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7"/>
    <p:restoredTop sz="94351"/>
  </p:normalViewPr>
  <p:slideViewPr>
    <p:cSldViewPr snapToGrid="0" snapToObjects="1" showGuides="1">
      <p:cViewPr>
        <p:scale>
          <a:sx n="111" d="100"/>
          <a:sy n="111" d="100"/>
        </p:scale>
        <p:origin x="288"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499810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611805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43223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480825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096868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109746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_tradn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13527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_tradn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085501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_tradn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3736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912404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8720169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B4CA-10EF-2442-B223-E41B26272794}" type="datetimeFigureOut">
              <a:rPr lang="es-ES_tradnl" smtClean="0">
                <a:solidFill>
                  <a:prstClr val="black">
                    <a:tint val="75000"/>
                  </a:prstClr>
                </a:solidFill>
              </a:rPr>
              <a:pPr/>
              <a:t>23/2/21</a:t>
            </a:fld>
            <a:endParaRPr lang="es-ES_tradn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pic>
        <p:nvPicPr>
          <p:cNvPr id="7" name="Imagen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9413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bct.facmed.unam.mx/index.php/recurs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texto 12"/>
          <p:cNvSpPr>
            <a:spLocks noGrp="1"/>
          </p:cNvSpPr>
          <p:nvPr>
            <p:ph type="body" sz="half" idx="2"/>
          </p:nvPr>
        </p:nvSpPr>
        <p:spPr>
          <a:xfrm>
            <a:off x="992188" y="1578610"/>
            <a:ext cx="6201092" cy="4282440"/>
          </a:xfrm>
        </p:spPr>
        <p:txBody>
          <a:bodyPr>
            <a:normAutofit lnSpcReduction="10000"/>
          </a:bodyPr>
          <a:lstStyle/>
          <a:p>
            <a:pPr algn="ctr"/>
            <a:r>
              <a:rPr lang="es-ES" sz="4000" b="1" dirty="0">
                <a:solidFill>
                  <a:srgbClr val="0070C0"/>
                </a:solidFill>
                <a:latin typeface="American Typewriter" charset="0"/>
                <a:ea typeface="American Typewriter" charset="0"/>
                <a:cs typeface="American Typewriter" charset="0"/>
              </a:rPr>
              <a:t>Manual digital de </a:t>
            </a:r>
            <a:r>
              <a:rPr lang="es-ES" sz="4000" b="1" dirty="0" smtClean="0">
                <a:solidFill>
                  <a:srgbClr val="0070C0"/>
                </a:solidFill>
                <a:latin typeface="American Typewriter" charset="0"/>
                <a:ea typeface="American Typewriter" charset="0"/>
                <a:cs typeface="American Typewriter" charset="0"/>
              </a:rPr>
              <a:t>prácticas</a:t>
            </a:r>
          </a:p>
          <a:p>
            <a:pPr algn="ctr"/>
            <a:r>
              <a:rPr lang="es-ES" sz="3200" dirty="0">
                <a:solidFill>
                  <a:prstClr val="black"/>
                </a:solidFill>
                <a:latin typeface="American Typewriter" charset="0"/>
                <a:ea typeface="American Typewriter" charset="0"/>
                <a:cs typeface="American Typewriter" charset="0"/>
              </a:rPr>
              <a:t/>
            </a:r>
            <a:br>
              <a:rPr lang="es-ES" sz="3200" dirty="0">
                <a:solidFill>
                  <a:prstClr val="black"/>
                </a:solidFill>
                <a:latin typeface="American Typewriter" charset="0"/>
                <a:ea typeface="American Typewriter" charset="0"/>
                <a:cs typeface="American Typewriter" charset="0"/>
              </a:rPr>
            </a:br>
            <a:r>
              <a:rPr lang="es-ES" sz="3200" dirty="0">
                <a:solidFill>
                  <a:prstClr val="black"/>
                </a:solidFill>
                <a:latin typeface="American Typewriter" charset="0"/>
                <a:ea typeface="American Typewriter" charset="0"/>
                <a:cs typeface="American Typewriter" charset="0"/>
              </a:rPr>
              <a:t> Práctica </a:t>
            </a:r>
            <a:r>
              <a:rPr lang="es-ES" sz="3200" dirty="0" smtClean="0">
                <a:solidFill>
                  <a:prstClr val="black"/>
                </a:solidFill>
                <a:latin typeface="American Typewriter" charset="0"/>
                <a:ea typeface="American Typewriter" charset="0"/>
                <a:cs typeface="American Typewriter" charset="0"/>
              </a:rPr>
              <a:t>28. </a:t>
            </a:r>
            <a:endParaRPr lang="es-ES" sz="3200" dirty="0" smtClean="0">
              <a:solidFill>
                <a:prstClr val="black"/>
              </a:solidFill>
              <a:latin typeface="American Typewriter" charset="0"/>
              <a:ea typeface="American Typewriter" charset="0"/>
              <a:cs typeface="American Typewriter" charset="0"/>
            </a:endParaRPr>
          </a:p>
          <a:p>
            <a:pPr algn="ctr"/>
            <a:r>
              <a:rPr lang="es-ES" sz="3200" dirty="0" smtClean="0">
                <a:solidFill>
                  <a:prstClr val="black"/>
                </a:solidFill>
                <a:latin typeface="American Typewriter" charset="0"/>
                <a:ea typeface="American Typewriter" charset="0"/>
                <a:cs typeface="American Typewriter" charset="0"/>
              </a:rPr>
              <a:t>Sistema </a:t>
            </a:r>
            <a:r>
              <a:rPr lang="es-ES" sz="3200" dirty="0" smtClean="0">
                <a:solidFill>
                  <a:prstClr val="black"/>
                </a:solidFill>
                <a:latin typeface="American Typewriter" charset="0"/>
                <a:ea typeface="American Typewriter" charset="0"/>
                <a:cs typeface="American Typewriter" charset="0"/>
              </a:rPr>
              <a:t>genital femenino</a:t>
            </a:r>
            <a:endParaRPr lang="es-ES" sz="3200" dirty="0" smtClean="0">
              <a:solidFill>
                <a:prstClr val="black"/>
              </a:solidFill>
              <a:latin typeface="American Typewriter" charset="0"/>
              <a:ea typeface="American Typewriter" charset="0"/>
              <a:cs typeface="American Typewriter" charset="0"/>
            </a:endParaRPr>
          </a:p>
          <a:p>
            <a:pPr algn="ctr"/>
            <a:endParaRPr lang="es-ES" sz="3200" dirty="0">
              <a:solidFill>
                <a:prstClr val="black"/>
              </a:solidFill>
              <a:latin typeface="American Typewriter" charset="0"/>
              <a:ea typeface="American Typewriter" charset="0"/>
              <a:cs typeface="American Typewriter" charset="0"/>
            </a:endParaRPr>
          </a:p>
          <a:p>
            <a:pPr lvl="0" algn="ctr">
              <a:lnSpc>
                <a:spcPct val="100000"/>
              </a:lnSpc>
              <a:spcBef>
                <a:spcPts val="0"/>
              </a:spcBef>
            </a:pPr>
            <a:r>
              <a:rPr lang="es-ES_tradnl" sz="2000" dirty="0">
                <a:solidFill>
                  <a:prstClr val="black"/>
                </a:solidFill>
              </a:rPr>
              <a:t>Instrucciones generales:</a:t>
            </a:r>
          </a:p>
          <a:p>
            <a:pPr lvl="0" algn="ctr">
              <a:lnSpc>
                <a:spcPct val="100000"/>
              </a:lnSpc>
              <a:spcBef>
                <a:spcPts val="0"/>
              </a:spcBef>
            </a:pPr>
            <a:r>
              <a:rPr lang="es-ES_tradnl" sz="2000" dirty="0">
                <a:solidFill>
                  <a:prstClr val="black"/>
                </a:solidFill>
              </a:rPr>
              <a:t>En </a:t>
            </a:r>
            <a:r>
              <a:rPr lang="es-ES_tradnl" sz="2000" dirty="0" smtClean="0">
                <a:solidFill>
                  <a:prstClr val="black"/>
                </a:solidFill>
              </a:rPr>
              <a:t>un </a:t>
            </a:r>
            <a:r>
              <a:rPr lang="es-ES" sz="2000" dirty="0">
                <a:solidFill>
                  <a:prstClr val="black"/>
                </a:solidFill>
              </a:rPr>
              <a:t>microscopio virtual o en el Atlas Digital del Departamento busca cada  preparación histológica o fotomicrografía y señala lo que se te pide</a:t>
            </a:r>
            <a:endParaRPr lang="es-ES_tradnl" dirty="0">
              <a:latin typeface="American Typewriter" charset="0"/>
              <a:ea typeface="American Typewriter" charset="0"/>
              <a:cs typeface="American Typewriter" charset="0"/>
            </a:endParaRPr>
          </a:p>
        </p:txBody>
      </p:sp>
      <p:pic>
        <p:nvPicPr>
          <p:cNvPr id="4" name="Imagen 3"/>
          <p:cNvPicPr>
            <a:picLocks noChangeAspect="1"/>
          </p:cNvPicPr>
          <p:nvPr/>
        </p:nvPicPr>
        <p:blipFill rotWithShape="1">
          <a:blip r:embed="rId2">
            <a:alphaModFix amt="50000"/>
            <a:extLst>
              <a:ext uri="{28A0092B-C50C-407E-A947-70E740481C1C}">
                <a14:useLocalDpi xmlns:a14="http://schemas.microsoft.com/office/drawing/2010/main" val="0"/>
              </a:ext>
            </a:extLst>
          </a:blip>
          <a:srcRect l="9642" t="13889" r="12685" b="14536"/>
          <a:stretch/>
        </p:blipFill>
        <p:spPr>
          <a:xfrm>
            <a:off x="8221648" y="1578610"/>
            <a:ext cx="3348052" cy="4462145"/>
          </a:xfrm>
          <a:prstGeom prst="rect">
            <a:avLst/>
          </a:prstGeom>
          <a:ln w="38100">
            <a:solidFill>
              <a:schemeClr val="tx1"/>
            </a:solidFill>
          </a:ln>
        </p:spPr>
      </p:pic>
    </p:spTree>
    <p:extLst>
      <p:ext uri="{BB962C8B-B14F-4D97-AF65-F5344CB8AC3E}">
        <p14:creationId xmlns:p14="http://schemas.microsoft.com/office/powerpoint/2010/main" val="360621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844027"/>
            <a:ext cx="10597588" cy="1122363"/>
          </a:xfrm>
        </p:spPr>
        <p:txBody>
          <a:bodyPr>
            <a:noAutofit/>
          </a:bodyPr>
          <a:lstStyle/>
          <a:p>
            <a:r>
              <a:rPr lang="es-ES_tradnl" sz="1800" dirty="0" smtClean="0"/>
              <a:t>28.5 </a:t>
            </a:r>
            <a:r>
              <a:rPr lang="es-ES_tradnl" sz="1800" b="1" dirty="0" smtClean="0"/>
              <a:t>Vagina</a:t>
            </a:r>
            <a:r>
              <a:rPr lang="es-ES" sz="1800" b="1" dirty="0" smtClean="0"/>
              <a:t>.</a:t>
            </a:r>
            <a:r>
              <a:rPr lang="es-ES" sz="1800" b="1" dirty="0" smtClean="0"/>
              <a:t> </a:t>
            </a:r>
            <a:br>
              <a:rPr lang="es-ES" sz="1800" b="1" dirty="0" smtClean="0"/>
            </a:br>
            <a:r>
              <a:rPr lang="es-MX" sz="1800" dirty="0"/>
              <a:t>Se observa un epitelio plano estratificado sin estrato córneo. Las capas epiteliales más profundas muestran un citoplasma claro que corresponde al espacio que ocupa el glucógeno. La lámina propia está constituida por tejido conjuntivo denso muy vascularizado sin glándulas. En la parte más profunda se distinguen haces gruesos de fibras musculares lisas que se entrecruzan. </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16256" y="2058987"/>
            <a:ext cx="3603425" cy="4598987"/>
          </a:xfrm>
        </p:spPr>
        <p:txBody>
          <a:bodyPr>
            <a:normAutofit/>
          </a:bodyPr>
          <a:lstStyle/>
          <a:p>
            <a:r>
              <a:rPr lang="es-ES_tradnl" sz="2400" dirty="0" err="1" smtClean="0"/>
              <a:t>Tinci</a:t>
            </a:r>
            <a:r>
              <a:rPr lang="es-ES" sz="2400" dirty="0" err="1" smtClean="0"/>
              <a:t>ón</a:t>
            </a:r>
            <a:r>
              <a:rPr lang="es-ES" sz="2400" dirty="0" smtClean="0"/>
              <a:t>:</a:t>
            </a:r>
          </a:p>
          <a:p>
            <a:endParaRPr lang="es-ES" sz="2400" dirty="0"/>
          </a:p>
          <a:p>
            <a:r>
              <a:rPr lang="es-ES" sz="2400" dirty="0" smtClean="0"/>
              <a:t>Epitelio plano estratificado sin estrato córneo </a:t>
            </a:r>
          </a:p>
          <a:p>
            <a:r>
              <a:rPr lang="es-ES" sz="2400" dirty="0" smtClean="0"/>
              <a:t>Lámina propia</a:t>
            </a:r>
          </a:p>
          <a:p>
            <a:r>
              <a:rPr lang="es-ES" sz="2400" dirty="0" smtClean="0"/>
              <a:t>Haces de fibras musculares lisas</a:t>
            </a:r>
          </a:p>
        </p:txBody>
      </p:sp>
    </p:spTree>
    <p:extLst>
      <p:ext uri="{BB962C8B-B14F-4D97-AF65-F5344CB8AC3E}">
        <p14:creationId xmlns:p14="http://schemas.microsoft.com/office/powerpoint/2010/main" val="1243626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844027"/>
            <a:ext cx="10597588" cy="1122363"/>
          </a:xfrm>
        </p:spPr>
        <p:txBody>
          <a:bodyPr>
            <a:noAutofit/>
          </a:bodyPr>
          <a:lstStyle/>
          <a:p>
            <a:r>
              <a:rPr lang="es-ES_tradnl" sz="1800" dirty="0" smtClean="0"/>
              <a:t>28.6 </a:t>
            </a:r>
            <a:r>
              <a:rPr lang="es-ES_tradnl" sz="1800" b="1" dirty="0" smtClean="0"/>
              <a:t>Mama en reposo</a:t>
            </a:r>
            <a:r>
              <a:rPr lang="es-ES" sz="1800" b="1" dirty="0" smtClean="0"/>
              <a:t>.</a:t>
            </a:r>
            <a:r>
              <a:rPr lang="es-ES" sz="1800" b="1" dirty="0" smtClean="0"/>
              <a:t> </a:t>
            </a:r>
            <a:br>
              <a:rPr lang="es-ES" sz="1800" b="1" dirty="0" smtClean="0"/>
            </a:br>
            <a:r>
              <a:rPr lang="es-MX" sz="1800" dirty="0"/>
              <a:t> </a:t>
            </a:r>
            <a:r>
              <a:rPr lang="es-MX" sz="1800" dirty="0" smtClean="0"/>
              <a:t>Observa los </a:t>
            </a:r>
            <a:r>
              <a:rPr lang="es-MX" sz="1800" dirty="0"/>
              <a:t>conductos lobulillares rodeados por tejido conjuntivo laxo intralobulillar, tejido conjuntivo denso interlobulillar y abundantes células adiposas.</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16256" y="2058987"/>
            <a:ext cx="3603425" cy="4598987"/>
          </a:xfrm>
        </p:spPr>
        <p:txBody>
          <a:bodyPr>
            <a:normAutofit/>
          </a:bodyPr>
          <a:lstStyle/>
          <a:p>
            <a:r>
              <a:rPr lang="es-ES_tradnl" sz="2400" dirty="0" err="1" smtClean="0"/>
              <a:t>Tinci</a:t>
            </a:r>
            <a:r>
              <a:rPr lang="es-ES" sz="2400" dirty="0" err="1" smtClean="0"/>
              <a:t>ón</a:t>
            </a:r>
            <a:r>
              <a:rPr lang="es-ES" sz="2400" dirty="0" smtClean="0"/>
              <a:t>:</a:t>
            </a:r>
          </a:p>
          <a:p>
            <a:endParaRPr lang="es-ES" sz="2400" dirty="0"/>
          </a:p>
          <a:p>
            <a:r>
              <a:rPr lang="es-ES" sz="2400" dirty="0" smtClean="0"/>
              <a:t>Tejido conjuntivo denso </a:t>
            </a:r>
            <a:r>
              <a:rPr lang="es-ES" sz="2400" dirty="0" err="1" smtClean="0"/>
              <a:t>interlobulillar</a:t>
            </a:r>
            <a:endParaRPr lang="es-ES" sz="2400" dirty="0" smtClean="0"/>
          </a:p>
          <a:p>
            <a:r>
              <a:rPr lang="es-ES" sz="2400" dirty="0" smtClean="0"/>
              <a:t>Tejido conjuntivo laxo </a:t>
            </a:r>
            <a:r>
              <a:rPr lang="es-ES" sz="2400" dirty="0" err="1" smtClean="0"/>
              <a:t>intralobulillar</a:t>
            </a:r>
            <a:endParaRPr lang="es-ES" sz="2400" dirty="0" smtClean="0"/>
          </a:p>
          <a:p>
            <a:r>
              <a:rPr lang="es-ES" sz="2400" dirty="0" smtClean="0"/>
              <a:t>Conductos </a:t>
            </a:r>
            <a:r>
              <a:rPr lang="es-ES" sz="2400" dirty="0" err="1" smtClean="0"/>
              <a:t>lobulillares</a:t>
            </a:r>
            <a:endParaRPr lang="es-ES" sz="2400" dirty="0" smtClean="0"/>
          </a:p>
          <a:p>
            <a:r>
              <a:rPr lang="es-ES" sz="2400" dirty="0" smtClean="0"/>
              <a:t>Adipocitos</a:t>
            </a:r>
          </a:p>
        </p:txBody>
      </p:sp>
    </p:spTree>
    <p:extLst>
      <p:ext uri="{BB962C8B-B14F-4D97-AF65-F5344CB8AC3E}">
        <p14:creationId xmlns:p14="http://schemas.microsoft.com/office/powerpoint/2010/main" val="1797136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844027"/>
            <a:ext cx="10597588" cy="1122363"/>
          </a:xfrm>
        </p:spPr>
        <p:txBody>
          <a:bodyPr>
            <a:noAutofit/>
          </a:bodyPr>
          <a:lstStyle/>
          <a:p>
            <a:r>
              <a:rPr lang="es-ES_tradnl" sz="1800" dirty="0" smtClean="0"/>
              <a:t>28.7 </a:t>
            </a:r>
            <a:r>
              <a:rPr lang="es-ES_tradnl" sz="1800" b="1" dirty="0" smtClean="0"/>
              <a:t>Mama lactante</a:t>
            </a:r>
            <a:r>
              <a:rPr lang="es-ES" sz="1800" b="1" dirty="0" smtClean="0"/>
              <a:t>.</a:t>
            </a:r>
            <a:r>
              <a:rPr lang="es-ES" sz="1800" b="1" dirty="0" smtClean="0"/>
              <a:t> </a:t>
            </a:r>
            <a:br>
              <a:rPr lang="es-ES" sz="1800" b="1" dirty="0" smtClean="0"/>
            </a:br>
            <a:r>
              <a:rPr lang="es-MX" sz="1800" dirty="0" smtClean="0"/>
              <a:t>Observa </a:t>
            </a:r>
            <a:r>
              <a:rPr lang="es-MX" sz="1800" dirty="0"/>
              <a:t>los alvéolos mamarios y los conductos. </a:t>
            </a:r>
            <a:r>
              <a:rPr lang="es-MX" sz="1800" dirty="0" smtClean="0"/>
              <a:t>Distingue </a:t>
            </a:r>
            <a:r>
              <a:rPr lang="es-MX" sz="1800" dirty="0"/>
              <a:t>que los alvéolos están constituidos por epitelio cúbico simple y en la luz se visualiza un contenido acidófilo que es la secreción láctea. Se diferencian conductos integrados por epitelio cúbico simple o estratificado. El estroma </a:t>
            </a:r>
            <a:r>
              <a:rPr lang="es-MX" sz="1800" dirty="0" smtClean="0"/>
              <a:t>está muy </a:t>
            </a:r>
            <a:r>
              <a:rPr lang="es-MX" sz="1800" dirty="0"/>
              <a:t>disminuido en comparación con la mama en reposo. </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16256" y="2058987"/>
            <a:ext cx="3603425" cy="4598987"/>
          </a:xfrm>
        </p:spPr>
        <p:txBody>
          <a:bodyPr>
            <a:normAutofit/>
          </a:bodyPr>
          <a:lstStyle/>
          <a:p>
            <a:r>
              <a:rPr lang="es-ES_tradnl" sz="2400" dirty="0" err="1" smtClean="0"/>
              <a:t>Tinci</a:t>
            </a:r>
            <a:r>
              <a:rPr lang="es-ES" sz="2400" dirty="0" err="1" smtClean="0"/>
              <a:t>ón</a:t>
            </a:r>
            <a:r>
              <a:rPr lang="es-ES" sz="2400" dirty="0" smtClean="0"/>
              <a:t>:</a:t>
            </a:r>
          </a:p>
          <a:p>
            <a:endParaRPr lang="es-ES" sz="2400" dirty="0" smtClean="0"/>
          </a:p>
          <a:p>
            <a:r>
              <a:rPr lang="es-ES" sz="2400" dirty="0" smtClean="0"/>
              <a:t>Estroma</a:t>
            </a:r>
          </a:p>
          <a:p>
            <a:r>
              <a:rPr lang="es-ES" sz="2400" dirty="0" smtClean="0"/>
              <a:t>Lobulillos glandulares mamarios</a:t>
            </a:r>
          </a:p>
          <a:p>
            <a:pPr lvl="1"/>
            <a:r>
              <a:rPr lang="es-ES" sz="2000" dirty="0" smtClean="0"/>
              <a:t>Alvéolos mamarios</a:t>
            </a:r>
          </a:p>
          <a:p>
            <a:pPr lvl="1"/>
            <a:r>
              <a:rPr lang="es-ES" sz="2000" dirty="0" smtClean="0"/>
              <a:t>Secreción láctea</a:t>
            </a:r>
          </a:p>
          <a:p>
            <a:pPr lvl="1"/>
            <a:r>
              <a:rPr lang="es-ES" sz="2000" dirty="0" smtClean="0"/>
              <a:t>Conducto glandular mamario</a:t>
            </a:r>
            <a:endParaRPr lang="es-ES" sz="2000" dirty="0"/>
          </a:p>
        </p:txBody>
      </p:sp>
    </p:spTree>
    <p:extLst>
      <p:ext uri="{BB962C8B-B14F-4D97-AF65-F5344CB8AC3E}">
        <p14:creationId xmlns:p14="http://schemas.microsoft.com/office/powerpoint/2010/main" val="904701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321584"/>
            <a:ext cx="9144000" cy="2387600"/>
          </a:xfrm>
        </p:spPr>
        <p:txBody>
          <a:bodyPr>
            <a:noAutofit/>
          </a:bodyPr>
          <a:lstStyle/>
          <a:p>
            <a:pPr algn="l"/>
            <a:r>
              <a:rPr lang="es-ES_tradnl" sz="2000" b="1" dirty="0" smtClean="0"/>
              <a:t>Resultados de aprendizaje:</a:t>
            </a:r>
            <a:br>
              <a:rPr lang="es-ES_tradnl" sz="2000" b="1" dirty="0" smtClean="0"/>
            </a:br>
            <a:r>
              <a:rPr lang="es-ES_tradnl" sz="2000" b="1" dirty="0" smtClean="0"/>
              <a:t/>
            </a:r>
            <a:br>
              <a:rPr lang="es-ES_tradnl" sz="2000" b="1" dirty="0" smtClean="0"/>
            </a:br>
            <a:r>
              <a:rPr lang="es-ES_tradnl" sz="2000" b="1" dirty="0" smtClean="0"/>
              <a:t>- </a:t>
            </a:r>
            <a:r>
              <a:rPr lang="es-ES_tradnl" sz="2000" b="1" dirty="0"/>
              <a:t>Identifica la estructura histol</a:t>
            </a:r>
            <a:r>
              <a:rPr lang="es-ES" sz="2000" b="1" dirty="0"/>
              <a:t>ógica </a:t>
            </a:r>
            <a:r>
              <a:rPr lang="es-ES" sz="2000" b="1" dirty="0" smtClean="0"/>
              <a:t>del ovario en </a:t>
            </a:r>
            <a:r>
              <a:rPr lang="es-ES" sz="2000" b="1" dirty="0"/>
              <a:t>fotomicrografías y cortes histológicos</a:t>
            </a:r>
            <a:r>
              <a:rPr lang="es-ES" sz="2000" b="1" dirty="0" smtClean="0"/>
              <a:t>.</a:t>
            </a:r>
            <a:r>
              <a:rPr lang="es-ES_tradnl" sz="2000" b="1" dirty="0" smtClean="0"/>
              <a:t/>
            </a:r>
            <a:br>
              <a:rPr lang="es-ES_tradnl" sz="2000" b="1" dirty="0" smtClean="0"/>
            </a:br>
            <a:r>
              <a:rPr lang="es-ES_tradnl" sz="2000" b="1" dirty="0" smtClean="0"/>
              <a:t>Identifica la estructura histol</a:t>
            </a:r>
            <a:r>
              <a:rPr lang="es-ES" sz="2000" b="1" dirty="0" smtClean="0"/>
              <a:t>ógica de las tubas uterinas en fotomicrografías y cortes histológicos.</a:t>
            </a:r>
            <a:br>
              <a:rPr lang="es-ES" sz="2000" b="1" dirty="0" smtClean="0"/>
            </a:br>
            <a:r>
              <a:rPr lang="es-ES" sz="2000" b="1" dirty="0" smtClean="0"/>
              <a:t>- Identifica la estructura histológica del útero en fotomicrografías y cortes histológicos. </a:t>
            </a:r>
            <a:br>
              <a:rPr lang="es-ES" sz="2000" b="1" dirty="0" smtClean="0"/>
            </a:br>
            <a:r>
              <a:rPr lang="es-ES" sz="2000" b="1" dirty="0" smtClean="0"/>
              <a:t>- Identifica la estructura histológica del cuello uterino en fotomicrografías y cortes histológicos. </a:t>
            </a:r>
            <a:br>
              <a:rPr lang="es-ES" sz="2000" b="1" dirty="0" smtClean="0"/>
            </a:br>
            <a:r>
              <a:rPr lang="es-ES" sz="2000" b="1" dirty="0" smtClean="0"/>
              <a:t>- Identifica la estructura histológica de la vagina en fotomicrografías y cortes histológicos.</a:t>
            </a:r>
            <a:br>
              <a:rPr lang="es-ES" sz="2000" b="1" dirty="0" smtClean="0"/>
            </a:br>
            <a:r>
              <a:rPr lang="es-ES" sz="2000" b="1" dirty="0" smtClean="0"/>
              <a:t>- Identifica la estructura histológica de la glándula mamaria en reposo en fotomicrografías y cortes histológicos. </a:t>
            </a:r>
            <a:r>
              <a:rPr lang="es-ES" sz="2000" b="1" dirty="0" smtClean="0"/>
              <a:t/>
            </a:r>
            <a:br>
              <a:rPr lang="es-ES" sz="2000" b="1" dirty="0" smtClean="0"/>
            </a:br>
            <a:r>
              <a:rPr lang="es-ES" sz="2000" b="1" dirty="0" smtClean="0"/>
              <a:t/>
            </a:r>
            <a:br>
              <a:rPr lang="es-ES" sz="2000" b="1" dirty="0" smtClean="0"/>
            </a:br>
            <a:endParaRPr lang="es-ES_tradnl" sz="2000" b="1" dirty="0"/>
          </a:p>
        </p:txBody>
      </p:sp>
      <p:sp>
        <p:nvSpPr>
          <p:cNvPr id="3" name="Subtítulo 2"/>
          <p:cNvSpPr>
            <a:spLocks noGrp="1"/>
          </p:cNvSpPr>
          <p:nvPr>
            <p:ph type="subTitle" idx="1"/>
          </p:nvPr>
        </p:nvSpPr>
        <p:spPr>
          <a:xfrm>
            <a:off x="1524000" y="4350693"/>
            <a:ext cx="9144000" cy="2196058"/>
          </a:xfrm>
        </p:spPr>
        <p:txBody>
          <a:bodyPr>
            <a:noAutofit/>
          </a:bodyPr>
          <a:lstStyle/>
          <a:p>
            <a:r>
              <a:rPr lang="es-ES_tradnl" sz="2000" dirty="0" smtClean="0"/>
              <a:t>Recursos:</a:t>
            </a:r>
          </a:p>
          <a:p>
            <a:endParaRPr lang="es-ES_tradnl" sz="2000" dirty="0"/>
          </a:p>
          <a:p>
            <a:r>
              <a:rPr lang="es-ES_tradnl" sz="2000" dirty="0">
                <a:hlinkClick r:id="rId2"/>
              </a:rPr>
              <a:t>http://bct.facmed.unam.mx/index.php/recursos</a:t>
            </a:r>
            <a:r>
              <a:rPr lang="es-ES_tradnl" sz="2000" dirty="0" smtClean="0">
                <a:hlinkClick r:id="rId2"/>
              </a:rPr>
              <a:t>/</a:t>
            </a:r>
            <a:endParaRPr lang="es-ES_tradnl" sz="2000" dirty="0" smtClean="0"/>
          </a:p>
          <a:p>
            <a:r>
              <a:rPr lang="es-ES_tradnl" sz="2000" dirty="0" smtClean="0"/>
              <a:t> </a:t>
            </a:r>
          </a:p>
          <a:p>
            <a:endParaRPr lang="es-ES" sz="2000" dirty="0" smtClean="0"/>
          </a:p>
          <a:p>
            <a:endParaRPr lang="es-ES" sz="2000" dirty="0" smtClean="0"/>
          </a:p>
          <a:p>
            <a:endParaRPr lang="es-ES"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a:p>
        </p:txBody>
      </p:sp>
    </p:spTree>
    <p:extLst>
      <p:ext uri="{BB962C8B-B14F-4D97-AF65-F5344CB8AC3E}">
        <p14:creationId xmlns:p14="http://schemas.microsoft.com/office/powerpoint/2010/main" val="760177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2319" y="936625"/>
            <a:ext cx="11447362" cy="1122363"/>
          </a:xfrm>
        </p:spPr>
        <p:txBody>
          <a:bodyPr>
            <a:noAutofit/>
          </a:bodyPr>
          <a:lstStyle/>
          <a:p>
            <a:r>
              <a:rPr lang="es-ES_tradnl" sz="1600" dirty="0" smtClean="0"/>
              <a:t>28.1 a </a:t>
            </a:r>
            <a:r>
              <a:rPr lang="es-ES" sz="1600" b="1" dirty="0" smtClean="0"/>
              <a:t>Ovario de adulta.</a:t>
            </a:r>
            <a:r>
              <a:rPr lang="es-ES" sz="1600" b="1" dirty="0"/>
              <a:t> </a:t>
            </a:r>
            <a:r>
              <a:rPr lang="es-MX" sz="1600" dirty="0" smtClean="0"/>
              <a:t>Reconoce </a:t>
            </a:r>
            <a:r>
              <a:rPr lang="es-MX" sz="1600" dirty="0"/>
              <a:t>el “epitelio germinativo” que es un epitelio cúbico simple y la túnica albugínea ovárica formada por tejido conjuntivo. </a:t>
            </a:r>
            <a:r>
              <a:rPr lang="es-MX" sz="1600" dirty="0" smtClean="0"/>
              <a:t>Diferencia </a:t>
            </a:r>
            <a:r>
              <a:rPr lang="es-MX" sz="1600" dirty="0"/>
              <a:t>el desarrollo de los folículos. Los folículos primordiales contienen el ovocito primario en la porción central rodeado por células foliculares que forman un epitelio plano simple. Los folículos primarios unilaminares en los que las células foliculares forman un  epitelio cúbico simple. Los folículos primarios multilaminares que en su centro se observa el ovocito primario rodeado por la zona pelúcida, las células foliculares forman varias capas y forman la granulosa rodeada por las células de la teca. </a:t>
            </a:r>
            <a:r>
              <a:rPr lang="es-ES_tradnl" sz="1600" dirty="0"/>
              <a:t/>
            </a:r>
            <a:br>
              <a:rPr lang="es-ES_tradnl" sz="1600" dirty="0"/>
            </a:br>
            <a:endParaRPr lang="es-ES_tradnl" sz="16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fontScale="85000" lnSpcReduction="2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16256" y="2058987"/>
            <a:ext cx="3603425" cy="4598987"/>
          </a:xfrm>
        </p:spPr>
        <p:txBody>
          <a:bodyPr>
            <a:normAutofit fontScale="85000" lnSpcReduction="20000"/>
          </a:bodyPr>
          <a:lstStyle/>
          <a:p>
            <a:r>
              <a:rPr lang="es-ES_tradnl" sz="2400" dirty="0" err="1" smtClean="0"/>
              <a:t>Tinci</a:t>
            </a:r>
            <a:r>
              <a:rPr lang="es-ES" sz="2400" dirty="0" err="1" smtClean="0"/>
              <a:t>ón</a:t>
            </a:r>
            <a:r>
              <a:rPr lang="es-ES" sz="2400" dirty="0" smtClean="0"/>
              <a:t>:</a:t>
            </a:r>
          </a:p>
          <a:p>
            <a:endParaRPr lang="es-ES" sz="2400" dirty="0" smtClean="0"/>
          </a:p>
          <a:p>
            <a:r>
              <a:rPr lang="es-ES" sz="2400" dirty="0" smtClean="0"/>
              <a:t>Epitelio germinativo (serosa)</a:t>
            </a:r>
          </a:p>
          <a:p>
            <a:r>
              <a:rPr lang="es-ES" sz="2400" dirty="0" smtClean="0"/>
              <a:t>Túnica albugínea ovárica</a:t>
            </a:r>
          </a:p>
          <a:p>
            <a:r>
              <a:rPr lang="es-ES" sz="2400" dirty="0" smtClean="0"/>
              <a:t>Folículo ovárico primordial:</a:t>
            </a:r>
          </a:p>
          <a:p>
            <a:pPr lvl="1"/>
            <a:r>
              <a:rPr lang="es-ES" sz="2000" dirty="0" smtClean="0"/>
              <a:t>Ovocito</a:t>
            </a:r>
          </a:p>
          <a:p>
            <a:pPr lvl="1"/>
            <a:r>
              <a:rPr lang="es-ES" sz="2000" dirty="0" smtClean="0"/>
              <a:t>Células foliculares</a:t>
            </a:r>
          </a:p>
          <a:p>
            <a:r>
              <a:rPr lang="es-ES" sz="2400" dirty="0" smtClean="0"/>
              <a:t>Folículo ovárico primario </a:t>
            </a:r>
            <a:r>
              <a:rPr lang="es-ES" sz="2400" dirty="0" err="1" smtClean="0"/>
              <a:t>unilaminar</a:t>
            </a:r>
            <a:endParaRPr lang="es-ES" sz="2400" dirty="0" smtClean="0"/>
          </a:p>
          <a:p>
            <a:pPr lvl="1"/>
            <a:r>
              <a:rPr lang="es-ES" sz="2000" dirty="0" smtClean="0"/>
              <a:t>Ovocito</a:t>
            </a:r>
          </a:p>
          <a:p>
            <a:pPr lvl="1"/>
            <a:r>
              <a:rPr lang="es-ES" sz="2000" dirty="0" smtClean="0"/>
              <a:t>Células foliculares </a:t>
            </a:r>
          </a:p>
          <a:p>
            <a:r>
              <a:rPr lang="es-ES" sz="2400" dirty="0" smtClean="0"/>
              <a:t>Folículo ovárico multilaminar</a:t>
            </a:r>
          </a:p>
          <a:p>
            <a:pPr lvl="1"/>
            <a:r>
              <a:rPr lang="es-ES" sz="2000" dirty="0" smtClean="0"/>
              <a:t>Ovocito</a:t>
            </a:r>
          </a:p>
          <a:p>
            <a:pPr lvl="1"/>
            <a:r>
              <a:rPr lang="es-ES" sz="2000" dirty="0" smtClean="0"/>
              <a:t>Zona </a:t>
            </a:r>
            <a:r>
              <a:rPr lang="es-ES" sz="2000" dirty="0" err="1" smtClean="0"/>
              <a:t>pelúcida</a:t>
            </a:r>
            <a:endParaRPr lang="es-ES" sz="2000" dirty="0" smtClean="0"/>
          </a:p>
          <a:p>
            <a:pPr lvl="1"/>
            <a:r>
              <a:rPr lang="es-ES" sz="2000" dirty="0" smtClean="0"/>
              <a:t>Células foliculares</a:t>
            </a:r>
          </a:p>
          <a:p>
            <a:pPr lvl="1"/>
            <a:r>
              <a:rPr lang="es-ES" sz="2000" dirty="0" smtClean="0"/>
              <a:t>Células de la teca </a:t>
            </a:r>
            <a:endParaRPr lang="es-ES" sz="2000" dirty="0" smtClean="0"/>
          </a:p>
        </p:txBody>
      </p:sp>
    </p:spTree>
    <p:extLst>
      <p:ext uri="{BB962C8B-B14F-4D97-AF65-F5344CB8AC3E}">
        <p14:creationId xmlns:p14="http://schemas.microsoft.com/office/powerpoint/2010/main" val="923866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936625"/>
            <a:ext cx="10597588" cy="1122363"/>
          </a:xfrm>
        </p:spPr>
        <p:txBody>
          <a:bodyPr>
            <a:noAutofit/>
          </a:bodyPr>
          <a:lstStyle/>
          <a:p>
            <a:r>
              <a:rPr lang="es-ES_tradnl" sz="1800" dirty="0" smtClean="0"/>
              <a:t>28.1 b </a:t>
            </a:r>
            <a:r>
              <a:rPr lang="es-ES" sz="1800" b="1" dirty="0" smtClean="0"/>
              <a:t>Ovario de adulta.</a:t>
            </a:r>
            <a:r>
              <a:rPr lang="es-ES" sz="1800" b="1" dirty="0"/>
              <a:t> </a:t>
            </a:r>
            <a:r>
              <a:rPr lang="es-ES" sz="1800" b="1" dirty="0" smtClean="0"/>
              <a:t/>
            </a:r>
            <a:br>
              <a:rPr lang="es-ES" sz="1800" b="1" dirty="0" smtClean="0"/>
            </a:br>
            <a:r>
              <a:rPr lang="es-MX" sz="1800" dirty="0" smtClean="0"/>
              <a:t>Reconoce </a:t>
            </a:r>
            <a:r>
              <a:rPr lang="es-MX" sz="1800" dirty="0"/>
              <a:t>los folículos ováricos secundarios que se distinguen porque en la granulosa se observan los espacios antrales.</a:t>
            </a:r>
            <a:r>
              <a:rPr lang="es-ES_tradnl" sz="1800" dirty="0"/>
              <a:t> </a:t>
            </a:r>
            <a:r>
              <a:rPr lang="es-ES_tradnl" sz="1800" dirty="0" smtClean="0"/>
              <a:t>Reconoce los </a:t>
            </a:r>
            <a:r>
              <a:rPr lang="es-ES_tradnl" sz="1800" dirty="0" err="1" smtClean="0"/>
              <a:t>fol</a:t>
            </a:r>
            <a:r>
              <a:rPr lang="es-ES" sz="1800" dirty="0" err="1" smtClean="0"/>
              <a:t>ículos</a:t>
            </a:r>
            <a:r>
              <a:rPr lang="es-ES" sz="1800" dirty="0" smtClean="0"/>
              <a:t> </a:t>
            </a:r>
            <a:r>
              <a:rPr lang="es-ES" sz="1800" dirty="0" err="1" smtClean="0"/>
              <a:t>atrésicos</a:t>
            </a:r>
            <a:r>
              <a:rPr lang="es-ES" sz="1800" dirty="0" smtClean="0"/>
              <a:t>.</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16256" y="2058987"/>
            <a:ext cx="3603425" cy="4598987"/>
          </a:xfrm>
        </p:spPr>
        <p:txBody>
          <a:bodyPr>
            <a:normAutofit/>
          </a:bodyPr>
          <a:lstStyle/>
          <a:p>
            <a:r>
              <a:rPr lang="es-ES_tradnl" sz="2400" dirty="0" err="1" smtClean="0"/>
              <a:t>Tinci</a:t>
            </a:r>
            <a:r>
              <a:rPr lang="es-ES" sz="2400" dirty="0" err="1" smtClean="0"/>
              <a:t>ón</a:t>
            </a:r>
            <a:r>
              <a:rPr lang="es-ES" sz="2400" dirty="0" smtClean="0"/>
              <a:t>:</a:t>
            </a:r>
          </a:p>
          <a:p>
            <a:endParaRPr lang="es-ES" sz="2400" dirty="0" smtClean="0"/>
          </a:p>
          <a:p>
            <a:r>
              <a:rPr lang="es-ES" sz="2400" dirty="0" smtClean="0"/>
              <a:t>Folículo secundario:</a:t>
            </a:r>
          </a:p>
          <a:p>
            <a:pPr lvl="1"/>
            <a:r>
              <a:rPr lang="es-ES" sz="2000" dirty="0" smtClean="0"/>
              <a:t>Ovocito</a:t>
            </a:r>
          </a:p>
          <a:p>
            <a:pPr lvl="1"/>
            <a:r>
              <a:rPr lang="es-ES" sz="2000" dirty="0" smtClean="0"/>
              <a:t>Zona </a:t>
            </a:r>
            <a:r>
              <a:rPr lang="es-ES" sz="2000" dirty="0" err="1" smtClean="0"/>
              <a:t>pelúcida</a:t>
            </a:r>
            <a:endParaRPr lang="es-ES" sz="2000" dirty="0" smtClean="0"/>
          </a:p>
          <a:p>
            <a:pPr lvl="1"/>
            <a:r>
              <a:rPr lang="es-ES" sz="2000" dirty="0" smtClean="0"/>
              <a:t>Células de la granulosa</a:t>
            </a:r>
            <a:endParaRPr lang="es-ES" sz="2000" dirty="0" smtClean="0"/>
          </a:p>
          <a:p>
            <a:pPr lvl="1"/>
            <a:r>
              <a:rPr lang="es-ES" sz="2000" dirty="0" smtClean="0"/>
              <a:t>Espacios </a:t>
            </a:r>
            <a:r>
              <a:rPr lang="es-ES" sz="2000" dirty="0" err="1" smtClean="0"/>
              <a:t>antrales</a:t>
            </a:r>
            <a:endParaRPr lang="es-ES" sz="2000" dirty="0" smtClean="0"/>
          </a:p>
          <a:p>
            <a:pPr lvl="1"/>
            <a:r>
              <a:rPr lang="es-ES" sz="2000" dirty="0" smtClean="0"/>
              <a:t>T</a:t>
            </a:r>
            <a:r>
              <a:rPr lang="es-ES" sz="2000" dirty="0" smtClean="0"/>
              <a:t>eca interna</a:t>
            </a:r>
          </a:p>
          <a:p>
            <a:pPr lvl="1"/>
            <a:r>
              <a:rPr lang="es-ES" sz="2000" dirty="0" smtClean="0"/>
              <a:t>Teca externa</a:t>
            </a:r>
          </a:p>
          <a:p>
            <a:pPr lvl="1"/>
            <a:endParaRPr lang="es-ES" sz="2000" dirty="0"/>
          </a:p>
          <a:p>
            <a:r>
              <a:rPr lang="es-ES" sz="2400" dirty="0" smtClean="0"/>
              <a:t>Folículo </a:t>
            </a:r>
            <a:r>
              <a:rPr lang="es-ES" sz="2400" dirty="0" err="1" smtClean="0"/>
              <a:t>atrésico</a:t>
            </a:r>
            <a:r>
              <a:rPr lang="es-ES" sz="2400" dirty="0" smtClean="0"/>
              <a:t> </a:t>
            </a:r>
            <a:endParaRPr lang="es-ES" sz="2400" dirty="0" smtClean="0"/>
          </a:p>
        </p:txBody>
      </p:sp>
    </p:spTree>
    <p:extLst>
      <p:ext uri="{BB962C8B-B14F-4D97-AF65-F5344CB8AC3E}">
        <p14:creationId xmlns:p14="http://schemas.microsoft.com/office/powerpoint/2010/main" val="1341594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936625"/>
            <a:ext cx="10597588" cy="1122363"/>
          </a:xfrm>
        </p:spPr>
        <p:txBody>
          <a:bodyPr>
            <a:noAutofit/>
          </a:bodyPr>
          <a:lstStyle/>
          <a:p>
            <a:r>
              <a:rPr lang="es-ES_tradnl" sz="1800" dirty="0" smtClean="0"/>
              <a:t>28.1 c </a:t>
            </a:r>
            <a:r>
              <a:rPr lang="es-ES" sz="1800" b="1" dirty="0" smtClean="0"/>
              <a:t>Ovario de adulta.</a:t>
            </a:r>
            <a:r>
              <a:rPr lang="es-ES" sz="1800" b="1" dirty="0"/>
              <a:t> </a:t>
            </a:r>
            <a:r>
              <a:rPr lang="es-ES" sz="1800" b="1" dirty="0" smtClean="0"/>
              <a:t/>
            </a:r>
            <a:br>
              <a:rPr lang="es-ES" sz="1800" b="1" dirty="0" smtClean="0"/>
            </a:br>
            <a:r>
              <a:rPr lang="es-MX" sz="1800" dirty="0"/>
              <a:t>En el folículo terciario se observa un único espacio antral y en el centro el ovocito rodeado por la zona pelúcida y células de la granulosa que forman la corona radiada y un grupo de células foliculares (el cúmulo oóforo)  que los unen a la capa </a:t>
            </a:r>
            <a:r>
              <a:rPr lang="es-MX" sz="1800" dirty="0" smtClean="0"/>
              <a:t>granulosa</a:t>
            </a:r>
            <a:r>
              <a:rPr lang="es-ES_tradnl" sz="1800" dirty="0" smtClean="0"/>
              <a:t>.</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16256" y="2058987"/>
            <a:ext cx="3603425" cy="4598987"/>
          </a:xfrm>
        </p:spPr>
        <p:txBody>
          <a:bodyPr>
            <a:normAutofit/>
          </a:bodyPr>
          <a:lstStyle/>
          <a:p>
            <a:r>
              <a:rPr lang="es-ES_tradnl" sz="2400" dirty="0" err="1" smtClean="0"/>
              <a:t>Tinci</a:t>
            </a:r>
            <a:r>
              <a:rPr lang="es-ES" sz="2400" dirty="0" err="1" smtClean="0"/>
              <a:t>ón</a:t>
            </a:r>
            <a:r>
              <a:rPr lang="es-ES" sz="2400" dirty="0" smtClean="0"/>
              <a:t>:</a:t>
            </a:r>
          </a:p>
          <a:p>
            <a:endParaRPr lang="es-ES" sz="2400" dirty="0" smtClean="0"/>
          </a:p>
          <a:p>
            <a:r>
              <a:rPr lang="es-ES" sz="2400" dirty="0" smtClean="0"/>
              <a:t>Folículo terciario:</a:t>
            </a:r>
          </a:p>
          <a:p>
            <a:pPr lvl="1"/>
            <a:r>
              <a:rPr lang="es-ES" sz="2000" dirty="0" smtClean="0"/>
              <a:t>Ovocito</a:t>
            </a:r>
          </a:p>
          <a:p>
            <a:pPr lvl="1"/>
            <a:r>
              <a:rPr lang="es-ES" sz="2000" dirty="0" smtClean="0"/>
              <a:t>Zona </a:t>
            </a:r>
            <a:r>
              <a:rPr lang="es-ES" sz="2000" dirty="0" err="1" smtClean="0"/>
              <a:t>pelúcida</a:t>
            </a:r>
            <a:endParaRPr lang="es-ES" sz="2000" dirty="0" smtClean="0"/>
          </a:p>
          <a:p>
            <a:pPr lvl="1"/>
            <a:r>
              <a:rPr lang="es-ES" sz="2000" dirty="0" smtClean="0"/>
              <a:t>Corona radiada</a:t>
            </a:r>
            <a:endParaRPr lang="es-ES" sz="2000" dirty="0" smtClean="0"/>
          </a:p>
          <a:p>
            <a:pPr lvl="1"/>
            <a:r>
              <a:rPr lang="es-ES" sz="2000" dirty="0" smtClean="0"/>
              <a:t>Cúmulo </a:t>
            </a:r>
            <a:r>
              <a:rPr lang="es-ES" sz="2000" dirty="0" err="1" smtClean="0"/>
              <a:t>oóforo</a:t>
            </a:r>
            <a:endParaRPr lang="es-ES" sz="2000" dirty="0" smtClean="0"/>
          </a:p>
          <a:p>
            <a:pPr lvl="1"/>
            <a:r>
              <a:rPr lang="es-ES" sz="2000" dirty="0" smtClean="0"/>
              <a:t>Antro</a:t>
            </a:r>
          </a:p>
          <a:p>
            <a:pPr lvl="1"/>
            <a:r>
              <a:rPr lang="es-ES" sz="2000" dirty="0" smtClean="0"/>
              <a:t>T</a:t>
            </a:r>
            <a:r>
              <a:rPr lang="es-ES" sz="2000" dirty="0" smtClean="0"/>
              <a:t>eca interna</a:t>
            </a:r>
          </a:p>
          <a:p>
            <a:pPr lvl="1"/>
            <a:r>
              <a:rPr lang="es-ES" sz="2000" dirty="0" smtClean="0"/>
              <a:t>Teca externa</a:t>
            </a:r>
          </a:p>
          <a:p>
            <a:pPr lvl="1"/>
            <a:endParaRPr lang="es-ES" sz="2000" dirty="0"/>
          </a:p>
        </p:txBody>
      </p:sp>
    </p:spTree>
    <p:extLst>
      <p:ext uri="{BB962C8B-B14F-4D97-AF65-F5344CB8AC3E}">
        <p14:creationId xmlns:p14="http://schemas.microsoft.com/office/powerpoint/2010/main" val="1689388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936625"/>
            <a:ext cx="10597588" cy="1122363"/>
          </a:xfrm>
        </p:spPr>
        <p:txBody>
          <a:bodyPr>
            <a:noAutofit/>
          </a:bodyPr>
          <a:lstStyle/>
          <a:p>
            <a:r>
              <a:rPr lang="es-ES_tradnl" sz="1800" dirty="0" smtClean="0"/>
              <a:t>28.2 </a:t>
            </a:r>
            <a:r>
              <a:rPr lang="es-ES_tradnl" sz="1800" b="1" dirty="0" smtClean="0"/>
              <a:t>Ovario con cuerpo amarillo</a:t>
            </a:r>
            <a:r>
              <a:rPr lang="es-ES" sz="1800" b="1" dirty="0" smtClean="0"/>
              <a:t>.</a:t>
            </a:r>
            <a:r>
              <a:rPr lang="es-ES" sz="1800" b="1" dirty="0" smtClean="0"/>
              <a:t> </a:t>
            </a:r>
            <a:br>
              <a:rPr lang="es-ES" sz="1800" b="1" dirty="0" smtClean="0"/>
            </a:br>
            <a:r>
              <a:rPr lang="es-MX" sz="1800" dirty="0" smtClean="0"/>
              <a:t>Observa </a:t>
            </a:r>
            <a:r>
              <a:rPr lang="es-MX" sz="1800" dirty="0"/>
              <a:t>el cuerpo amarillo y </a:t>
            </a:r>
            <a:r>
              <a:rPr lang="es-MX" sz="1800" dirty="0" smtClean="0"/>
              <a:t>reconoce </a:t>
            </a:r>
            <a:r>
              <a:rPr lang="es-MX" sz="1800" dirty="0"/>
              <a:t>las células luteínicas de la capa granulosa y las células luteínicas tecales. </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16256" y="2058987"/>
            <a:ext cx="3603425" cy="4598987"/>
          </a:xfrm>
        </p:spPr>
        <p:txBody>
          <a:bodyPr>
            <a:normAutofit/>
          </a:bodyPr>
          <a:lstStyle/>
          <a:p>
            <a:r>
              <a:rPr lang="es-ES_tradnl" sz="2400" dirty="0" err="1" smtClean="0"/>
              <a:t>Tinci</a:t>
            </a:r>
            <a:r>
              <a:rPr lang="es-ES" sz="2400" dirty="0" err="1" smtClean="0"/>
              <a:t>ón</a:t>
            </a:r>
            <a:r>
              <a:rPr lang="es-ES" sz="2400" dirty="0" smtClean="0"/>
              <a:t>:</a:t>
            </a:r>
          </a:p>
          <a:p>
            <a:endParaRPr lang="es-ES" sz="2400" dirty="0" smtClean="0"/>
          </a:p>
          <a:p>
            <a:r>
              <a:rPr lang="es-ES" sz="2400" dirty="0" smtClean="0"/>
              <a:t>Cuerpo amarillo:</a:t>
            </a:r>
          </a:p>
          <a:p>
            <a:pPr lvl="1"/>
            <a:r>
              <a:rPr lang="es-ES" sz="2000" dirty="0" smtClean="0"/>
              <a:t>Células </a:t>
            </a:r>
            <a:r>
              <a:rPr lang="es-ES" sz="2000" dirty="0" err="1" smtClean="0"/>
              <a:t>luteínicas</a:t>
            </a:r>
            <a:r>
              <a:rPr lang="es-ES" sz="2000" dirty="0" smtClean="0"/>
              <a:t> de la teca</a:t>
            </a:r>
          </a:p>
          <a:p>
            <a:pPr lvl="1"/>
            <a:r>
              <a:rPr lang="es-ES" sz="2000" dirty="0" smtClean="0"/>
              <a:t>Células </a:t>
            </a:r>
            <a:r>
              <a:rPr lang="es-ES" sz="2000" dirty="0" err="1" smtClean="0"/>
              <a:t>luteínicas</a:t>
            </a:r>
            <a:r>
              <a:rPr lang="es-ES" sz="2000" dirty="0" smtClean="0"/>
              <a:t> de la granulosa</a:t>
            </a:r>
            <a:endParaRPr lang="es-ES" sz="2000" dirty="0" smtClean="0"/>
          </a:p>
        </p:txBody>
      </p:sp>
    </p:spTree>
    <p:extLst>
      <p:ext uri="{BB962C8B-B14F-4D97-AF65-F5344CB8AC3E}">
        <p14:creationId xmlns:p14="http://schemas.microsoft.com/office/powerpoint/2010/main" val="344515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936625"/>
            <a:ext cx="10597588" cy="1122363"/>
          </a:xfrm>
        </p:spPr>
        <p:txBody>
          <a:bodyPr>
            <a:noAutofit/>
          </a:bodyPr>
          <a:lstStyle/>
          <a:p>
            <a:r>
              <a:rPr lang="es-ES_tradnl" sz="1800" dirty="0" smtClean="0"/>
              <a:t>28.3 a </a:t>
            </a:r>
            <a:r>
              <a:rPr lang="es-ES_tradnl" sz="1800" b="1" dirty="0" smtClean="0"/>
              <a:t>Tuba uterina</a:t>
            </a:r>
            <a:r>
              <a:rPr lang="es-ES" sz="1800" b="1" dirty="0" smtClean="0"/>
              <a:t>.</a:t>
            </a:r>
            <a:r>
              <a:rPr lang="es-ES" sz="1800" b="1" dirty="0" smtClean="0"/>
              <a:t> </a:t>
            </a:r>
            <a:br>
              <a:rPr lang="es-ES" sz="1800" b="1" dirty="0" smtClean="0"/>
            </a:br>
            <a:r>
              <a:rPr lang="es-MX" sz="1800" dirty="0" smtClean="0"/>
              <a:t>Observa </a:t>
            </a:r>
            <a:r>
              <a:rPr lang="es-MX" sz="1800" dirty="0"/>
              <a:t>los componentes histológicos de la tuba </a:t>
            </a:r>
            <a:r>
              <a:rPr lang="es-MX" sz="1800" dirty="0" smtClean="0"/>
              <a:t>uterina a poco aumento: </a:t>
            </a:r>
            <a:r>
              <a:rPr lang="es-MX" sz="1800" dirty="0"/>
              <a:t>mucosa con pliegues primarios, secundarios y terciarios recubiertos por un epitelio cilíndrico simple ciliado y secretor y una lámina propia muy vascularizada. La túnica muscular de fibras musculares lisas. Una serosa con abundantes vasos sanguíneos arteriales y venosos.  </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16256" y="2058987"/>
            <a:ext cx="3603425" cy="4598987"/>
          </a:xfrm>
        </p:spPr>
        <p:txBody>
          <a:bodyPr>
            <a:normAutofit/>
          </a:bodyPr>
          <a:lstStyle/>
          <a:p>
            <a:r>
              <a:rPr lang="es-ES_tradnl" sz="2400" dirty="0" err="1" smtClean="0"/>
              <a:t>Tinci</a:t>
            </a:r>
            <a:r>
              <a:rPr lang="es-ES" sz="2400" dirty="0" err="1" smtClean="0"/>
              <a:t>ón</a:t>
            </a:r>
            <a:r>
              <a:rPr lang="es-ES" sz="2400" dirty="0" smtClean="0"/>
              <a:t>:</a:t>
            </a:r>
          </a:p>
          <a:p>
            <a:endParaRPr lang="es-ES" sz="2400" dirty="0" smtClean="0"/>
          </a:p>
          <a:p>
            <a:r>
              <a:rPr lang="es-ES" sz="2400" dirty="0" smtClean="0"/>
              <a:t>Luz de la tuba uterina</a:t>
            </a:r>
          </a:p>
          <a:p>
            <a:r>
              <a:rPr lang="es-ES" sz="2400" dirty="0" smtClean="0"/>
              <a:t>Pliegues de la mucosa</a:t>
            </a:r>
          </a:p>
          <a:p>
            <a:pPr lvl="1"/>
            <a:r>
              <a:rPr lang="es-ES" sz="2000" dirty="0" smtClean="0"/>
              <a:t>Epitelio</a:t>
            </a:r>
          </a:p>
          <a:p>
            <a:pPr lvl="1"/>
            <a:r>
              <a:rPr lang="es-ES" sz="2000" dirty="0" smtClean="0"/>
              <a:t>Lámina propia</a:t>
            </a:r>
          </a:p>
          <a:p>
            <a:r>
              <a:rPr lang="es-ES" sz="2400" dirty="0" smtClean="0"/>
              <a:t>Muscular</a:t>
            </a:r>
          </a:p>
          <a:p>
            <a:r>
              <a:rPr lang="es-ES" sz="2400" dirty="0" smtClean="0"/>
              <a:t>Serosa</a:t>
            </a:r>
          </a:p>
        </p:txBody>
      </p:sp>
    </p:spTree>
    <p:extLst>
      <p:ext uri="{BB962C8B-B14F-4D97-AF65-F5344CB8AC3E}">
        <p14:creationId xmlns:p14="http://schemas.microsoft.com/office/powerpoint/2010/main" val="1246097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936625"/>
            <a:ext cx="10597588" cy="1122363"/>
          </a:xfrm>
        </p:spPr>
        <p:txBody>
          <a:bodyPr>
            <a:noAutofit/>
          </a:bodyPr>
          <a:lstStyle/>
          <a:p>
            <a:r>
              <a:rPr lang="es-ES_tradnl" sz="1800" dirty="0" smtClean="0"/>
              <a:t>28.3b </a:t>
            </a:r>
            <a:r>
              <a:rPr lang="es-ES_tradnl" sz="1800" b="1" dirty="0" smtClean="0"/>
              <a:t>Tuba uterina</a:t>
            </a:r>
            <a:r>
              <a:rPr lang="es-ES" sz="1800" b="1" dirty="0" smtClean="0"/>
              <a:t>.</a:t>
            </a:r>
            <a:r>
              <a:rPr lang="es-ES" sz="1800" b="1" dirty="0" smtClean="0"/>
              <a:t> </a:t>
            </a:r>
            <a:br>
              <a:rPr lang="es-ES" sz="1800" b="1" dirty="0" smtClean="0"/>
            </a:br>
            <a:r>
              <a:rPr lang="es-MX" sz="1800" dirty="0" smtClean="0"/>
              <a:t>Observa </a:t>
            </a:r>
            <a:r>
              <a:rPr lang="es-MX" sz="1800" dirty="0"/>
              <a:t>los componentes histológicos de la tuba </a:t>
            </a:r>
            <a:r>
              <a:rPr lang="es-MX" sz="1800" dirty="0" smtClean="0"/>
              <a:t>uterina a mayor aumento: </a:t>
            </a:r>
            <a:r>
              <a:rPr lang="es-MX" sz="1800" dirty="0"/>
              <a:t>mucosa con </a:t>
            </a:r>
            <a:r>
              <a:rPr lang="es-MX" sz="1800" dirty="0" smtClean="0"/>
              <a:t>un </a:t>
            </a:r>
            <a:r>
              <a:rPr lang="es-MX" sz="1800" dirty="0"/>
              <a:t>epitelio cilíndrico simple ciliado y secretor y una lámina propia muy vascularizada. </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16256" y="2058987"/>
            <a:ext cx="3603425" cy="4598987"/>
          </a:xfrm>
        </p:spPr>
        <p:txBody>
          <a:bodyPr>
            <a:normAutofit/>
          </a:bodyPr>
          <a:lstStyle/>
          <a:p>
            <a:r>
              <a:rPr lang="es-ES_tradnl" sz="2400" dirty="0" err="1" smtClean="0"/>
              <a:t>Tinci</a:t>
            </a:r>
            <a:r>
              <a:rPr lang="es-ES" sz="2400" dirty="0" err="1" smtClean="0"/>
              <a:t>ón</a:t>
            </a:r>
            <a:r>
              <a:rPr lang="es-ES" sz="2400" dirty="0" smtClean="0"/>
              <a:t>:</a:t>
            </a:r>
          </a:p>
          <a:p>
            <a:endParaRPr lang="es-ES" sz="2400" dirty="0" smtClean="0"/>
          </a:p>
          <a:p>
            <a:r>
              <a:rPr lang="es-ES" sz="2400" dirty="0" smtClean="0"/>
              <a:t>Luz de la tuba uterina</a:t>
            </a:r>
          </a:p>
          <a:p>
            <a:r>
              <a:rPr lang="es-ES" sz="2400" dirty="0" smtClean="0"/>
              <a:t>Epitelio:</a:t>
            </a:r>
          </a:p>
          <a:p>
            <a:pPr lvl="1"/>
            <a:r>
              <a:rPr lang="es-ES" sz="2000" dirty="0" smtClean="0"/>
              <a:t>Células ciliadas</a:t>
            </a:r>
          </a:p>
          <a:p>
            <a:pPr lvl="1"/>
            <a:r>
              <a:rPr lang="es-ES" sz="2000" dirty="0" smtClean="0"/>
              <a:t>Células secretoras</a:t>
            </a:r>
          </a:p>
          <a:p>
            <a:r>
              <a:rPr lang="es-ES" sz="2400" dirty="0" smtClean="0"/>
              <a:t>Lámina propia</a:t>
            </a:r>
          </a:p>
          <a:p>
            <a:r>
              <a:rPr lang="es-ES" sz="2400" dirty="0" smtClean="0"/>
              <a:t>Vasos sanguíneos</a:t>
            </a:r>
          </a:p>
        </p:txBody>
      </p:sp>
    </p:spTree>
    <p:extLst>
      <p:ext uri="{BB962C8B-B14F-4D97-AF65-F5344CB8AC3E}">
        <p14:creationId xmlns:p14="http://schemas.microsoft.com/office/powerpoint/2010/main" val="956774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936625"/>
            <a:ext cx="10597588" cy="1122363"/>
          </a:xfrm>
        </p:spPr>
        <p:txBody>
          <a:bodyPr>
            <a:noAutofit/>
          </a:bodyPr>
          <a:lstStyle/>
          <a:p>
            <a:r>
              <a:rPr lang="es-ES_tradnl" sz="1800" dirty="0" smtClean="0"/>
              <a:t>28.4 </a:t>
            </a:r>
            <a:r>
              <a:rPr lang="es-ES_tradnl" sz="1800" b="1" dirty="0" smtClean="0"/>
              <a:t>Cuello uterino</a:t>
            </a:r>
            <a:r>
              <a:rPr lang="es-ES" sz="1800" b="1" dirty="0" smtClean="0"/>
              <a:t>.</a:t>
            </a:r>
            <a:r>
              <a:rPr lang="es-ES" sz="1800" b="1" dirty="0" smtClean="0"/>
              <a:t> </a:t>
            </a:r>
            <a:br>
              <a:rPr lang="es-ES" sz="1800" b="1" dirty="0" smtClean="0"/>
            </a:br>
            <a:r>
              <a:rPr lang="es-MX" sz="1800" dirty="0" smtClean="0"/>
              <a:t>Observa </a:t>
            </a:r>
            <a:r>
              <a:rPr lang="es-MX" sz="1800" dirty="0"/>
              <a:t>la transición de epitelios de plano estratificado sin estrato córneo (superficie vaginal o exocérvix) a epitelio cilíndrico simple secretor (superficie uterina o endocérvix). Por debajo del epitelio cervical se dispone un conjunto de haces de fibras de colágena y en la parte más profunda fibras musculares lisas. En el endocérvix se observan las glándulas cervicales.</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lnSpcReduction="1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216256" y="2058987"/>
            <a:ext cx="3603425" cy="4598987"/>
          </a:xfrm>
        </p:spPr>
        <p:txBody>
          <a:bodyPr>
            <a:normAutofit lnSpcReduction="10000"/>
          </a:bodyPr>
          <a:lstStyle/>
          <a:p>
            <a:r>
              <a:rPr lang="es-ES_tradnl" sz="2400" dirty="0" err="1" smtClean="0"/>
              <a:t>Tinci</a:t>
            </a:r>
            <a:r>
              <a:rPr lang="es-ES" sz="2400" dirty="0" err="1" smtClean="0"/>
              <a:t>ón</a:t>
            </a:r>
            <a:r>
              <a:rPr lang="es-ES" sz="2400" dirty="0" smtClean="0"/>
              <a:t>:</a:t>
            </a:r>
          </a:p>
          <a:p>
            <a:endParaRPr lang="es-ES" sz="2400" dirty="0"/>
          </a:p>
          <a:p>
            <a:r>
              <a:rPr lang="es-ES" sz="2400" dirty="0" smtClean="0"/>
              <a:t>Epitelio plano estratificado sin estrato córneo (</a:t>
            </a:r>
            <a:r>
              <a:rPr lang="es-ES" sz="2400" dirty="0" err="1" smtClean="0"/>
              <a:t>exocérvix</a:t>
            </a:r>
            <a:r>
              <a:rPr lang="es-ES" sz="2400" dirty="0" smtClean="0"/>
              <a:t>)</a:t>
            </a:r>
          </a:p>
          <a:p>
            <a:r>
              <a:rPr lang="es-ES" sz="2400" dirty="0" smtClean="0"/>
              <a:t>Zona de transición de epitelios</a:t>
            </a:r>
          </a:p>
          <a:p>
            <a:r>
              <a:rPr lang="es-ES" sz="2400" dirty="0" smtClean="0"/>
              <a:t>Epitelio cilíndrico simple secretor (</a:t>
            </a:r>
            <a:r>
              <a:rPr lang="es-ES" sz="2400" dirty="0" err="1" smtClean="0"/>
              <a:t>endocérvix</a:t>
            </a:r>
            <a:r>
              <a:rPr lang="es-ES" sz="2400" dirty="0" smtClean="0"/>
              <a:t>)</a:t>
            </a:r>
          </a:p>
          <a:p>
            <a:r>
              <a:rPr lang="es-ES" sz="2400" dirty="0" smtClean="0"/>
              <a:t>Tejido conjuntivo </a:t>
            </a:r>
            <a:r>
              <a:rPr lang="es-ES" sz="2400" dirty="0" err="1" smtClean="0"/>
              <a:t>subepitelial</a:t>
            </a:r>
            <a:endParaRPr lang="es-ES" sz="2400" dirty="0" smtClean="0"/>
          </a:p>
          <a:p>
            <a:r>
              <a:rPr lang="es-ES" sz="2400" dirty="0" smtClean="0"/>
              <a:t>Glándulas cervicales</a:t>
            </a:r>
            <a:endParaRPr lang="es-ES" sz="2400" dirty="0" smtClean="0"/>
          </a:p>
          <a:p>
            <a:endParaRPr lang="es-ES" sz="2400" dirty="0" smtClean="0"/>
          </a:p>
        </p:txBody>
      </p:sp>
    </p:spTree>
    <p:extLst>
      <p:ext uri="{BB962C8B-B14F-4D97-AF65-F5344CB8AC3E}">
        <p14:creationId xmlns:p14="http://schemas.microsoft.com/office/powerpoint/2010/main" val="1803364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1" id="{5B9C1152-0AB5-D649-9147-01DACE9BC431}" vid="{B72FEF3F-818D-0548-9C1B-2686BBE0E7C2}"/>
    </a:ext>
  </a:extLst>
</a:theme>
</file>

<file path=docProps/app.xml><?xml version="1.0" encoding="utf-8"?>
<Properties xmlns="http://schemas.openxmlformats.org/officeDocument/2006/extended-properties" xmlns:vt="http://schemas.openxmlformats.org/officeDocument/2006/docPropsVTypes">
  <TotalTime>108</TotalTime>
  <Words>418</Words>
  <Application>Microsoft Macintosh PowerPoint</Application>
  <PresentationFormat>Panorámica</PresentationFormat>
  <Paragraphs>120</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American Typewriter</vt:lpstr>
      <vt:lpstr>Calibri</vt:lpstr>
      <vt:lpstr>Calibri Light</vt:lpstr>
      <vt:lpstr>Arial</vt:lpstr>
      <vt:lpstr>Tema2</vt:lpstr>
      <vt:lpstr>Presentación de PowerPoint</vt:lpstr>
      <vt:lpstr>Resultados de aprendizaje:  - Identifica la estructura histológica del ovario en fotomicrografías y cortes histológicos. Identifica la estructura histológica de las tubas uterinas en fotomicrografías y cortes histológicos. - Identifica la estructura histológica del útero en fotomicrografías y cortes histológicos.  - Identifica la estructura histológica del cuello uterino en fotomicrografías y cortes histológicos.  - Identifica la estructura histológica de la vagina en fotomicrografías y cortes histológicos. - Identifica la estructura histológica de la glándula mamaria en reposo en fotomicrografías y cortes histológicos.   </vt:lpstr>
      <vt:lpstr>28.1 a Ovario de adulta. Reconoce el “epitelio germinativo” que es un epitelio cúbico simple y la túnica albugínea ovárica formada por tejido conjuntivo. Diferencia el desarrollo de los folículos. Los folículos primordiales contienen el ovocito primario en la porción central rodeado por células foliculares que forman un epitelio plano simple. Los folículos primarios unilaminares en los que las células foliculares forman un  epitelio cúbico simple. Los folículos primarios multilaminares que en su centro se observa el ovocito primario rodeado por la zona pelúcida, las células foliculares forman varias capas y forman la granulosa rodeada por las células de la teca.  </vt:lpstr>
      <vt:lpstr>28.1 b Ovario de adulta.  Reconoce los folículos ováricos secundarios que se distinguen porque en la granulosa se observan los espacios antrales. Reconoce los folículos atrésicos.</vt:lpstr>
      <vt:lpstr>28.1 c Ovario de adulta.  En el folículo terciario se observa un único espacio antral y en el centro el ovocito rodeado por la zona pelúcida y células de la granulosa que forman la corona radiada y un grupo de células foliculares (el cúmulo oóforo)  que los unen a la capa granulosa.</vt:lpstr>
      <vt:lpstr>28.2 Ovario con cuerpo amarillo.  Observa el cuerpo amarillo y reconoce las células luteínicas de la capa granulosa y las células luteínicas tecales.  </vt:lpstr>
      <vt:lpstr>28.3 a Tuba uterina.  Observa los componentes histológicos de la tuba uterina a poco aumento: mucosa con pliegues primarios, secundarios y terciarios recubiertos por un epitelio cilíndrico simple ciliado y secretor y una lámina propia muy vascularizada. La túnica muscular de fibras musculares lisas. Una serosa con abundantes vasos sanguíneos arteriales y venosos.   </vt:lpstr>
      <vt:lpstr>28.3b Tuba uterina.  Observa los componentes histológicos de la tuba uterina a mayor aumento: mucosa con un epitelio cilíndrico simple ciliado y secretor y una lámina propia muy vascularizada. </vt:lpstr>
      <vt:lpstr>28.4 Cuello uterino.  Observa la transición de epitelios de plano estratificado sin estrato córneo (superficie vaginal o exocérvix) a epitelio cilíndrico simple secretor (superficie uterina o endocérvix). Por debajo del epitelio cervical se dispone un conjunto de haces de fibras de colágena y en la parte más profunda fibras musculares lisas. En el endocérvix se observan las glándulas cervicales. </vt:lpstr>
      <vt:lpstr>28.5 Vagina.  Se observa un epitelio plano estratificado sin estrato córneo. Las capas epiteliales más profundas muestran un citoplasma claro que corresponde al espacio que ocupa el glucógeno. La lámina propia está constituida por tejido conjuntivo denso muy vascularizado sin glándulas. En la parte más profunda se distinguen haces gruesos de fibras musculares lisas que se entrecruzan. </vt:lpstr>
      <vt:lpstr>28.6 Mama en reposo.   Observa los conductos lobulillares rodeados por tejido conjuntivo laxo intralobulillar, tejido conjuntivo denso interlobulillar y abundantes células adiposas. </vt:lpstr>
      <vt:lpstr>28.7 Mama lactante.  Observa los alvéolos mamarios y los conductos. Distingue que los alvéolos están constituidos por epitelio cúbico simple y en la luz se visualiza un contenido acidófilo que es la secreción láctea. Se diferencian conductos integrados por epitelio cúbico simple o estratificado. El estroma está muy disminuido en comparación con la mama en reposo.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10</cp:revision>
  <dcterms:created xsi:type="dcterms:W3CDTF">2021-02-23T17:31:37Z</dcterms:created>
  <dcterms:modified xsi:type="dcterms:W3CDTF">2021-02-23T19:20:11Z</dcterms:modified>
</cp:coreProperties>
</file>