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72"/>
    <p:restoredTop sz="94351"/>
  </p:normalViewPr>
  <p:slideViewPr>
    <p:cSldViewPr snapToGrid="0" snapToObjects="1" showGuides="1">
      <p:cViewPr>
        <p:scale>
          <a:sx n="77" d="100"/>
          <a:sy n="77" d="100"/>
        </p:scale>
        <p:origin x="16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23/2/21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154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23/2/21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13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23/2/21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906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23/2/21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829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23/2/21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908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23/2/21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636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23/2/21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108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23/2/21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2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23/2/21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7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23/2/21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911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23/2/21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810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23/2/21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85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bct.facmed.unam.mx/index.php/recurso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texto 12"/>
          <p:cNvSpPr>
            <a:spLocks noGrp="1"/>
          </p:cNvSpPr>
          <p:nvPr>
            <p:ph type="body" sz="half" idx="2"/>
          </p:nvPr>
        </p:nvSpPr>
        <p:spPr>
          <a:xfrm>
            <a:off x="992188" y="1578610"/>
            <a:ext cx="6201092" cy="4282440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sz="4000" b="1" dirty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Manual digital de </a:t>
            </a:r>
            <a:r>
              <a:rPr lang="es-ES" sz="4000" b="1" dirty="0" smtClean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prácticas</a:t>
            </a:r>
          </a:p>
          <a:p>
            <a:pPr algn="ctr"/>
            <a:r>
              <a:rPr lang="es-ES" sz="3200" dirty="0">
                <a:solidFill>
                  <a:prstClr val="black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/>
            </a:r>
            <a:br>
              <a:rPr lang="es-ES" sz="3200" dirty="0">
                <a:solidFill>
                  <a:prstClr val="black"/>
                </a:solidFill>
                <a:latin typeface="American Typewriter" charset="0"/>
                <a:ea typeface="American Typewriter" charset="0"/>
                <a:cs typeface="American Typewriter" charset="0"/>
              </a:rPr>
            </a:br>
            <a:r>
              <a:rPr lang="es-ES" sz="3200" dirty="0">
                <a:solidFill>
                  <a:prstClr val="black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Práctica </a:t>
            </a:r>
            <a:r>
              <a:rPr lang="es-ES" sz="3200" dirty="0" smtClean="0">
                <a:solidFill>
                  <a:prstClr val="black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27. </a:t>
            </a:r>
          </a:p>
          <a:p>
            <a:pPr algn="ctr"/>
            <a:r>
              <a:rPr lang="es-ES" sz="3200" dirty="0" smtClean="0">
                <a:solidFill>
                  <a:prstClr val="black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Sistema genital masculino</a:t>
            </a:r>
          </a:p>
          <a:p>
            <a:pPr algn="ctr"/>
            <a:endParaRPr lang="es-ES" sz="3200" dirty="0">
              <a:solidFill>
                <a:prstClr val="black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es-ES_tradnl" sz="2000" dirty="0">
                <a:solidFill>
                  <a:prstClr val="black"/>
                </a:solidFill>
              </a:rPr>
              <a:t>Instrucciones generales: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es-ES_tradnl" sz="2000" dirty="0">
                <a:solidFill>
                  <a:prstClr val="black"/>
                </a:solidFill>
              </a:rPr>
              <a:t>En </a:t>
            </a:r>
            <a:r>
              <a:rPr lang="es-ES_tradnl" sz="2000" dirty="0" smtClean="0">
                <a:solidFill>
                  <a:prstClr val="black"/>
                </a:solidFill>
              </a:rPr>
              <a:t>un </a:t>
            </a:r>
            <a:r>
              <a:rPr lang="es-ES" sz="2000" dirty="0">
                <a:solidFill>
                  <a:prstClr val="black"/>
                </a:solidFill>
              </a:rPr>
              <a:t>microscopio virtual o en el Atlas Digital del Departamento busca cada  preparación histológica o fotomicrografía y señala lo que se te pide</a:t>
            </a:r>
            <a:endParaRPr lang="es-ES_tradnl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67959" y="2160839"/>
            <a:ext cx="4441190" cy="327673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765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81762" y="1596868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es-ES_tradnl" sz="2000" b="1" dirty="0" smtClean="0"/>
              <a:t>Resultados de aprendizaje:</a:t>
            </a:r>
            <a:br>
              <a:rPr lang="es-ES_tradnl" sz="2000" b="1" dirty="0" smtClean="0"/>
            </a:br>
            <a:r>
              <a:rPr lang="es-ES_tradnl" sz="2000" b="1" dirty="0" smtClean="0"/>
              <a:t/>
            </a:r>
            <a:br>
              <a:rPr lang="es-ES_tradnl" sz="2000" b="1" dirty="0" smtClean="0"/>
            </a:br>
            <a:r>
              <a:rPr lang="es-ES_tradnl" sz="2000" b="1" dirty="0" smtClean="0"/>
              <a:t>- Identifica la estructura </a:t>
            </a:r>
            <a:r>
              <a:rPr lang="es-ES_tradnl" sz="2000" b="1" dirty="0" err="1" smtClean="0"/>
              <a:t>histol</a:t>
            </a:r>
            <a:r>
              <a:rPr lang="es-ES" sz="2000" b="1" dirty="0" err="1" smtClean="0"/>
              <a:t>ógica</a:t>
            </a:r>
            <a:r>
              <a:rPr lang="es-ES" sz="2000" b="1" dirty="0" smtClean="0"/>
              <a:t> del testículo adulto en fotomicrografías y cortes histológicos. </a:t>
            </a:r>
            <a:br>
              <a:rPr lang="es-ES" sz="2000" b="1" dirty="0" smtClean="0"/>
            </a:br>
            <a:r>
              <a:rPr lang="es-ES" sz="2000" b="1" dirty="0" smtClean="0"/>
              <a:t>- Identifica la estructura histológica de las vías seminíferas </a:t>
            </a:r>
            <a:r>
              <a:rPr lang="es-ES" sz="2000" b="1" dirty="0" err="1" smtClean="0"/>
              <a:t>extratesticulares</a:t>
            </a:r>
            <a:r>
              <a:rPr lang="es-ES" sz="2000" b="1" dirty="0" smtClean="0"/>
              <a:t> en fotomicrografías y cortes histológicos.  </a:t>
            </a:r>
            <a:br>
              <a:rPr lang="es-ES" sz="2000" b="1" dirty="0" smtClean="0"/>
            </a:br>
            <a:r>
              <a:rPr lang="es-ES" sz="2000" b="1" dirty="0" smtClean="0"/>
              <a:t>- Identifica la estructura histológica de la vesícula seminal y la próstata en fotomicrografías y cortes histológicos. </a:t>
            </a:r>
            <a:r>
              <a:rPr lang="es-ES" sz="2000" b="1" dirty="0" smtClean="0"/>
              <a:t/>
            </a:r>
            <a:br>
              <a:rPr lang="es-ES" sz="2000" b="1" dirty="0" smtClean="0"/>
            </a:br>
            <a:r>
              <a:rPr lang="es-ES" sz="2000" b="1" dirty="0" smtClean="0"/>
              <a:t>- </a:t>
            </a:r>
            <a:r>
              <a:rPr lang="es-ES" sz="2000" b="1" dirty="0"/>
              <a:t>Identifica la estructura histológica </a:t>
            </a:r>
            <a:r>
              <a:rPr lang="es-ES" sz="2000" b="1" dirty="0" smtClean="0"/>
              <a:t>del pene </a:t>
            </a:r>
            <a:r>
              <a:rPr lang="es-ES" sz="2000" b="1" dirty="0"/>
              <a:t>en fotomicrografías y cortes histológicos. </a:t>
            </a:r>
            <a:r>
              <a:rPr lang="es-ES" sz="2000" b="1" dirty="0" smtClean="0"/>
              <a:t/>
            </a:r>
            <a:br>
              <a:rPr lang="es-ES" sz="2000" b="1" dirty="0" smtClean="0"/>
            </a:br>
            <a:r>
              <a:rPr lang="es-ES" sz="2000" b="1" dirty="0" smtClean="0"/>
              <a:t/>
            </a:r>
            <a:br>
              <a:rPr lang="es-ES" sz="2000" b="1" dirty="0" smtClean="0"/>
            </a:br>
            <a:endParaRPr lang="es-ES_tradnl" sz="2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723946"/>
            <a:ext cx="9144000" cy="2196058"/>
          </a:xfrm>
        </p:spPr>
        <p:txBody>
          <a:bodyPr>
            <a:noAutofit/>
          </a:bodyPr>
          <a:lstStyle/>
          <a:p>
            <a:r>
              <a:rPr lang="es-ES_tradnl" sz="2000" dirty="0" smtClean="0"/>
              <a:t>Recursos:</a:t>
            </a:r>
          </a:p>
          <a:p>
            <a:endParaRPr lang="es-ES_tradnl" sz="2000" dirty="0"/>
          </a:p>
          <a:p>
            <a:r>
              <a:rPr lang="es-ES_tradnl" sz="2000" dirty="0">
                <a:hlinkClick r:id="rId2"/>
              </a:rPr>
              <a:t>http://bct.facmed.unam.mx/index.php/recursos</a:t>
            </a:r>
            <a:r>
              <a:rPr lang="es-ES_tradnl" sz="2000" dirty="0" smtClean="0">
                <a:hlinkClick r:id="rId2"/>
              </a:rPr>
              <a:t>/</a:t>
            </a:r>
            <a:endParaRPr lang="es-ES_tradnl" sz="2000" dirty="0" smtClean="0"/>
          </a:p>
          <a:p>
            <a:r>
              <a:rPr lang="es-ES_tradnl" sz="2000" dirty="0" smtClean="0"/>
              <a:t> </a:t>
            </a:r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_tradnl" sz="2000" dirty="0" smtClean="0"/>
          </a:p>
          <a:p>
            <a:endParaRPr lang="es-ES_tradnl" sz="2000" dirty="0" smtClean="0"/>
          </a:p>
          <a:p>
            <a:endParaRPr lang="es-ES_tradnl" sz="2000" dirty="0" smtClean="0"/>
          </a:p>
          <a:p>
            <a:endParaRPr lang="es-ES_tradnl" sz="2000" dirty="0" smtClean="0"/>
          </a:p>
          <a:p>
            <a:endParaRPr lang="es-ES_tradnl" sz="2000" dirty="0" smtClean="0"/>
          </a:p>
          <a:p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160825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939800"/>
            <a:ext cx="10515600" cy="1122363"/>
          </a:xfrm>
        </p:spPr>
        <p:txBody>
          <a:bodyPr>
            <a:noAutofit/>
          </a:bodyPr>
          <a:lstStyle/>
          <a:p>
            <a:r>
              <a:rPr lang="es-ES_tradnl" sz="1800" dirty="0" smtClean="0"/>
              <a:t>27.1 a  </a:t>
            </a:r>
            <a:r>
              <a:rPr lang="es-ES_tradnl" sz="1800" b="1" dirty="0" smtClean="0"/>
              <a:t>Test</a:t>
            </a:r>
            <a:r>
              <a:rPr lang="es-ES" sz="1800" b="1" dirty="0" err="1" smtClean="0"/>
              <a:t>ículo</a:t>
            </a:r>
            <a:r>
              <a:rPr lang="es-ES" sz="1800" b="1" dirty="0" smtClean="0"/>
              <a:t> adulto</a:t>
            </a:r>
            <a:r>
              <a:rPr lang="es-ES" sz="1800" dirty="0" smtClean="0"/>
              <a:t>. </a:t>
            </a:r>
            <a:br>
              <a:rPr lang="es-ES" sz="1800" dirty="0" smtClean="0"/>
            </a:br>
            <a:r>
              <a:rPr lang="es-MX" sz="1800" dirty="0" smtClean="0"/>
              <a:t>Distingue </a:t>
            </a:r>
            <a:r>
              <a:rPr lang="es-MX" sz="1800" dirty="0"/>
              <a:t>la túnica  albugínea, los septos testiculares y la presencia de secciones transversales, oblicuas y longitudinales de los túbulos </a:t>
            </a:r>
            <a:r>
              <a:rPr lang="es-MX" sz="1800" dirty="0" smtClean="0"/>
              <a:t>seminíferos</a:t>
            </a:r>
            <a:r>
              <a:rPr lang="es-MX" sz="1800" dirty="0"/>
              <a:t> </a:t>
            </a:r>
            <a:r>
              <a:rPr lang="es-MX" sz="1800" dirty="0" smtClean="0"/>
              <a:t>(a bajos aumentos). </a:t>
            </a:r>
            <a:r>
              <a:rPr lang="es-MX" sz="1800" dirty="0"/>
              <a:t>Las células intersticiales o de Leydig se localizan fuera del túbulo seminífero. </a:t>
            </a:r>
            <a:br>
              <a:rPr lang="es-MX" sz="1800" dirty="0"/>
            </a:br>
            <a:r>
              <a:rPr lang="es-ES_tradnl" sz="1800" dirty="0"/>
              <a:t/>
            </a:r>
            <a:br>
              <a:rPr lang="es-ES_tradnl" sz="1800" dirty="0"/>
            </a:br>
            <a:endParaRPr lang="es-ES_tradnl" sz="1800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838200" y="2058988"/>
            <a:ext cx="7213600" cy="459898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s-ES_tradnl" sz="1800" dirty="0" smtClean="0"/>
              <a:t>Coloca la imagen </a:t>
            </a:r>
            <a:r>
              <a:rPr lang="es-ES_tradnl" sz="1800" dirty="0" err="1" smtClean="0"/>
              <a:t>aqu</a:t>
            </a:r>
            <a:r>
              <a:rPr lang="es-ES" sz="1800" dirty="0" smtClean="0"/>
              <a:t>í</a:t>
            </a:r>
            <a:endParaRPr lang="es-ES_tradnl" sz="1800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8318500" y="2398425"/>
            <a:ext cx="3035300" cy="3778537"/>
          </a:xfrm>
        </p:spPr>
        <p:txBody>
          <a:bodyPr>
            <a:normAutofit/>
          </a:bodyPr>
          <a:lstStyle/>
          <a:p>
            <a:r>
              <a:rPr lang="es-ES_tradnl" sz="2400" dirty="0" err="1" smtClean="0"/>
              <a:t>Tinci</a:t>
            </a:r>
            <a:r>
              <a:rPr lang="es-ES" sz="2400" dirty="0" err="1" smtClean="0"/>
              <a:t>ón</a:t>
            </a:r>
            <a:r>
              <a:rPr lang="es-ES" sz="2400" dirty="0" smtClean="0"/>
              <a:t>:</a:t>
            </a:r>
          </a:p>
          <a:p>
            <a:endParaRPr lang="es-ES" sz="2400" dirty="0" smtClean="0"/>
          </a:p>
          <a:p>
            <a:r>
              <a:rPr lang="es-ES" sz="2400" dirty="0" smtClean="0"/>
              <a:t>Túnica albugínea testicular</a:t>
            </a:r>
          </a:p>
          <a:p>
            <a:r>
              <a:rPr lang="es-ES" sz="2400" dirty="0" smtClean="0"/>
              <a:t>Septos testiculares</a:t>
            </a:r>
          </a:p>
          <a:p>
            <a:r>
              <a:rPr lang="es-ES" sz="2400" dirty="0" smtClean="0"/>
              <a:t>Túbulos seminíferos</a:t>
            </a:r>
          </a:p>
          <a:p>
            <a:r>
              <a:rPr lang="es-ES" sz="2400" dirty="0" smtClean="0"/>
              <a:t>Células de Leydig</a:t>
            </a:r>
          </a:p>
        </p:txBody>
      </p:sp>
    </p:spTree>
    <p:extLst>
      <p:ext uri="{BB962C8B-B14F-4D97-AF65-F5344CB8AC3E}">
        <p14:creationId xmlns:p14="http://schemas.microsoft.com/office/powerpoint/2010/main" val="173137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936625"/>
            <a:ext cx="10515600" cy="1122363"/>
          </a:xfrm>
        </p:spPr>
        <p:txBody>
          <a:bodyPr>
            <a:noAutofit/>
          </a:bodyPr>
          <a:lstStyle/>
          <a:p>
            <a:r>
              <a:rPr lang="es-ES_tradnl" sz="1800" dirty="0" smtClean="0"/>
              <a:t>27.1 b  </a:t>
            </a:r>
            <a:r>
              <a:rPr lang="es-ES_tradnl" sz="1800" b="1" dirty="0" smtClean="0"/>
              <a:t>Test</a:t>
            </a:r>
            <a:r>
              <a:rPr lang="es-ES" sz="1800" b="1" dirty="0" err="1" smtClean="0"/>
              <a:t>ículo</a:t>
            </a:r>
            <a:r>
              <a:rPr lang="es-ES" sz="1800" b="1" dirty="0" smtClean="0"/>
              <a:t> adulto</a:t>
            </a:r>
            <a:r>
              <a:rPr lang="es-ES" sz="1800" dirty="0" smtClean="0"/>
              <a:t>.  </a:t>
            </a:r>
            <a:r>
              <a:rPr lang="es-MX" sz="1800" dirty="0" smtClean="0"/>
              <a:t>A </a:t>
            </a:r>
            <a:r>
              <a:rPr lang="es-MX" sz="1800" dirty="0"/>
              <a:t>mayor </a:t>
            </a:r>
            <a:r>
              <a:rPr lang="es-MX" sz="1800" dirty="0" smtClean="0"/>
              <a:t>aumento,  reconoce </a:t>
            </a:r>
            <a:r>
              <a:rPr lang="es-MX" sz="1800" dirty="0"/>
              <a:t>el conjunto de células que constituyen el epitelio seminífero: las células de Sertoli y las células espermatogénicas.  En el compartimento basal del tubo seminífero se observan las espermatogonias, los espermatocitos primarios y los núcleos claros de las células de Sertoli; mientras que en el compartimento adluminal se observan los espermatocitos secundarios y las espermátides. Las células intersticiales o de Leydig se localizan fuera del túbulo seminífero.</a:t>
            </a:r>
            <a:r>
              <a:rPr lang="es-ES_tradnl" sz="1800" dirty="0"/>
              <a:t> </a:t>
            </a:r>
            <a:r>
              <a:rPr lang="es-ES" sz="1800" dirty="0" smtClean="0"/>
              <a:t/>
            </a:r>
            <a:br>
              <a:rPr lang="es-ES" sz="1800" dirty="0" smtClean="0"/>
            </a:br>
            <a:endParaRPr lang="es-ES_tradnl" sz="1800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838200" y="2058988"/>
            <a:ext cx="7213600" cy="459898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s-ES_tradnl" sz="1800" dirty="0" smtClean="0"/>
              <a:t>Coloca la imagen </a:t>
            </a:r>
            <a:r>
              <a:rPr lang="es-ES_tradnl" sz="1800" dirty="0" err="1" smtClean="0"/>
              <a:t>aqu</a:t>
            </a:r>
            <a:r>
              <a:rPr lang="es-ES" sz="1800" dirty="0" smtClean="0"/>
              <a:t>í</a:t>
            </a:r>
            <a:endParaRPr lang="es-ES_tradnl" sz="1800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8318500" y="2398425"/>
            <a:ext cx="3035300" cy="3778537"/>
          </a:xfrm>
        </p:spPr>
        <p:txBody>
          <a:bodyPr>
            <a:normAutofit/>
          </a:bodyPr>
          <a:lstStyle/>
          <a:p>
            <a:r>
              <a:rPr lang="es-ES_tradnl" sz="2400" dirty="0" err="1" smtClean="0"/>
              <a:t>Tinci</a:t>
            </a:r>
            <a:r>
              <a:rPr lang="es-ES" sz="2400" dirty="0" err="1" smtClean="0"/>
              <a:t>ón</a:t>
            </a:r>
            <a:r>
              <a:rPr lang="es-ES" sz="2400" dirty="0" smtClean="0"/>
              <a:t>:</a:t>
            </a:r>
          </a:p>
          <a:p>
            <a:endParaRPr lang="es-ES" sz="2400" dirty="0" smtClean="0"/>
          </a:p>
          <a:p>
            <a:r>
              <a:rPr lang="es-ES" sz="2400" dirty="0" smtClean="0"/>
              <a:t>Túbulo seminífero:</a:t>
            </a:r>
          </a:p>
          <a:p>
            <a:pPr lvl="1"/>
            <a:r>
              <a:rPr lang="es-ES" sz="2000" dirty="0" smtClean="0"/>
              <a:t>Células </a:t>
            </a:r>
            <a:r>
              <a:rPr lang="es-ES" sz="2000" dirty="0" err="1" smtClean="0"/>
              <a:t>espermatogénicas</a:t>
            </a:r>
            <a:endParaRPr lang="es-ES" sz="2000" dirty="0" smtClean="0"/>
          </a:p>
          <a:p>
            <a:pPr lvl="1"/>
            <a:r>
              <a:rPr lang="es-ES" sz="2000" dirty="0" smtClean="0"/>
              <a:t>Células de </a:t>
            </a:r>
            <a:r>
              <a:rPr lang="es-ES" sz="2000" dirty="0" err="1" smtClean="0"/>
              <a:t>Sertoli</a:t>
            </a:r>
            <a:endParaRPr lang="es-ES" sz="2000" dirty="0" smtClean="0"/>
          </a:p>
          <a:p>
            <a:r>
              <a:rPr lang="es-ES" sz="2400" dirty="0" smtClean="0"/>
              <a:t>Células de Leydig</a:t>
            </a:r>
          </a:p>
        </p:txBody>
      </p:sp>
    </p:spTree>
    <p:extLst>
      <p:ext uri="{BB962C8B-B14F-4D97-AF65-F5344CB8AC3E}">
        <p14:creationId xmlns:p14="http://schemas.microsoft.com/office/powerpoint/2010/main" val="144046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939800"/>
            <a:ext cx="10515600" cy="1122363"/>
          </a:xfrm>
        </p:spPr>
        <p:txBody>
          <a:bodyPr>
            <a:noAutofit/>
          </a:bodyPr>
          <a:lstStyle/>
          <a:p>
            <a:r>
              <a:rPr lang="es-ES_tradnl" sz="1800" dirty="0" smtClean="0"/>
              <a:t>27.1 c  </a:t>
            </a:r>
            <a:r>
              <a:rPr lang="es-ES_tradnl" sz="1800" b="1" dirty="0" smtClean="0"/>
              <a:t>Test</a:t>
            </a:r>
            <a:r>
              <a:rPr lang="es-ES" sz="1800" b="1" dirty="0" err="1" smtClean="0"/>
              <a:t>ículo</a:t>
            </a:r>
            <a:r>
              <a:rPr lang="es-ES" sz="1800" b="1" dirty="0" smtClean="0"/>
              <a:t> adulto</a:t>
            </a:r>
            <a:r>
              <a:rPr lang="es-ES" sz="1800" dirty="0" smtClean="0"/>
              <a:t>.  </a:t>
            </a:r>
            <a:r>
              <a:rPr lang="es-ES" sz="1800" b="1" dirty="0" smtClean="0"/>
              <a:t>Epidídimo</a:t>
            </a:r>
            <a:r>
              <a:rPr lang="es-ES" sz="1800" dirty="0" smtClean="0"/>
              <a:t/>
            </a:r>
            <a:br>
              <a:rPr lang="es-ES" sz="1800" dirty="0" smtClean="0"/>
            </a:br>
            <a:r>
              <a:rPr lang="es-MX" sz="1800" dirty="0" smtClean="0"/>
              <a:t>Observa que el </a:t>
            </a:r>
            <a:r>
              <a:rPr lang="es-MX" sz="1800" dirty="0"/>
              <a:t>epidídimo tiene un epitelio cilíndrico seudoestratificado con células basales y principales con estereocilios. </a:t>
            </a:r>
            <a:r>
              <a:rPr lang="es-ES_tradnl" sz="1800" dirty="0"/>
              <a:t/>
            </a:r>
            <a:br>
              <a:rPr lang="es-ES_tradnl" sz="1800" dirty="0"/>
            </a:br>
            <a:endParaRPr lang="es-ES_tradnl" sz="1800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838200" y="2058988"/>
            <a:ext cx="7213600" cy="459898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s-ES_tradnl" sz="1800" dirty="0" smtClean="0"/>
              <a:t>Coloca la imagen </a:t>
            </a:r>
            <a:r>
              <a:rPr lang="es-ES_tradnl" sz="1800" dirty="0" err="1" smtClean="0"/>
              <a:t>aqu</a:t>
            </a:r>
            <a:r>
              <a:rPr lang="es-ES" sz="1800" dirty="0" smtClean="0"/>
              <a:t>í</a:t>
            </a:r>
            <a:endParaRPr lang="es-ES_tradnl" sz="1800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8453966" y="2279892"/>
            <a:ext cx="3331633" cy="3778537"/>
          </a:xfrm>
        </p:spPr>
        <p:txBody>
          <a:bodyPr>
            <a:normAutofit/>
          </a:bodyPr>
          <a:lstStyle/>
          <a:p>
            <a:r>
              <a:rPr lang="es-ES_tradnl" sz="2400" dirty="0" err="1" smtClean="0"/>
              <a:t>Tinci</a:t>
            </a:r>
            <a:r>
              <a:rPr lang="es-ES" sz="2400" dirty="0" err="1" smtClean="0"/>
              <a:t>ón</a:t>
            </a:r>
            <a:r>
              <a:rPr lang="es-ES" sz="2400" dirty="0" smtClean="0"/>
              <a:t>:</a:t>
            </a:r>
          </a:p>
          <a:p>
            <a:endParaRPr lang="es-ES" sz="2400" dirty="0" smtClean="0"/>
          </a:p>
          <a:p>
            <a:r>
              <a:rPr lang="es-ES" sz="2400" dirty="0" smtClean="0"/>
              <a:t>Conducto del epidídimo</a:t>
            </a:r>
          </a:p>
          <a:p>
            <a:pPr lvl="1"/>
            <a:r>
              <a:rPr lang="es-ES" sz="2000" dirty="0" smtClean="0"/>
              <a:t>Epitelio cilíndrico </a:t>
            </a:r>
            <a:r>
              <a:rPr lang="es-ES" sz="2000" dirty="0" err="1" smtClean="0"/>
              <a:t>seudoestratificado</a:t>
            </a:r>
            <a:endParaRPr lang="es-ES" sz="2000" dirty="0" smtClean="0"/>
          </a:p>
          <a:p>
            <a:pPr lvl="1"/>
            <a:r>
              <a:rPr lang="es-ES" sz="2000" dirty="0" smtClean="0"/>
              <a:t>Capa de músculo liso</a:t>
            </a:r>
          </a:p>
          <a:p>
            <a:pPr lvl="1"/>
            <a:r>
              <a:rPr lang="es-ES" sz="2000" dirty="0" smtClean="0"/>
              <a:t>Tejido conjuntivo intersticial</a:t>
            </a:r>
          </a:p>
        </p:txBody>
      </p:sp>
    </p:spTree>
    <p:extLst>
      <p:ext uri="{BB962C8B-B14F-4D97-AF65-F5344CB8AC3E}">
        <p14:creationId xmlns:p14="http://schemas.microsoft.com/office/powerpoint/2010/main" val="198359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1191381"/>
            <a:ext cx="10515600" cy="1122363"/>
          </a:xfrm>
        </p:spPr>
        <p:txBody>
          <a:bodyPr>
            <a:noAutofit/>
          </a:bodyPr>
          <a:lstStyle/>
          <a:p>
            <a:r>
              <a:rPr lang="es-ES_tradnl" sz="1800" dirty="0" smtClean="0"/>
              <a:t>27.2  </a:t>
            </a:r>
            <a:r>
              <a:rPr lang="es-ES" sz="1800" b="1" dirty="0" smtClean="0"/>
              <a:t>Cordón espermático</a:t>
            </a:r>
            <a:r>
              <a:rPr lang="es-ES" sz="1800" dirty="0" smtClean="0"/>
              <a:t>. </a:t>
            </a:r>
            <a:br>
              <a:rPr lang="es-ES" sz="1800" dirty="0" smtClean="0"/>
            </a:br>
            <a:r>
              <a:rPr lang="es-MX" sz="1800" dirty="0" smtClean="0"/>
              <a:t>Observa </a:t>
            </a:r>
            <a:r>
              <a:rPr lang="es-MX" sz="1800" dirty="0"/>
              <a:t>en el cordón espermático los componentes histológicos que constituyen el conducto deferente: la mucosa </a:t>
            </a:r>
            <a:r>
              <a:rPr lang="es-MX" sz="1800" dirty="0" smtClean="0"/>
              <a:t>integrada </a:t>
            </a:r>
            <a:r>
              <a:rPr lang="es-MX" sz="1800" dirty="0"/>
              <a:t>por epitelio cilíndrico seudoestratificado con estereocilios. Túnica muscular lisa con tres capas: longitudinal interna, circular media y longitudinal externa y la capa adventicia. Observa que la túnica muscular proporcionalmente es muy gruesa en comparación con el diámetro de la luz.</a:t>
            </a:r>
            <a:r>
              <a:rPr lang="es-ES_tradnl" sz="1800" dirty="0"/>
              <a:t/>
            </a:r>
            <a:br>
              <a:rPr lang="es-ES_tradnl" sz="1800" dirty="0"/>
            </a:br>
            <a:r>
              <a:rPr lang="es-ES" sz="1800" dirty="0" smtClean="0"/>
              <a:t/>
            </a:r>
            <a:br>
              <a:rPr lang="es-ES" sz="1800" dirty="0" smtClean="0"/>
            </a:br>
            <a:r>
              <a:rPr lang="es-ES_tradnl" sz="1800" dirty="0"/>
              <a:t/>
            </a:r>
            <a:br>
              <a:rPr lang="es-ES_tradnl" sz="1800" dirty="0"/>
            </a:br>
            <a:endParaRPr lang="es-ES_tradnl" sz="1800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838200" y="2058988"/>
            <a:ext cx="7213600" cy="459898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s-ES_tradnl" sz="1800" dirty="0" smtClean="0"/>
              <a:t>Coloca la imagen </a:t>
            </a:r>
            <a:r>
              <a:rPr lang="es-ES_tradnl" sz="1800" dirty="0" err="1" smtClean="0"/>
              <a:t>aqu</a:t>
            </a:r>
            <a:r>
              <a:rPr lang="es-ES" sz="1800" dirty="0" smtClean="0"/>
              <a:t>í</a:t>
            </a:r>
            <a:endParaRPr lang="es-ES_tradnl" sz="1800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8318500" y="2398425"/>
            <a:ext cx="3335944" cy="3778537"/>
          </a:xfrm>
        </p:spPr>
        <p:txBody>
          <a:bodyPr>
            <a:normAutofit/>
          </a:bodyPr>
          <a:lstStyle/>
          <a:p>
            <a:r>
              <a:rPr lang="es-ES_tradnl" sz="2400" dirty="0" err="1" smtClean="0"/>
              <a:t>Tinci</a:t>
            </a:r>
            <a:r>
              <a:rPr lang="es-ES" sz="2400" dirty="0" err="1" smtClean="0"/>
              <a:t>ón</a:t>
            </a:r>
            <a:r>
              <a:rPr lang="es-ES" sz="2400" dirty="0" smtClean="0"/>
              <a:t>:</a:t>
            </a:r>
          </a:p>
          <a:p>
            <a:endParaRPr lang="es-ES" sz="2400" dirty="0" smtClean="0"/>
          </a:p>
          <a:p>
            <a:pPr marL="0" indent="0">
              <a:buNone/>
            </a:pPr>
            <a:r>
              <a:rPr lang="es-ES" dirty="0" smtClean="0"/>
              <a:t>Conducto deferente:</a:t>
            </a:r>
          </a:p>
          <a:p>
            <a:r>
              <a:rPr lang="es-ES" dirty="0" smtClean="0"/>
              <a:t>Mucosa</a:t>
            </a:r>
          </a:p>
          <a:p>
            <a:pPr lvl="1"/>
            <a:r>
              <a:rPr lang="es-ES" dirty="0" smtClean="0"/>
              <a:t>Epitelio </a:t>
            </a:r>
          </a:p>
          <a:p>
            <a:pPr lvl="1"/>
            <a:r>
              <a:rPr lang="es-ES" dirty="0" smtClean="0"/>
              <a:t>Lámina propia</a:t>
            </a:r>
          </a:p>
          <a:p>
            <a:r>
              <a:rPr lang="es-ES" dirty="0" smtClean="0"/>
              <a:t>Muscular </a:t>
            </a:r>
          </a:p>
          <a:p>
            <a:r>
              <a:rPr lang="es-ES" dirty="0" smtClean="0"/>
              <a:t>Adventicia</a:t>
            </a:r>
          </a:p>
        </p:txBody>
      </p:sp>
    </p:spTree>
    <p:extLst>
      <p:ext uri="{BB962C8B-B14F-4D97-AF65-F5344CB8AC3E}">
        <p14:creationId xmlns:p14="http://schemas.microsoft.com/office/powerpoint/2010/main" val="96478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936625"/>
            <a:ext cx="10515600" cy="1122363"/>
          </a:xfrm>
        </p:spPr>
        <p:txBody>
          <a:bodyPr>
            <a:noAutofit/>
          </a:bodyPr>
          <a:lstStyle/>
          <a:p>
            <a:r>
              <a:rPr lang="es-ES_tradnl" sz="1800" dirty="0" smtClean="0"/>
              <a:t>27.3  </a:t>
            </a:r>
            <a:r>
              <a:rPr lang="es-ES" sz="1800" b="1" dirty="0" smtClean="0"/>
              <a:t>Próstata </a:t>
            </a:r>
            <a:r>
              <a:rPr lang="es-ES" sz="1800" dirty="0" smtClean="0"/>
              <a:t/>
            </a:r>
            <a:br>
              <a:rPr lang="es-ES" sz="1800" dirty="0" smtClean="0"/>
            </a:br>
            <a:r>
              <a:rPr lang="es-MX" sz="1800" dirty="0" smtClean="0"/>
              <a:t>Distingue </a:t>
            </a:r>
            <a:r>
              <a:rPr lang="es-MX" sz="1800" dirty="0"/>
              <a:t>las unidades glandulares revestidas por un epitelio cilíndrico seudoestratificado. En el interior de los adenómeros túbulo-alveolares se observan los cuerpos amiláceos.  Las unidades glandulares, lobulillos y adenómeros, están soportados por tabiques o septos fibromusculares integrados por fibras colágenas y haces de fibras musculares lisas.</a:t>
            </a:r>
            <a:r>
              <a:rPr lang="es-ES_tradnl" sz="1800" dirty="0"/>
              <a:t/>
            </a:r>
            <a:br>
              <a:rPr lang="es-ES_tradnl" sz="1800" dirty="0"/>
            </a:br>
            <a:endParaRPr lang="es-ES_tradnl" sz="1800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838200" y="2058988"/>
            <a:ext cx="7213600" cy="4598987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s-ES_tradnl" sz="1800" dirty="0" smtClean="0"/>
              <a:t>Coloca la imagen </a:t>
            </a:r>
            <a:r>
              <a:rPr lang="es-ES_tradnl" sz="1800" dirty="0" err="1" smtClean="0"/>
              <a:t>aqu</a:t>
            </a:r>
            <a:r>
              <a:rPr lang="es-ES" sz="1800" dirty="0" smtClean="0"/>
              <a:t>í</a:t>
            </a:r>
            <a:endParaRPr lang="es-ES_tradnl" sz="1800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8318500" y="2398425"/>
            <a:ext cx="3035300" cy="3778537"/>
          </a:xfrm>
        </p:spPr>
        <p:txBody>
          <a:bodyPr>
            <a:normAutofit fontScale="92500" lnSpcReduction="20000"/>
          </a:bodyPr>
          <a:lstStyle/>
          <a:p>
            <a:r>
              <a:rPr lang="es-ES_tradnl" sz="2400" dirty="0" err="1" smtClean="0"/>
              <a:t>Tinci</a:t>
            </a:r>
            <a:r>
              <a:rPr lang="es-ES" sz="2400" dirty="0" err="1" smtClean="0"/>
              <a:t>ón</a:t>
            </a:r>
            <a:r>
              <a:rPr lang="es-ES" sz="2400" dirty="0" smtClean="0"/>
              <a:t>:</a:t>
            </a:r>
          </a:p>
          <a:p>
            <a:endParaRPr lang="es-ES" sz="2400" dirty="0" smtClean="0"/>
          </a:p>
          <a:p>
            <a:r>
              <a:rPr lang="es-ES" sz="2400" dirty="0" smtClean="0"/>
              <a:t>Tabiques o septos </a:t>
            </a:r>
            <a:r>
              <a:rPr lang="es-ES" sz="2400" dirty="0" err="1" smtClean="0"/>
              <a:t>fibromusculares</a:t>
            </a:r>
            <a:endParaRPr lang="es-ES" sz="2400" dirty="0" smtClean="0"/>
          </a:p>
          <a:p>
            <a:pPr lvl="1"/>
            <a:r>
              <a:rPr lang="es-ES" sz="2000" dirty="0" smtClean="0"/>
              <a:t>Fibras colágenas y musculares</a:t>
            </a:r>
          </a:p>
          <a:p>
            <a:r>
              <a:rPr lang="es-ES" sz="2400" dirty="0" err="1" smtClean="0"/>
              <a:t>Adenómeros</a:t>
            </a:r>
            <a:r>
              <a:rPr lang="es-ES" sz="2400" dirty="0" smtClean="0"/>
              <a:t> </a:t>
            </a:r>
            <a:r>
              <a:rPr lang="es-ES" sz="2400" dirty="0" err="1" smtClean="0"/>
              <a:t>tubuloalveolares</a:t>
            </a:r>
            <a:endParaRPr lang="es-ES" sz="2400" dirty="0" smtClean="0"/>
          </a:p>
          <a:p>
            <a:pPr lvl="1"/>
            <a:r>
              <a:rPr lang="es-ES" sz="2000" dirty="0" smtClean="0"/>
              <a:t>Epitelio cilíndrico </a:t>
            </a:r>
            <a:r>
              <a:rPr lang="es-ES" sz="2000" dirty="0" err="1" smtClean="0"/>
              <a:t>seudoestratificado</a:t>
            </a:r>
            <a:endParaRPr lang="es-ES" sz="2000" dirty="0" smtClean="0"/>
          </a:p>
          <a:p>
            <a:r>
              <a:rPr lang="es-ES" sz="2400" dirty="0" smtClean="0"/>
              <a:t>Concreciones o cuerpos amiláceos</a:t>
            </a:r>
          </a:p>
        </p:txBody>
      </p:sp>
    </p:spTree>
    <p:extLst>
      <p:ext uri="{BB962C8B-B14F-4D97-AF65-F5344CB8AC3E}">
        <p14:creationId xmlns:p14="http://schemas.microsoft.com/office/powerpoint/2010/main" val="139077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1103086"/>
            <a:ext cx="10515600" cy="1122363"/>
          </a:xfrm>
        </p:spPr>
        <p:txBody>
          <a:bodyPr>
            <a:noAutofit/>
          </a:bodyPr>
          <a:lstStyle/>
          <a:p>
            <a:r>
              <a:rPr lang="es-ES_tradnl" sz="1800" dirty="0" smtClean="0"/>
              <a:t>27.4  </a:t>
            </a:r>
            <a:r>
              <a:rPr lang="es-ES" sz="1800" b="1" dirty="0" smtClean="0"/>
              <a:t>Vesículas seminales</a:t>
            </a:r>
            <a:r>
              <a:rPr lang="es-ES" sz="1800" dirty="0" smtClean="0"/>
              <a:t>. </a:t>
            </a:r>
            <a:br>
              <a:rPr lang="es-ES" sz="1800" dirty="0" smtClean="0"/>
            </a:br>
            <a:r>
              <a:rPr lang="es-MX" sz="1800" dirty="0" smtClean="0"/>
              <a:t>Observa </a:t>
            </a:r>
            <a:r>
              <a:rPr lang="es-MX" sz="1800" dirty="0"/>
              <a:t>los repliegues de la mucosa que están revestidos por un epitelio cilíndrico bajo o cúbico alto seudoestratificado sustentado por una lámina propia con escasa fibras de colágena y haces de fibras musculares lisas. La secreción es acidófila.</a:t>
            </a:r>
            <a:r>
              <a:rPr lang="es-ES_tradnl" sz="1800" dirty="0"/>
              <a:t/>
            </a:r>
            <a:br>
              <a:rPr lang="es-ES_tradnl" sz="1800" dirty="0"/>
            </a:br>
            <a:r>
              <a:rPr lang="es-ES" sz="1800" dirty="0" smtClean="0"/>
              <a:t/>
            </a:r>
            <a:br>
              <a:rPr lang="es-ES" sz="1800" dirty="0" smtClean="0"/>
            </a:br>
            <a:r>
              <a:rPr lang="es-ES_tradnl" sz="1800" dirty="0"/>
              <a:t/>
            </a:r>
            <a:br>
              <a:rPr lang="es-ES_tradnl" sz="1800" dirty="0"/>
            </a:br>
            <a:endParaRPr lang="es-ES_tradnl" sz="1800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838200" y="2058988"/>
            <a:ext cx="7213600" cy="459898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s-ES_tradnl" sz="1800" dirty="0" smtClean="0"/>
              <a:t>Coloca la imagen </a:t>
            </a:r>
            <a:r>
              <a:rPr lang="es-ES_tradnl" sz="1800" dirty="0" err="1" smtClean="0"/>
              <a:t>aqu</a:t>
            </a:r>
            <a:r>
              <a:rPr lang="es-ES" sz="1800" dirty="0" smtClean="0"/>
              <a:t>í</a:t>
            </a:r>
            <a:endParaRPr lang="es-ES_tradnl" sz="1800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8318499" y="2398425"/>
            <a:ext cx="3372757" cy="3778537"/>
          </a:xfrm>
        </p:spPr>
        <p:txBody>
          <a:bodyPr>
            <a:normAutofit/>
          </a:bodyPr>
          <a:lstStyle/>
          <a:p>
            <a:r>
              <a:rPr lang="es-ES_tradnl" sz="2400" dirty="0" err="1" smtClean="0"/>
              <a:t>Tinci</a:t>
            </a:r>
            <a:r>
              <a:rPr lang="es-ES" sz="2400" dirty="0" err="1" smtClean="0"/>
              <a:t>ón</a:t>
            </a:r>
            <a:r>
              <a:rPr lang="es-ES" sz="2400" dirty="0" smtClean="0"/>
              <a:t>:</a:t>
            </a:r>
          </a:p>
          <a:p>
            <a:endParaRPr lang="es-ES" sz="2400" dirty="0" smtClean="0"/>
          </a:p>
          <a:p>
            <a:r>
              <a:rPr lang="es-ES" sz="2400" dirty="0" smtClean="0"/>
              <a:t>Pliegues de la mucosa:</a:t>
            </a:r>
          </a:p>
          <a:p>
            <a:pPr lvl="1"/>
            <a:r>
              <a:rPr lang="es-ES" sz="2000" dirty="0" smtClean="0"/>
              <a:t>Epitelio secretor</a:t>
            </a:r>
          </a:p>
          <a:p>
            <a:pPr lvl="1"/>
            <a:r>
              <a:rPr lang="es-ES" sz="2000" dirty="0" smtClean="0"/>
              <a:t>Lámina propia</a:t>
            </a:r>
          </a:p>
          <a:p>
            <a:r>
              <a:rPr lang="es-ES" sz="2400" dirty="0" smtClean="0"/>
              <a:t>Células musculares lisas</a:t>
            </a:r>
          </a:p>
          <a:p>
            <a:r>
              <a:rPr lang="es-ES" sz="2400" dirty="0" smtClean="0"/>
              <a:t>Secreción </a:t>
            </a:r>
            <a:r>
              <a:rPr lang="es-ES" sz="2400" dirty="0" err="1" smtClean="0"/>
              <a:t>acidófila</a:t>
            </a: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14322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1" id="{5B9C1152-0AB5-D649-9147-01DACE9BC431}" vid="{B72FEF3F-818D-0548-9C1B-2686BBE0E7C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243</Words>
  <Application>Microsoft Macintosh PowerPoint</Application>
  <PresentationFormat>Panorámica</PresentationFormat>
  <Paragraphs>70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American Typewriter</vt:lpstr>
      <vt:lpstr>Calibri</vt:lpstr>
      <vt:lpstr>Calibri Light</vt:lpstr>
      <vt:lpstr>Arial</vt:lpstr>
      <vt:lpstr>Tema2</vt:lpstr>
      <vt:lpstr>Presentación de PowerPoint</vt:lpstr>
      <vt:lpstr>Resultados de aprendizaje:  - Identifica la estructura histológica del testículo adulto en fotomicrografías y cortes histológicos.  - Identifica la estructura histológica de las vías seminíferas extratesticulares en fotomicrografías y cortes histológicos.   - Identifica la estructura histológica de la vesícula seminal y la próstata en fotomicrografías y cortes histológicos.  - Identifica la estructura histológica del pene en fotomicrografías y cortes histológicos.   </vt:lpstr>
      <vt:lpstr>27.1 a  Testículo adulto.  Distingue la túnica  albugínea, los septos testiculares y la presencia de secciones transversales, oblicuas y longitudinales de los túbulos seminíferos (a bajos aumentos). Las células intersticiales o de Leydig se localizan fuera del túbulo seminífero.   </vt:lpstr>
      <vt:lpstr>27.1 b  Testículo adulto.  A mayor aumento,  reconoce el conjunto de células que constituyen el epitelio seminífero: las células de Sertoli y las células espermatogénicas.  En el compartimento basal del tubo seminífero se observan las espermatogonias, los espermatocitos primarios y los núcleos claros de las células de Sertoli; mientras que en el compartimento adluminal se observan los espermatocitos secundarios y las espermátides. Las células intersticiales o de Leydig se localizan fuera del túbulo seminífero.  </vt:lpstr>
      <vt:lpstr>27.1 c  Testículo adulto.  Epidídimo Observa que el epidídimo tiene un epitelio cilíndrico seudoestratificado con células basales y principales con estereocilios.  </vt:lpstr>
      <vt:lpstr>27.2  Cordón espermático.  Observa en el cordón espermático los componentes histológicos que constituyen el conducto deferente: la mucosa integrada por epitelio cilíndrico seudoestratificado con estereocilios. Túnica muscular lisa con tres capas: longitudinal interna, circular media y longitudinal externa y la capa adventicia. Observa que la túnica muscular proporcionalmente es muy gruesa en comparación con el diámetro de la luz.   </vt:lpstr>
      <vt:lpstr>27.3  Próstata  Distingue las unidades glandulares revestidas por un epitelio cilíndrico seudoestratificado. En el interior de los adenómeros túbulo-alveolares se observan los cuerpos amiláceos.  Las unidades glandulares, lobulillos y adenómeros, están soportados por tabiques o septos fibromusculares integrados por fibras colágenas y haces de fibras musculares lisas. </vt:lpstr>
      <vt:lpstr>27.4  Vesículas seminales.  Observa los repliegues de la mucosa que están revestidos por un epitelio cilíndrico bajo o cúbico alto seudoestratificado sustentado por una lámina propia con escasa fibras de colágena y haces de fibras musculares lisas. La secreción es acidófila.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8</cp:revision>
  <dcterms:created xsi:type="dcterms:W3CDTF">2021-02-23T17:31:17Z</dcterms:created>
  <dcterms:modified xsi:type="dcterms:W3CDTF">2021-02-23T19:21:03Z</dcterms:modified>
</cp:coreProperties>
</file>