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8"/>
    <p:restoredTop sz="94677"/>
  </p:normalViewPr>
  <p:slideViewPr>
    <p:cSldViewPr snapToGrid="0" snapToObjects="1" showGuides="1">
      <p:cViewPr>
        <p:scale>
          <a:sx n="83" d="100"/>
          <a:sy n="83" d="100"/>
        </p:scale>
        <p:origin x="-72" y="1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42475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56414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102839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91900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252266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331223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00170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145544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4171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269161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1279264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5DB4CA-10EF-2442-B223-E41B26272794}" type="datetimeFigureOut">
              <a:rPr lang="es-ES_tradnl" smtClean="0">
                <a:solidFill>
                  <a:prstClr val="black">
                    <a:tint val="75000"/>
                  </a:prstClr>
                </a:solidFill>
              </a:rPr>
              <a:pPr/>
              <a:t>20/2/21</a:t>
            </a:fld>
            <a:endParaRPr lang="es-ES_tradn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A7189-BECF-B54F-8D5B-B566DDECE636}" type="slidenum">
              <a:rPr lang="es-ES_tradnl" smtClean="0">
                <a:solidFill>
                  <a:prstClr val="black">
                    <a:tint val="75000"/>
                  </a:prstClr>
                </a:solidFill>
              </a:rPr>
              <a:pPr/>
              <a:t>‹Nr.›</a:t>
            </a:fld>
            <a:endParaRPr lang="es-ES_tradnl">
              <a:solidFill>
                <a:prstClr val="black">
                  <a:tint val="75000"/>
                </a:prstClr>
              </a:solidFill>
            </a:endParaRPr>
          </a:p>
        </p:txBody>
      </p:sp>
      <p:pic>
        <p:nvPicPr>
          <p:cNvPr id="7" name="Imagen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43025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bct.facmed.unam.mx/index.php/recurso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Marcador de texto 12"/>
          <p:cNvSpPr>
            <a:spLocks noGrp="1"/>
          </p:cNvSpPr>
          <p:nvPr>
            <p:ph type="body" sz="half" idx="2"/>
          </p:nvPr>
        </p:nvSpPr>
        <p:spPr>
          <a:xfrm>
            <a:off x="992188" y="1578610"/>
            <a:ext cx="6201092" cy="4282440"/>
          </a:xfrm>
        </p:spPr>
        <p:txBody>
          <a:bodyPr>
            <a:normAutofit fontScale="92500" lnSpcReduction="10000"/>
          </a:bodyPr>
          <a:lstStyle/>
          <a:p>
            <a:pPr algn="ctr"/>
            <a:r>
              <a:rPr lang="es-ES" sz="4000" b="1" dirty="0">
                <a:solidFill>
                  <a:srgbClr val="0070C0"/>
                </a:solidFill>
                <a:latin typeface="American Typewriter" charset="0"/>
                <a:ea typeface="American Typewriter" charset="0"/>
                <a:cs typeface="American Typewriter" charset="0"/>
              </a:rPr>
              <a:t>Manual digital de </a:t>
            </a:r>
            <a:r>
              <a:rPr lang="es-ES" sz="4000" b="1" dirty="0" smtClean="0">
                <a:solidFill>
                  <a:srgbClr val="0070C0"/>
                </a:solidFill>
                <a:latin typeface="American Typewriter" charset="0"/>
                <a:ea typeface="American Typewriter" charset="0"/>
                <a:cs typeface="American Typewriter" charset="0"/>
              </a:rPr>
              <a:t>prácticas</a:t>
            </a:r>
          </a:p>
          <a:p>
            <a:pPr algn="ctr"/>
            <a:r>
              <a:rPr lang="es-ES" sz="3200" dirty="0">
                <a:solidFill>
                  <a:prstClr val="black"/>
                </a:solidFill>
                <a:latin typeface="American Typewriter" charset="0"/>
                <a:ea typeface="American Typewriter" charset="0"/>
                <a:cs typeface="American Typewriter" charset="0"/>
              </a:rPr>
              <a:t/>
            </a:r>
            <a:br>
              <a:rPr lang="es-ES" sz="3200" dirty="0">
                <a:solidFill>
                  <a:prstClr val="black"/>
                </a:solidFill>
                <a:latin typeface="American Typewriter" charset="0"/>
                <a:ea typeface="American Typewriter" charset="0"/>
                <a:cs typeface="American Typewriter" charset="0"/>
              </a:rPr>
            </a:br>
            <a:r>
              <a:rPr lang="es-ES" sz="3200" dirty="0">
                <a:solidFill>
                  <a:prstClr val="black"/>
                </a:solidFill>
                <a:latin typeface="American Typewriter" charset="0"/>
                <a:ea typeface="American Typewriter" charset="0"/>
                <a:cs typeface="American Typewriter" charset="0"/>
              </a:rPr>
              <a:t> Práctica </a:t>
            </a:r>
            <a:r>
              <a:rPr lang="es-ES" sz="3200" dirty="0" smtClean="0">
                <a:solidFill>
                  <a:prstClr val="black"/>
                </a:solidFill>
                <a:latin typeface="American Typewriter" charset="0"/>
                <a:ea typeface="American Typewriter" charset="0"/>
                <a:cs typeface="American Typewriter" charset="0"/>
              </a:rPr>
              <a:t>26. </a:t>
            </a:r>
            <a:endParaRPr lang="es-ES" sz="3200" dirty="0" smtClean="0">
              <a:solidFill>
                <a:prstClr val="black"/>
              </a:solidFill>
              <a:latin typeface="American Typewriter" charset="0"/>
              <a:ea typeface="American Typewriter" charset="0"/>
              <a:cs typeface="American Typewriter" charset="0"/>
            </a:endParaRPr>
          </a:p>
          <a:p>
            <a:pPr algn="ctr"/>
            <a:r>
              <a:rPr lang="es-ES" sz="3200" dirty="0" smtClean="0">
                <a:solidFill>
                  <a:prstClr val="black"/>
                </a:solidFill>
                <a:latin typeface="American Typewriter" charset="0"/>
                <a:ea typeface="American Typewriter" charset="0"/>
                <a:cs typeface="American Typewriter" charset="0"/>
              </a:rPr>
              <a:t>Sistema </a:t>
            </a:r>
            <a:r>
              <a:rPr lang="es-ES" sz="3200" dirty="0" smtClean="0">
                <a:solidFill>
                  <a:prstClr val="black"/>
                </a:solidFill>
                <a:latin typeface="American Typewriter" charset="0"/>
                <a:ea typeface="American Typewriter" charset="0"/>
                <a:cs typeface="American Typewriter" charset="0"/>
              </a:rPr>
              <a:t>urinario. </a:t>
            </a:r>
            <a:endParaRPr lang="es-ES" sz="3200" dirty="0" smtClean="0">
              <a:solidFill>
                <a:prstClr val="black"/>
              </a:solidFill>
              <a:latin typeface="American Typewriter" charset="0"/>
              <a:ea typeface="American Typewriter" charset="0"/>
              <a:cs typeface="American Typewriter" charset="0"/>
            </a:endParaRPr>
          </a:p>
          <a:p>
            <a:pPr algn="ctr"/>
            <a:endParaRPr lang="es-ES" sz="3200" dirty="0">
              <a:solidFill>
                <a:prstClr val="black"/>
              </a:solidFill>
              <a:latin typeface="American Typewriter" charset="0"/>
              <a:ea typeface="American Typewriter" charset="0"/>
              <a:cs typeface="American Typewriter" charset="0"/>
            </a:endParaRPr>
          </a:p>
          <a:p>
            <a:pPr lvl="0" algn="ctr">
              <a:lnSpc>
                <a:spcPct val="100000"/>
              </a:lnSpc>
              <a:spcBef>
                <a:spcPts val="0"/>
              </a:spcBef>
            </a:pPr>
            <a:r>
              <a:rPr lang="es-ES_tradnl" sz="2000" dirty="0">
                <a:solidFill>
                  <a:prstClr val="black"/>
                </a:solidFill>
              </a:rPr>
              <a:t>Instrucciones generales:</a:t>
            </a:r>
          </a:p>
          <a:p>
            <a:pPr lvl="0" algn="ctr">
              <a:lnSpc>
                <a:spcPct val="100000"/>
              </a:lnSpc>
              <a:spcBef>
                <a:spcPts val="0"/>
              </a:spcBef>
            </a:pPr>
            <a:r>
              <a:rPr lang="es-ES_tradnl" sz="2000" dirty="0">
                <a:solidFill>
                  <a:prstClr val="black"/>
                </a:solidFill>
              </a:rPr>
              <a:t>En </a:t>
            </a:r>
            <a:r>
              <a:rPr lang="es-ES_tradnl" sz="2000" dirty="0" smtClean="0">
                <a:solidFill>
                  <a:prstClr val="black"/>
                </a:solidFill>
              </a:rPr>
              <a:t>un </a:t>
            </a:r>
            <a:r>
              <a:rPr lang="es-ES" sz="2000" dirty="0">
                <a:solidFill>
                  <a:prstClr val="black"/>
                </a:solidFill>
              </a:rPr>
              <a:t>microscopio virtual o en el Atlas Digital del Departamento busca cada  preparación histológica o fotomicrografía y señala lo que se te pide</a:t>
            </a:r>
            <a:endParaRPr lang="es-ES_tradnl" dirty="0">
              <a:latin typeface="American Typewriter" charset="0"/>
              <a:ea typeface="American Typewriter" charset="0"/>
              <a:cs typeface="American Typewriter"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176273" y="2120304"/>
            <a:ext cx="4918206" cy="3334065"/>
          </a:xfrm>
          <a:prstGeom prst="rect">
            <a:avLst/>
          </a:prstGeom>
          <a:ln w="38100">
            <a:solidFill>
              <a:schemeClr val="tx1"/>
            </a:solidFill>
          </a:ln>
        </p:spPr>
      </p:pic>
    </p:spTree>
    <p:extLst>
      <p:ext uri="{BB962C8B-B14F-4D97-AF65-F5344CB8AC3E}">
        <p14:creationId xmlns:p14="http://schemas.microsoft.com/office/powerpoint/2010/main" val="492539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43921" y="1343775"/>
            <a:ext cx="9144000" cy="2387600"/>
          </a:xfrm>
        </p:spPr>
        <p:txBody>
          <a:bodyPr>
            <a:noAutofit/>
          </a:bodyPr>
          <a:lstStyle/>
          <a:p>
            <a:pPr algn="l"/>
            <a:r>
              <a:rPr lang="es-ES_tradnl" sz="2000" b="1" dirty="0" smtClean="0"/>
              <a:t>Resultados de aprendizaje:</a:t>
            </a:r>
            <a:br>
              <a:rPr lang="es-ES_tradnl" sz="2000" b="1" dirty="0" smtClean="0"/>
            </a:br>
            <a:r>
              <a:rPr lang="es-ES_tradnl" sz="2000" b="1" dirty="0" smtClean="0"/>
              <a:t/>
            </a:r>
            <a:br>
              <a:rPr lang="es-ES_tradnl" sz="2000" b="1" dirty="0" smtClean="0"/>
            </a:br>
            <a:r>
              <a:rPr lang="es-ES_tradnl" sz="2000" b="1" dirty="0" smtClean="0"/>
              <a:t>- Identifica la estructura </a:t>
            </a:r>
            <a:r>
              <a:rPr lang="es-ES_tradnl" sz="2000" b="1" dirty="0" err="1" smtClean="0"/>
              <a:t>histol</a:t>
            </a:r>
            <a:r>
              <a:rPr lang="es-ES" sz="2000" b="1" dirty="0" err="1" smtClean="0"/>
              <a:t>ógica</a:t>
            </a:r>
            <a:r>
              <a:rPr lang="es-ES" sz="2000" b="1" dirty="0" smtClean="0"/>
              <a:t> del riñón en fotomicrografías y cortes histológicos. </a:t>
            </a:r>
            <a:br>
              <a:rPr lang="es-ES" sz="2000" b="1" dirty="0" smtClean="0"/>
            </a:br>
            <a:r>
              <a:rPr lang="es-ES" sz="2000" b="1" dirty="0" smtClean="0"/>
              <a:t>- </a:t>
            </a:r>
            <a:r>
              <a:rPr lang="es-ES_tradnl" sz="2000" b="1" dirty="0"/>
              <a:t>Identifica la estructura </a:t>
            </a:r>
            <a:r>
              <a:rPr lang="es-ES_tradnl" sz="2000" b="1" dirty="0" err="1"/>
              <a:t>histol</a:t>
            </a:r>
            <a:r>
              <a:rPr lang="es-ES" sz="2000" b="1" dirty="0" err="1"/>
              <a:t>ógica</a:t>
            </a:r>
            <a:r>
              <a:rPr lang="es-ES" sz="2000" b="1" dirty="0"/>
              <a:t> </a:t>
            </a:r>
            <a:r>
              <a:rPr lang="es-ES" sz="2000" b="1" dirty="0" smtClean="0"/>
              <a:t>de las vías urinarias en </a:t>
            </a:r>
            <a:r>
              <a:rPr lang="es-ES" sz="2000" b="1" dirty="0"/>
              <a:t>fotomicrografías y cortes </a:t>
            </a:r>
            <a:r>
              <a:rPr lang="es-ES" sz="2000" b="1" dirty="0" smtClean="0"/>
              <a:t>histológicos.</a:t>
            </a:r>
            <a:br>
              <a:rPr lang="es-ES" sz="2000" b="1" dirty="0" smtClean="0"/>
            </a:br>
            <a:r>
              <a:rPr lang="es-ES" sz="2000" b="1" dirty="0" smtClean="0"/>
              <a:t/>
            </a:r>
            <a:br>
              <a:rPr lang="es-ES" sz="2000" b="1" dirty="0" smtClean="0"/>
            </a:br>
            <a:r>
              <a:rPr lang="es-ES" sz="2000" b="1" dirty="0" smtClean="0"/>
              <a:t/>
            </a:r>
            <a:br>
              <a:rPr lang="es-ES" sz="2000" b="1" dirty="0" smtClean="0"/>
            </a:br>
            <a:r>
              <a:rPr lang="es-ES" sz="2000" b="1" dirty="0" smtClean="0"/>
              <a:t/>
            </a:r>
            <a:br>
              <a:rPr lang="es-ES" sz="2000" b="1" dirty="0" smtClean="0"/>
            </a:br>
            <a:endParaRPr lang="es-ES_tradnl" sz="2000" b="1" dirty="0"/>
          </a:p>
        </p:txBody>
      </p:sp>
      <p:sp>
        <p:nvSpPr>
          <p:cNvPr id="3" name="Subtítulo 2"/>
          <p:cNvSpPr>
            <a:spLocks noGrp="1"/>
          </p:cNvSpPr>
          <p:nvPr>
            <p:ph type="subTitle" idx="1"/>
          </p:nvPr>
        </p:nvSpPr>
        <p:spPr>
          <a:xfrm>
            <a:off x="1643921" y="3080479"/>
            <a:ext cx="9144000" cy="2196058"/>
          </a:xfrm>
        </p:spPr>
        <p:txBody>
          <a:bodyPr>
            <a:noAutofit/>
          </a:bodyPr>
          <a:lstStyle/>
          <a:p>
            <a:r>
              <a:rPr lang="es-ES_tradnl" sz="2000" dirty="0" smtClean="0"/>
              <a:t>Recursos:</a:t>
            </a:r>
          </a:p>
          <a:p>
            <a:endParaRPr lang="es-ES_tradnl" sz="2000" dirty="0"/>
          </a:p>
          <a:p>
            <a:r>
              <a:rPr lang="es-ES_tradnl" sz="2000" dirty="0">
                <a:hlinkClick r:id="rId2"/>
              </a:rPr>
              <a:t>http://bct.facmed.unam.mx/index.php/recursos</a:t>
            </a:r>
            <a:r>
              <a:rPr lang="es-ES_tradnl" sz="2000" dirty="0" smtClean="0">
                <a:hlinkClick r:id="rId2"/>
              </a:rPr>
              <a:t>/</a:t>
            </a:r>
            <a:endParaRPr lang="es-ES_tradnl" sz="2000" dirty="0" smtClean="0"/>
          </a:p>
          <a:p>
            <a:r>
              <a:rPr lang="es-ES_tradnl" sz="2000" dirty="0" smtClean="0"/>
              <a:t> </a:t>
            </a:r>
          </a:p>
          <a:p>
            <a:endParaRPr lang="es-ES" sz="2000" dirty="0" smtClean="0"/>
          </a:p>
          <a:p>
            <a:endParaRPr lang="es-ES" sz="2000" dirty="0" smtClean="0"/>
          </a:p>
          <a:p>
            <a:endParaRPr lang="es-ES"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a:p>
        </p:txBody>
      </p:sp>
    </p:spTree>
    <p:extLst>
      <p:ext uri="{BB962C8B-B14F-4D97-AF65-F5344CB8AC3E}">
        <p14:creationId xmlns:p14="http://schemas.microsoft.com/office/powerpoint/2010/main" val="1708022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1276062"/>
            <a:ext cx="10515600" cy="1122363"/>
          </a:xfrm>
        </p:spPr>
        <p:txBody>
          <a:bodyPr>
            <a:noAutofit/>
          </a:bodyPr>
          <a:lstStyle/>
          <a:p>
            <a:r>
              <a:rPr lang="es-ES_tradnl" sz="1800" dirty="0" smtClean="0"/>
              <a:t>26.1a</a:t>
            </a:r>
            <a:r>
              <a:rPr lang="es-ES" sz="1800" b="1" dirty="0" smtClean="0"/>
              <a:t>. </a:t>
            </a:r>
            <a:r>
              <a:rPr lang="es-MX" sz="1800" b="1" dirty="0" smtClean="0"/>
              <a:t>Riñ</a:t>
            </a:r>
            <a:r>
              <a:rPr lang="es-ES" sz="1800" b="1" dirty="0" err="1" smtClean="0"/>
              <a:t>ón</a:t>
            </a:r>
            <a:r>
              <a:rPr lang="es-ES_tradnl" sz="1800" dirty="0" smtClean="0"/>
              <a:t>: </a:t>
            </a:r>
            <a:r>
              <a:rPr lang="es-MX" sz="1800" dirty="0" smtClean="0"/>
              <a:t>Reconoce los </a:t>
            </a:r>
            <a:r>
              <a:rPr lang="es-MX" sz="1800" dirty="0"/>
              <a:t>componentes histológicos de la cápsula renal, la corteza renal: corpúsculos renales y túbulos de la nefrona; y de la médula renal: asas de Henle y tubos </a:t>
            </a:r>
            <a:r>
              <a:rPr lang="es-MX" sz="1800" dirty="0" smtClean="0"/>
              <a:t>colectores (A bajos aumentos).  </a:t>
            </a:r>
            <a:r>
              <a:rPr lang="es-ES" sz="1800" b="1" dirty="0" smtClean="0"/>
              <a:t/>
            </a:r>
            <a:br>
              <a:rPr lang="es-ES" sz="1800" b="1" dirty="0" smtClean="0"/>
            </a:br>
            <a:r>
              <a:rPr lang="es-MX" sz="1800" dirty="0"/>
              <a:t> </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fontScale="92500" lnSpcReduction="20000"/>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511550" cy="3778537"/>
          </a:xfrm>
        </p:spPr>
        <p:txBody>
          <a:bodyPr>
            <a:normAutofit fontScale="92500" lnSpcReduction="20000"/>
          </a:bodyPr>
          <a:lstStyle/>
          <a:p>
            <a:r>
              <a:rPr lang="es-ES_tradnl" sz="2400" dirty="0" err="1" smtClean="0"/>
              <a:t>Tinci</a:t>
            </a:r>
            <a:r>
              <a:rPr lang="es-ES" sz="2400" dirty="0" err="1" smtClean="0"/>
              <a:t>ón</a:t>
            </a:r>
            <a:r>
              <a:rPr lang="es-ES" sz="2400" dirty="0" smtClean="0"/>
              <a:t>:</a:t>
            </a:r>
          </a:p>
          <a:p>
            <a:r>
              <a:rPr lang="es-ES" sz="2400" dirty="0" smtClean="0"/>
              <a:t>Cápsula</a:t>
            </a:r>
          </a:p>
          <a:p>
            <a:r>
              <a:rPr lang="es-ES" sz="2400" dirty="0" smtClean="0"/>
              <a:t>Corteza renal:</a:t>
            </a:r>
          </a:p>
          <a:p>
            <a:pPr lvl="1"/>
            <a:r>
              <a:rPr lang="es-ES" sz="2000" dirty="0"/>
              <a:t>Corpúsculos renales</a:t>
            </a:r>
          </a:p>
          <a:p>
            <a:pPr lvl="1"/>
            <a:r>
              <a:rPr lang="es-ES" sz="2000" dirty="0"/>
              <a:t>Túbulos renales</a:t>
            </a:r>
          </a:p>
          <a:p>
            <a:pPr lvl="1"/>
            <a:r>
              <a:rPr lang="es-ES" sz="2000" dirty="0"/>
              <a:t>Vasos </a:t>
            </a:r>
            <a:r>
              <a:rPr lang="es-ES" sz="2000" dirty="0" smtClean="0"/>
              <a:t>sanguíneos</a:t>
            </a:r>
            <a:endParaRPr lang="es-ES" sz="2400" dirty="0" smtClean="0"/>
          </a:p>
          <a:p>
            <a:r>
              <a:rPr lang="es-ES" sz="2400" dirty="0" smtClean="0"/>
              <a:t>Médula renal:</a:t>
            </a:r>
          </a:p>
          <a:p>
            <a:pPr lvl="1"/>
            <a:r>
              <a:rPr lang="es-ES" sz="2000" dirty="0" smtClean="0"/>
              <a:t>Asas de Henle</a:t>
            </a:r>
          </a:p>
          <a:p>
            <a:pPr lvl="1"/>
            <a:r>
              <a:rPr lang="es-ES" sz="2000" dirty="0" smtClean="0"/>
              <a:t>Túbulos colectores</a:t>
            </a:r>
          </a:p>
          <a:p>
            <a:pPr lvl="1"/>
            <a:r>
              <a:rPr lang="es-ES" sz="2000" dirty="0" smtClean="0"/>
              <a:t>Capilares sanguíneos</a:t>
            </a:r>
          </a:p>
          <a:p>
            <a:pPr lvl="1"/>
            <a:r>
              <a:rPr lang="es-ES" sz="2000" dirty="0" smtClean="0"/>
              <a:t>Papila renal y área cribosa</a:t>
            </a:r>
          </a:p>
          <a:p>
            <a:r>
              <a:rPr lang="es-ES" sz="2400" dirty="0" smtClean="0"/>
              <a:t>Cáliz renal</a:t>
            </a:r>
            <a:endParaRPr lang="es-ES" sz="2400" dirty="0"/>
          </a:p>
        </p:txBody>
      </p:sp>
    </p:spTree>
    <p:extLst>
      <p:ext uri="{BB962C8B-B14F-4D97-AF65-F5344CB8AC3E}">
        <p14:creationId xmlns:p14="http://schemas.microsoft.com/office/powerpoint/2010/main" val="1325088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2939" y="936625"/>
            <a:ext cx="10515600" cy="1122363"/>
          </a:xfrm>
        </p:spPr>
        <p:txBody>
          <a:bodyPr>
            <a:noAutofit/>
          </a:bodyPr>
          <a:lstStyle/>
          <a:p>
            <a:r>
              <a:rPr lang="es-ES_tradnl" sz="1800" dirty="0" smtClean="0"/>
              <a:t>26.1b</a:t>
            </a:r>
            <a:r>
              <a:rPr lang="es-ES" sz="1800" b="1" dirty="0" smtClean="0"/>
              <a:t>. </a:t>
            </a:r>
            <a:r>
              <a:rPr lang="es-MX" sz="1800" b="1" dirty="0" smtClean="0"/>
              <a:t>Riñ</a:t>
            </a:r>
            <a:r>
              <a:rPr lang="es-ES" sz="1800" b="1" dirty="0" err="1" smtClean="0"/>
              <a:t>ón</a:t>
            </a:r>
            <a:r>
              <a:rPr lang="es-ES" sz="1800" b="1" dirty="0" smtClean="0"/>
              <a:t>.</a:t>
            </a:r>
            <a:r>
              <a:rPr lang="es-ES_tradnl" sz="1800" dirty="0" smtClean="0"/>
              <a:t>  </a:t>
            </a:r>
            <a:r>
              <a:rPr lang="es-MX" sz="1800" dirty="0" smtClean="0"/>
              <a:t>Observa </a:t>
            </a:r>
            <a:r>
              <a:rPr lang="es-MX" sz="1800" dirty="0"/>
              <a:t>los componentes del corpúsculo renal: glomérulo y cápsula de Bowman. </a:t>
            </a:r>
            <a:r>
              <a:rPr lang="es-MX" sz="1800" dirty="0" smtClean="0"/>
              <a:t>Diferencia </a:t>
            </a:r>
            <a:r>
              <a:rPr lang="es-MX" sz="1800" dirty="0"/>
              <a:t>las imágenes de los túbulos contorneados proximales y distales. </a:t>
            </a:r>
            <a:r>
              <a:rPr lang="es-MX" sz="1800" dirty="0" smtClean="0"/>
              <a:t>Los proximales tienen microvellosidades evidentes y son </a:t>
            </a:r>
            <a:r>
              <a:rPr lang="es-ES" sz="1800" dirty="0" smtClean="0"/>
              <a:t>más </a:t>
            </a:r>
            <a:r>
              <a:rPr lang="es-ES" sz="1800" dirty="0" err="1" smtClean="0"/>
              <a:t>acidófilos</a:t>
            </a:r>
            <a:r>
              <a:rPr lang="es-ES" sz="1800" dirty="0" smtClean="0"/>
              <a:t>.  </a:t>
            </a:r>
            <a:r>
              <a:rPr lang="es-MX" sz="1800" dirty="0" smtClean="0"/>
              <a:t>Identifica </a:t>
            </a:r>
            <a:r>
              <a:rPr lang="es-MX" sz="1800" dirty="0"/>
              <a:t>el aparato yuxtaglomerular: el polo vascular, la mácula densa y el mesangio extraglomerular.</a:t>
            </a:r>
            <a:r>
              <a:rPr lang="es-ES_tradnl" sz="1800" dirty="0"/>
              <a:t/>
            </a:r>
            <a:br>
              <a:rPr lang="es-ES_tradnl" sz="1800" dirty="0"/>
            </a:b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511550" cy="3778537"/>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Corpúsculo renal</a:t>
            </a:r>
          </a:p>
          <a:p>
            <a:pPr lvl="1"/>
            <a:r>
              <a:rPr lang="es-ES" sz="2000" dirty="0" smtClean="0"/>
              <a:t>Glomérulo renal</a:t>
            </a:r>
          </a:p>
          <a:p>
            <a:pPr lvl="1"/>
            <a:r>
              <a:rPr lang="es-ES" sz="2000" dirty="0" smtClean="0"/>
              <a:t>Cápsula de </a:t>
            </a:r>
            <a:r>
              <a:rPr lang="es-ES" sz="2000" dirty="0" err="1" smtClean="0"/>
              <a:t>Bowman</a:t>
            </a:r>
            <a:endParaRPr lang="es-ES" sz="2000" dirty="0" smtClean="0"/>
          </a:p>
          <a:p>
            <a:r>
              <a:rPr lang="es-ES" sz="2400" dirty="0" smtClean="0"/>
              <a:t>Polo urinario</a:t>
            </a:r>
          </a:p>
          <a:p>
            <a:r>
              <a:rPr lang="es-ES" sz="2400" dirty="0" smtClean="0"/>
              <a:t>Polo vascular</a:t>
            </a:r>
          </a:p>
          <a:p>
            <a:r>
              <a:rPr lang="es-ES" sz="2400" dirty="0" smtClean="0"/>
              <a:t>Mácula densa</a:t>
            </a:r>
          </a:p>
          <a:p>
            <a:r>
              <a:rPr lang="es-ES" sz="2400" dirty="0" err="1" smtClean="0"/>
              <a:t>Mesangio</a:t>
            </a:r>
            <a:r>
              <a:rPr lang="es-ES" sz="2400" dirty="0" smtClean="0"/>
              <a:t> </a:t>
            </a:r>
            <a:r>
              <a:rPr lang="es-ES" sz="2400" dirty="0" err="1" smtClean="0"/>
              <a:t>extraglomerular</a:t>
            </a:r>
            <a:endParaRPr lang="es-ES" sz="2400" dirty="0"/>
          </a:p>
        </p:txBody>
      </p:sp>
    </p:spTree>
    <p:extLst>
      <p:ext uri="{BB962C8B-B14F-4D97-AF65-F5344CB8AC3E}">
        <p14:creationId xmlns:p14="http://schemas.microsoft.com/office/powerpoint/2010/main" val="1193361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2939" y="936625"/>
            <a:ext cx="10515600" cy="1122363"/>
          </a:xfrm>
        </p:spPr>
        <p:txBody>
          <a:bodyPr>
            <a:noAutofit/>
          </a:bodyPr>
          <a:lstStyle/>
          <a:p>
            <a:r>
              <a:rPr lang="es-ES_tradnl" sz="1800" dirty="0" smtClean="0"/>
              <a:t>26.2</a:t>
            </a:r>
            <a:r>
              <a:rPr lang="es-ES" sz="1800" b="1" dirty="0" smtClean="0"/>
              <a:t>. </a:t>
            </a:r>
            <a:r>
              <a:rPr lang="es-ES" sz="1800" b="1" dirty="0" smtClean="0"/>
              <a:t>Uréter.</a:t>
            </a:r>
            <a:r>
              <a:rPr lang="es-ES_tradnl" sz="1800" dirty="0" smtClean="0"/>
              <a:t> </a:t>
            </a:r>
            <a:r>
              <a:rPr lang="es-MX" sz="1800" dirty="0" smtClean="0"/>
              <a:t>Observa </a:t>
            </a:r>
            <a:r>
              <a:rPr lang="es-MX" sz="1800" dirty="0"/>
              <a:t>los componentes histológicos de la mucosa: epitelio de transición o urotelio y lámina propia. </a:t>
            </a:r>
            <a:r>
              <a:rPr lang="es-MX" sz="1800" dirty="0" smtClean="0"/>
              <a:t>Diferencia </a:t>
            </a:r>
            <a:r>
              <a:rPr lang="es-MX" sz="1800" dirty="0"/>
              <a:t>en la túnica muscular de fibras musculares lisas la longitudinal interna de la  circular externa. </a:t>
            </a:r>
            <a:r>
              <a:rPr lang="es-MX" sz="1800" dirty="0" smtClean="0"/>
              <a:t>Reconoce la </a:t>
            </a:r>
            <a:r>
              <a:rPr lang="es-MX" sz="1800" dirty="0"/>
              <a:t>adventicia de tejido conjuntivo laxo con vasos sanguíneos y linfáticos.</a:t>
            </a:r>
            <a:r>
              <a:rPr lang="es-ES_tradnl" sz="1800" dirty="0"/>
              <a:t/>
            </a:r>
            <a:br>
              <a:rPr lang="es-ES_tradnl" sz="1800" dirty="0"/>
            </a:br>
            <a:r>
              <a:rPr lang="es-ES_tradnl" sz="1800" dirty="0" smtClean="0"/>
              <a:t>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511550" cy="3778537"/>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Mucosa </a:t>
            </a:r>
            <a:r>
              <a:rPr lang="es-ES" sz="2400" dirty="0" err="1" smtClean="0"/>
              <a:t>ureteral</a:t>
            </a:r>
            <a:r>
              <a:rPr lang="es-ES" sz="2400" dirty="0" smtClean="0"/>
              <a:t>:</a:t>
            </a:r>
          </a:p>
          <a:p>
            <a:pPr lvl="1"/>
            <a:r>
              <a:rPr lang="es-ES" sz="2000" dirty="0" err="1" smtClean="0"/>
              <a:t>Urotelio</a:t>
            </a:r>
            <a:endParaRPr lang="es-ES" sz="2000" dirty="0" smtClean="0"/>
          </a:p>
          <a:p>
            <a:pPr lvl="1"/>
            <a:r>
              <a:rPr lang="es-ES" sz="2000" dirty="0" smtClean="0"/>
              <a:t>Lámina propia</a:t>
            </a:r>
          </a:p>
          <a:p>
            <a:r>
              <a:rPr lang="es-ES" sz="2400" dirty="0" smtClean="0"/>
              <a:t>Muscular:</a:t>
            </a:r>
          </a:p>
          <a:p>
            <a:pPr lvl="1"/>
            <a:r>
              <a:rPr lang="es-ES" sz="2000" dirty="0" smtClean="0"/>
              <a:t>Longitudinal interna</a:t>
            </a:r>
          </a:p>
          <a:p>
            <a:pPr lvl="1"/>
            <a:r>
              <a:rPr lang="es-ES" sz="2000" dirty="0" smtClean="0"/>
              <a:t>Circular externa</a:t>
            </a:r>
          </a:p>
          <a:p>
            <a:r>
              <a:rPr lang="es-ES" sz="2400" dirty="0" smtClean="0"/>
              <a:t>Adventicia</a:t>
            </a:r>
            <a:endParaRPr lang="es-ES" sz="2400" dirty="0" smtClean="0"/>
          </a:p>
        </p:txBody>
      </p:sp>
    </p:spTree>
    <p:extLst>
      <p:ext uri="{BB962C8B-B14F-4D97-AF65-F5344CB8AC3E}">
        <p14:creationId xmlns:p14="http://schemas.microsoft.com/office/powerpoint/2010/main" val="1547979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12939" y="936625"/>
            <a:ext cx="10515600" cy="1122363"/>
          </a:xfrm>
        </p:spPr>
        <p:txBody>
          <a:bodyPr>
            <a:noAutofit/>
          </a:bodyPr>
          <a:lstStyle/>
          <a:p>
            <a:r>
              <a:rPr lang="es-ES_tradnl" sz="1800" dirty="0" smtClean="0"/>
              <a:t>26.3</a:t>
            </a:r>
            <a:r>
              <a:rPr lang="es-ES" sz="1800" b="1" dirty="0" smtClean="0"/>
              <a:t>. </a:t>
            </a:r>
            <a:r>
              <a:rPr lang="es-ES" sz="1800" b="1" dirty="0" smtClean="0"/>
              <a:t>Vejiga urinaria.</a:t>
            </a:r>
            <a:r>
              <a:rPr lang="es-ES_tradnl" sz="1800" dirty="0" smtClean="0"/>
              <a:t> </a:t>
            </a:r>
            <a:r>
              <a:rPr lang="es-MX" sz="1800" dirty="0" smtClean="0"/>
              <a:t>Observa </a:t>
            </a:r>
            <a:r>
              <a:rPr lang="es-MX" sz="1800" dirty="0"/>
              <a:t>los componentes histológicos de la mucosa, semejantes a los del uretero. La túnica muscular está integrada por haces de fibras musculares lisas: longitudinal interna, circular media y oblicua externa. En la superficie más externa se observa una serosa o una adventicia.</a:t>
            </a:r>
            <a:r>
              <a:rPr lang="es-ES_tradnl" sz="1800" dirty="0"/>
              <a:t> </a:t>
            </a:r>
            <a:r>
              <a:rPr lang="es-ES_tradnl" sz="1800" dirty="0"/>
              <a:t/>
            </a:r>
            <a:br>
              <a:rPr lang="es-ES_tradnl" sz="1800" dirty="0"/>
            </a:br>
            <a:r>
              <a:rPr lang="es-ES_tradnl" sz="1800" dirty="0" smtClean="0"/>
              <a:t>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511550" cy="3778537"/>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Mucosa vesical con pliegues:</a:t>
            </a:r>
          </a:p>
          <a:p>
            <a:pPr lvl="1"/>
            <a:r>
              <a:rPr lang="es-ES" sz="2000" dirty="0" err="1" smtClean="0"/>
              <a:t>Urotelio</a:t>
            </a:r>
            <a:endParaRPr lang="es-ES" sz="2000" dirty="0" smtClean="0"/>
          </a:p>
          <a:p>
            <a:pPr lvl="1"/>
            <a:r>
              <a:rPr lang="es-ES" sz="2000" dirty="0" smtClean="0"/>
              <a:t>Lámina propia</a:t>
            </a:r>
          </a:p>
          <a:p>
            <a:r>
              <a:rPr lang="es-ES" sz="2400" dirty="0" smtClean="0"/>
              <a:t>Muscular:</a:t>
            </a:r>
          </a:p>
          <a:p>
            <a:pPr lvl="1"/>
            <a:r>
              <a:rPr lang="es-ES" sz="2000" dirty="0" smtClean="0"/>
              <a:t>Haces de fibras musculares lisas</a:t>
            </a:r>
            <a:endParaRPr lang="es-ES" sz="2000" dirty="0" smtClean="0"/>
          </a:p>
          <a:p>
            <a:r>
              <a:rPr lang="es-ES" sz="2400" dirty="0" smtClean="0"/>
              <a:t>Adventicia o serosa</a:t>
            </a:r>
            <a:endParaRPr lang="es-ES" sz="2400" dirty="0" smtClean="0"/>
          </a:p>
        </p:txBody>
      </p:sp>
    </p:spTree>
    <p:extLst>
      <p:ext uri="{BB962C8B-B14F-4D97-AF65-F5344CB8AC3E}">
        <p14:creationId xmlns:p14="http://schemas.microsoft.com/office/powerpoint/2010/main" val="550985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19932" y="936625"/>
            <a:ext cx="10848813" cy="1122363"/>
          </a:xfrm>
        </p:spPr>
        <p:txBody>
          <a:bodyPr>
            <a:noAutofit/>
          </a:bodyPr>
          <a:lstStyle/>
          <a:p>
            <a:r>
              <a:rPr lang="es-ES_tradnl" sz="1800" dirty="0" smtClean="0"/>
              <a:t>26.4</a:t>
            </a:r>
            <a:r>
              <a:rPr lang="es-ES" sz="1800" b="1" dirty="0" smtClean="0"/>
              <a:t>. </a:t>
            </a:r>
            <a:r>
              <a:rPr lang="es-ES" sz="1800" b="1" dirty="0" smtClean="0"/>
              <a:t>Pene. </a:t>
            </a:r>
            <a:r>
              <a:rPr lang="es-MX" sz="1800" dirty="0" smtClean="0"/>
              <a:t>Observa </a:t>
            </a:r>
            <a:r>
              <a:rPr lang="es-MX" sz="1800" dirty="0"/>
              <a:t>en el cuerpo esponjoso del pene la presencia de la uretra masculina en la que se identifica, en la mayor parte, epitelio estratificado cilíndrico con glándulas mucosas intraepiteliales. La lámina propia muy vascularizada que posee adenómeros mucosos denominados glándulas uretrales o de Littré. </a:t>
            </a:r>
            <a:r>
              <a:rPr lang="es-MX" sz="1800" dirty="0" smtClean="0"/>
              <a:t>Distingue </a:t>
            </a:r>
            <a:r>
              <a:rPr lang="es-MX" sz="1800" dirty="0"/>
              <a:t>en la porción externa de la lámina propia una gran cantidad de vasos sanguíneos que integran el cuerpo esponjoso del pene.</a:t>
            </a:r>
            <a:r>
              <a:rPr lang="es-ES_tradnl" sz="1800" dirty="0"/>
              <a:t> </a:t>
            </a:r>
            <a:endParaRPr lang="es-ES_tradnl" sz="1800" dirty="0"/>
          </a:p>
        </p:txBody>
      </p:sp>
      <p:sp>
        <p:nvSpPr>
          <p:cNvPr id="5" name="Marcador de contenido 4"/>
          <p:cNvSpPr>
            <a:spLocks noGrp="1"/>
          </p:cNvSpPr>
          <p:nvPr>
            <p:ph sz="half" idx="1"/>
          </p:nvPr>
        </p:nvSpPr>
        <p:spPr>
          <a:xfrm>
            <a:off x="838200" y="2058988"/>
            <a:ext cx="7213600" cy="4598987"/>
          </a:xfrm>
          <a:ln>
            <a:solidFill>
              <a:schemeClr val="accent1"/>
            </a:solidFill>
          </a:ln>
        </p:spPr>
        <p:txBody>
          <a:bodyPr>
            <a:normAutofit/>
          </a:bodyPr>
          <a:lstStyle/>
          <a:p>
            <a:r>
              <a:rPr lang="es-ES_tradnl" sz="1800" dirty="0" smtClean="0"/>
              <a:t>Coloca la imagen </a:t>
            </a:r>
            <a:r>
              <a:rPr lang="es-ES_tradnl" sz="1800" dirty="0" err="1" smtClean="0"/>
              <a:t>aqu</a:t>
            </a:r>
            <a:r>
              <a:rPr lang="es-ES" sz="1800" dirty="0" smtClean="0"/>
              <a:t>í</a:t>
            </a:r>
            <a:endParaRPr lang="es-ES_tradnl" sz="1800" dirty="0"/>
          </a:p>
        </p:txBody>
      </p:sp>
      <p:sp>
        <p:nvSpPr>
          <p:cNvPr id="6" name="Marcador de contenido 5"/>
          <p:cNvSpPr>
            <a:spLocks noGrp="1"/>
          </p:cNvSpPr>
          <p:nvPr>
            <p:ph sz="half" idx="2"/>
          </p:nvPr>
        </p:nvSpPr>
        <p:spPr>
          <a:xfrm>
            <a:off x="8318500" y="2398425"/>
            <a:ext cx="3511550" cy="3778537"/>
          </a:xfrm>
        </p:spPr>
        <p:txBody>
          <a:bodyPr>
            <a:normAutofit/>
          </a:bodyPr>
          <a:lstStyle/>
          <a:p>
            <a:r>
              <a:rPr lang="es-ES_tradnl" sz="2400" dirty="0" err="1" smtClean="0"/>
              <a:t>Tinci</a:t>
            </a:r>
            <a:r>
              <a:rPr lang="es-ES" sz="2400" dirty="0" err="1" smtClean="0"/>
              <a:t>ón</a:t>
            </a:r>
            <a:r>
              <a:rPr lang="es-ES" sz="2400" dirty="0" smtClean="0"/>
              <a:t>:</a:t>
            </a:r>
          </a:p>
          <a:p>
            <a:r>
              <a:rPr lang="es-ES" sz="2400" dirty="0" smtClean="0"/>
              <a:t>Uretra </a:t>
            </a:r>
          </a:p>
          <a:p>
            <a:pPr lvl="1"/>
            <a:r>
              <a:rPr lang="es-ES" sz="2000" dirty="0"/>
              <a:t>Epitelio</a:t>
            </a:r>
          </a:p>
          <a:p>
            <a:pPr lvl="1"/>
            <a:r>
              <a:rPr lang="es-ES" sz="2000" dirty="0"/>
              <a:t>Glándulas </a:t>
            </a:r>
            <a:r>
              <a:rPr lang="es-ES" sz="2000" dirty="0" err="1"/>
              <a:t>intraepiteliales</a:t>
            </a:r>
            <a:r>
              <a:rPr lang="es-ES" sz="2000" dirty="0"/>
              <a:t> mucosas</a:t>
            </a:r>
          </a:p>
          <a:p>
            <a:pPr lvl="1"/>
            <a:r>
              <a:rPr lang="es-ES" sz="2000" dirty="0"/>
              <a:t>Lámina </a:t>
            </a:r>
            <a:r>
              <a:rPr lang="es-ES" sz="2000" dirty="0" smtClean="0"/>
              <a:t>propia</a:t>
            </a:r>
            <a:endParaRPr lang="es-ES" sz="2400" dirty="0" smtClean="0"/>
          </a:p>
          <a:p>
            <a:r>
              <a:rPr lang="es-ES" sz="2400" dirty="0" smtClean="0"/>
              <a:t>Vasos sanguíneos uretrales</a:t>
            </a:r>
          </a:p>
          <a:p>
            <a:r>
              <a:rPr lang="es-ES" sz="2400" dirty="0" smtClean="0"/>
              <a:t>Cuerpo esponjoso</a:t>
            </a:r>
          </a:p>
        </p:txBody>
      </p:sp>
    </p:spTree>
    <p:extLst>
      <p:ext uri="{BB962C8B-B14F-4D97-AF65-F5344CB8AC3E}">
        <p14:creationId xmlns:p14="http://schemas.microsoft.com/office/powerpoint/2010/main" val="15568189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1" id="{5B9C1152-0AB5-D649-9147-01DACE9BC431}" vid="{B72FEF3F-818D-0548-9C1B-2686BBE0E7C2}"/>
    </a:ext>
  </a:extLst>
</a:theme>
</file>

<file path=docProps/app.xml><?xml version="1.0" encoding="utf-8"?>
<Properties xmlns="http://schemas.openxmlformats.org/officeDocument/2006/extended-properties" xmlns:vt="http://schemas.openxmlformats.org/officeDocument/2006/docPropsVTypes">
  <TotalTime>111</TotalTime>
  <Words>418</Words>
  <Application>Microsoft Macintosh PowerPoint</Application>
  <PresentationFormat>Panorámica</PresentationFormat>
  <Paragraphs>70</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American Typewriter</vt:lpstr>
      <vt:lpstr>Calibri</vt:lpstr>
      <vt:lpstr>Calibri Light</vt:lpstr>
      <vt:lpstr>Arial</vt:lpstr>
      <vt:lpstr>Tema2</vt:lpstr>
      <vt:lpstr>Presentación de PowerPoint</vt:lpstr>
      <vt:lpstr>Resultados de aprendizaje:  - Identifica la estructura histológica del riñón en fotomicrografías y cortes histológicos.  - Identifica la estructura histológica de las vías urinarias en fotomicrografías y cortes histológicos.    </vt:lpstr>
      <vt:lpstr>26.1a. Riñón: Reconoce los componentes histológicos de la cápsula renal, la corteza renal: corpúsculos renales y túbulos de la nefrona; y de la médula renal: asas de Henle y tubos colectores (A bajos aumentos).     </vt:lpstr>
      <vt:lpstr>26.1b. Riñón.  Observa los componentes del corpúsculo renal: glomérulo y cápsula de Bowman. Diferencia las imágenes de los túbulos contorneados proximales y distales. Los proximales tienen microvellosidades evidentes y son más acidófilos.  Identifica el aparato yuxtaglomerular: el polo vascular, la mácula densa y el mesangio extraglomerular. </vt:lpstr>
      <vt:lpstr>26.2. Uréter. Observa los componentes histológicos de la mucosa: epitelio de transición o urotelio y lámina propia. Diferencia en la túnica muscular de fibras musculares lisas la longitudinal interna de la  circular externa. Reconoce la adventicia de tejido conjuntivo laxo con vasos sanguíneos y linfáticos.  </vt:lpstr>
      <vt:lpstr>26.3. Vejiga urinaria. Observa los componentes histológicos de la mucosa, semejantes a los del uretero. La túnica muscular está integrada por haces de fibras musculares lisas: longitudinal interna, circular media y oblicua externa. En la superficie más externa se observa una serosa o una adventicia.   </vt:lpstr>
      <vt:lpstr>26.4. Pene. Observa en el cuerpo esponjoso del pene la presencia de la uretra masculina en la que se identifica, en la mayor parte, epitelio estratificado cilíndrico con glándulas mucosas intraepiteliales. La lámina propia muy vascularizada que posee adenómeros mucosos denominados glándulas uretrales o de Littré. Distingue en la porción externa de la lámina propia una gran cantidad de vasos sanguíneos que integran el cuerpo esponjoso del pene.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Usuario de Microsoft Office</cp:lastModifiedBy>
  <cp:revision>4</cp:revision>
  <dcterms:created xsi:type="dcterms:W3CDTF">2021-02-21T01:09:53Z</dcterms:created>
  <dcterms:modified xsi:type="dcterms:W3CDTF">2021-02-21T03:01:24Z</dcterms:modified>
</cp:coreProperties>
</file>