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2"/>
    <p:restoredTop sz="94677"/>
  </p:normalViewPr>
  <p:slideViewPr>
    <p:cSldViewPr snapToGrid="0" snapToObjects="1" showGuides="1">
      <p:cViewPr varScale="1">
        <p:scale>
          <a:sx n="68" d="100"/>
          <a:sy n="68" d="100"/>
        </p:scale>
        <p:origin x="360"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smtClean="0"/>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20/2/21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045073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20/2/21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240085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20/2/21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582771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20/2/21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354591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20/2/21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772065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20/2/21</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062673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20/2/21</a:t>
            </a:fld>
            <a:endParaRPr lang="es-ES_tradnl">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ES_tradnl">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871575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20/2/21</a:t>
            </a:fld>
            <a:endParaRPr lang="es-ES_tradnl">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ES_tradnl">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556921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20/2/21</a:t>
            </a:fld>
            <a:endParaRPr lang="es-ES_tradnl">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ES_tradnl">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858965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20/2/21</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731476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20/2/21</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1035583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DB4CA-10EF-2442-B223-E41B26272794}" type="datetimeFigureOut">
              <a:rPr lang="es-ES_tradnl" smtClean="0">
                <a:solidFill>
                  <a:prstClr val="black">
                    <a:tint val="75000"/>
                  </a:prstClr>
                </a:solidFill>
              </a:rPr>
              <a:pPr/>
              <a:t>20/2/21</a:t>
            </a:fld>
            <a:endParaRPr lang="es-ES_tradnl">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pic>
        <p:nvPicPr>
          <p:cNvPr id="7" name="Imagen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58875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bct.facmed.unam.mx/index.php/recurso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arcador de texto 12"/>
          <p:cNvSpPr>
            <a:spLocks noGrp="1"/>
          </p:cNvSpPr>
          <p:nvPr>
            <p:ph type="body" sz="half" idx="2"/>
          </p:nvPr>
        </p:nvSpPr>
        <p:spPr>
          <a:xfrm>
            <a:off x="992188" y="1578610"/>
            <a:ext cx="6201092" cy="4282440"/>
          </a:xfrm>
        </p:spPr>
        <p:txBody>
          <a:bodyPr>
            <a:normAutofit fontScale="92500" lnSpcReduction="20000"/>
          </a:bodyPr>
          <a:lstStyle/>
          <a:p>
            <a:pPr algn="ctr"/>
            <a:r>
              <a:rPr lang="es-ES" sz="4000" b="1" dirty="0">
                <a:solidFill>
                  <a:srgbClr val="0070C0"/>
                </a:solidFill>
                <a:latin typeface="American Typewriter" charset="0"/>
                <a:ea typeface="American Typewriter" charset="0"/>
                <a:cs typeface="American Typewriter" charset="0"/>
              </a:rPr>
              <a:t>Manual digital de </a:t>
            </a:r>
            <a:r>
              <a:rPr lang="es-ES" sz="4000" b="1" dirty="0" smtClean="0">
                <a:solidFill>
                  <a:srgbClr val="0070C0"/>
                </a:solidFill>
                <a:latin typeface="American Typewriter" charset="0"/>
                <a:ea typeface="American Typewriter" charset="0"/>
                <a:cs typeface="American Typewriter" charset="0"/>
              </a:rPr>
              <a:t>prácticas</a:t>
            </a:r>
          </a:p>
          <a:p>
            <a:pPr algn="ctr"/>
            <a:r>
              <a:rPr lang="es-ES" sz="3200" dirty="0">
                <a:solidFill>
                  <a:prstClr val="black"/>
                </a:solidFill>
                <a:latin typeface="American Typewriter" charset="0"/>
                <a:ea typeface="American Typewriter" charset="0"/>
                <a:cs typeface="American Typewriter" charset="0"/>
              </a:rPr>
              <a:t/>
            </a:r>
            <a:br>
              <a:rPr lang="es-ES" sz="3200" dirty="0">
                <a:solidFill>
                  <a:prstClr val="black"/>
                </a:solidFill>
                <a:latin typeface="American Typewriter" charset="0"/>
                <a:ea typeface="American Typewriter" charset="0"/>
                <a:cs typeface="American Typewriter" charset="0"/>
              </a:rPr>
            </a:br>
            <a:r>
              <a:rPr lang="es-ES" sz="3200" dirty="0">
                <a:solidFill>
                  <a:prstClr val="black"/>
                </a:solidFill>
                <a:latin typeface="American Typewriter" charset="0"/>
                <a:ea typeface="American Typewriter" charset="0"/>
                <a:cs typeface="American Typewriter" charset="0"/>
              </a:rPr>
              <a:t> Práctica </a:t>
            </a:r>
            <a:r>
              <a:rPr lang="es-ES" sz="3200" dirty="0" smtClean="0">
                <a:solidFill>
                  <a:prstClr val="black"/>
                </a:solidFill>
                <a:latin typeface="American Typewriter" charset="0"/>
                <a:ea typeface="American Typewriter" charset="0"/>
                <a:cs typeface="American Typewriter" charset="0"/>
              </a:rPr>
              <a:t>25. </a:t>
            </a:r>
          </a:p>
          <a:p>
            <a:pPr algn="ctr"/>
            <a:r>
              <a:rPr lang="es-ES" sz="3200" dirty="0" smtClean="0">
                <a:solidFill>
                  <a:prstClr val="black"/>
                </a:solidFill>
                <a:latin typeface="American Typewriter" charset="0"/>
                <a:ea typeface="American Typewriter" charset="0"/>
                <a:cs typeface="American Typewriter" charset="0"/>
              </a:rPr>
              <a:t>Sistema digestivo III</a:t>
            </a:r>
          </a:p>
          <a:p>
            <a:pPr algn="ctr"/>
            <a:r>
              <a:rPr lang="es-ES" sz="3200" dirty="0" smtClean="0">
                <a:solidFill>
                  <a:prstClr val="black"/>
                </a:solidFill>
                <a:latin typeface="American Typewriter" charset="0"/>
                <a:ea typeface="American Typewriter" charset="0"/>
                <a:cs typeface="American Typewriter" charset="0"/>
              </a:rPr>
              <a:t>Hígado, vesícula biliar y páncreas</a:t>
            </a:r>
            <a:endParaRPr lang="es-ES" sz="3200" dirty="0" smtClean="0">
              <a:solidFill>
                <a:prstClr val="black"/>
              </a:solidFill>
              <a:latin typeface="American Typewriter" charset="0"/>
              <a:ea typeface="American Typewriter" charset="0"/>
              <a:cs typeface="American Typewriter" charset="0"/>
            </a:endParaRPr>
          </a:p>
          <a:p>
            <a:pPr algn="ctr"/>
            <a:endParaRPr lang="es-ES" sz="3200" dirty="0">
              <a:solidFill>
                <a:prstClr val="black"/>
              </a:solidFill>
              <a:latin typeface="American Typewriter" charset="0"/>
              <a:ea typeface="American Typewriter" charset="0"/>
              <a:cs typeface="American Typewriter" charset="0"/>
            </a:endParaRPr>
          </a:p>
          <a:p>
            <a:pPr lvl="0" algn="ctr">
              <a:lnSpc>
                <a:spcPct val="100000"/>
              </a:lnSpc>
              <a:spcBef>
                <a:spcPts val="0"/>
              </a:spcBef>
            </a:pPr>
            <a:r>
              <a:rPr lang="es-ES_tradnl" sz="2000" dirty="0">
                <a:solidFill>
                  <a:prstClr val="black"/>
                </a:solidFill>
              </a:rPr>
              <a:t>Instrucciones generales:</a:t>
            </a:r>
          </a:p>
          <a:p>
            <a:pPr lvl="0" algn="ctr">
              <a:lnSpc>
                <a:spcPct val="100000"/>
              </a:lnSpc>
              <a:spcBef>
                <a:spcPts val="0"/>
              </a:spcBef>
            </a:pPr>
            <a:r>
              <a:rPr lang="es-ES_tradnl" sz="2000" dirty="0">
                <a:solidFill>
                  <a:prstClr val="black"/>
                </a:solidFill>
              </a:rPr>
              <a:t>En </a:t>
            </a:r>
            <a:r>
              <a:rPr lang="es-ES_tradnl" sz="2000" dirty="0" smtClean="0">
                <a:solidFill>
                  <a:prstClr val="black"/>
                </a:solidFill>
              </a:rPr>
              <a:t>un </a:t>
            </a:r>
            <a:r>
              <a:rPr lang="es-ES" sz="2000" dirty="0">
                <a:solidFill>
                  <a:prstClr val="black"/>
                </a:solidFill>
              </a:rPr>
              <a:t>microscopio virtual o en el Atlas Digital del Departamento busca cada  preparación histológica o fotomicrografía y señala lo que se te pide</a:t>
            </a:r>
            <a:endParaRPr lang="es-ES_tradnl" dirty="0">
              <a:latin typeface="American Typewriter" charset="0"/>
              <a:ea typeface="American Typewriter" charset="0"/>
              <a:cs typeface="American Typewriter" charset="0"/>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7385265" y="2114334"/>
            <a:ext cx="5033743" cy="3370474"/>
          </a:xfrm>
          <a:prstGeom prst="rect">
            <a:avLst/>
          </a:prstGeom>
          <a:ln w="38100">
            <a:solidFill>
              <a:schemeClr val="tx1"/>
            </a:solidFill>
          </a:ln>
        </p:spPr>
      </p:pic>
    </p:spTree>
    <p:extLst>
      <p:ext uri="{BB962C8B-B14F-4D97-AF65-F5344CB8AC3E}">
        <p14:creationId xmlns:p14="http://schemas.microsoft.com/office/powerpoint/2010/main" val="2116128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43921" y="1661827"/>
            <a:ext cx="9144000" cy="2387600"/>
          </a:xfrm>
        </p:spPr>
        <p:txBody>
          <a:bodyPr>
            <a:noAutofit/>
          </a:bodyPr>
          <a:lstStyle/>
          <a:p>
            <a:pPr algn="l"/>
            <a:r>
              <a:rPr lang="es-ES_tradnl" sz="2000" b="1" dirty="0" smtClean="0"/>
              <a:t>Resultados de aprendizaje:</a:t>
            </a:r>
            <a:br>
              <a:rPr lang="es-ES_tradnl" sz="2000" b="1" dirty="0" smtClean="0"/>
            </a:br>
            <a:r>
              <a:rPr lang="es-ES_tradnl" sz="2000" b="1" dirty="0" smtClean="0"/>
              <a:t/>
            </a:r>
            <a:br>
              <a:rPr lang="es-ES_tradnl" sz="2000" b="1" dirty="0" smtClean="0"/>
            </a:br>
            <a:r>
              <a:rPr lang="es-ES_tradnl" sz="2000" b="1" dirty="0" smtClean="0"/>
              <a:t>- Identifica la estructura </a:t>
            </a:r>
            <a:r>
              <a:rPr lang="es-ES_tradnl" sz="2000" b="1" dirty="0" err="1" smtClean="0"/>
              <a:t>histol</a:t>
            </a:r>
            <a:r>
              <a:rPr lang="es-ES" sz="2000" b="1" dirty="0" err="1" smtClean="0"/>
              <a:t>ógica</a:t>
            </a:r>
            <a:r>
              <a:rPr lang="es-ES" sz="2000" b="1" dirty="0" smtClean="0"/>
              <a:t> del hígado en fotomicrografías y cortes histológicos. </a:t>
            </a:r>
            <a:br>
              <a:rPr lang="es-ES" sz="2000" b="1" dirty="0" smtClean="0"/>
            </a:br>
            <a:r>
              <a:rPr lang="es-ES" sz="2000" b="1" dirty="0" smtClean="0"/>
              <a:t>- </a:t>
            </a:r>
            <a:r>
              <a:rPr lang="es-ES_tradnl" sz="2000" b="1" dirty="0"/>
              <a:t>Identifica la estructura </a:t>
            </a:r>
            <a:r>
              <a:rPr lang="es-ES_tradnl" sz="2000" b="1" dirty="0" err="1"/>
              <a:t>histol</a:t>
            </a:r>
            <a:r>
              <a:rPr lang="es-ES" sz="2000" b="1" dirty="0" err="1"/>
              <a:t>ógica</a:t>
            </a:r>
            <a:r>
              <a:rPr lang="es-ES" sz="2000" b="1" dirty="0"/>
              <a:t> </a:t>
            </a:r>
            <a:r>
              <a:rPr lang="es-ES" sz="2000" b="1" dirty="0" smtClean="0"/>
              <a:t>de la vesícula biliar </a:t>
            </a:r>
            <a:r>
              <a:rPr lang="es-ES" sz="2000" b="1" dirty="0"/>
              <a:t>en fotomicrografías y cortes </a:t>
            </a:r>
            <a:r>
              <a:rPr lang="es-ES" sz="2000" b="1" dirty="0" smtClean="0"/>
              <a:t>histológicos.</a:t>
            </a:r>
            <a:br>
              <a:rPr lang="es-ES" sz="2000" b="1" dirty="0" smtClean="0"/>
            </a:br>
            <a:r>
              <a:rPr lang="es-ES" sz="2000" b="1" dirty="0" smtClean="0"/>
              <a:t>- </a:t>
            </a:r>
            <a:r>
              <a:rPr lang="es-ES_tradnl" sz="2000" b="1" dirty="0"/>
              <a:t>Identifica la estructura </a:t>
            </a:r>
            <a:r>
              <a:rPr lang="es-ES_tradnl" sz="2000" b="1" dirty="0" err="1"/>
              <a:t>histol</a:t>
            </a:r>
            <a:r>
              <a:rPr lang="es-ES" sz="2000" b="1" dirty="0" err="1"/>
              <a:t>ógica</a:t>
            </a:r>
            <a:r>
              <a:rPr lang="es-ES" sz="2000" b="1" dirty="0"/>
              <a:t> del </a:t>
            </a:r>
            <a:r>
              <a:rPr lang="es-ES" sz="2000" b="1" dirty="0" smtClean="0"/>
              <a:t>páncreas </a:t>
            </a:r>
            <a:r>
              <a:rPr lang="es-ES" sz="2000" b="1" dirty="0"/>
              <a:t>en fotomicrografías y cortes histológicos </a:t>
            </a:r>
            <a:r>
              <a:rPr lang="es-ES_tradnl" sz="2000" b="1" dirty="0" smtClean="0"/>
              <a:t/>
            </a:r>
            <a:br>
              <a:rPr lang="es-ES_tradnl" sz="2000" b="1" dirty="0" smtClean="0"/>
            </a:br>
            <a:r>
              <a:rPr lang="es-ES" sz="2000" b="1" dirty="0" smtClean="0"/>
              <a:t/>
            </a:r>
            <a:br>
              <a:rPr lang="es-ES" sz="2000" b="1" dirty="0" smtClean="0"/>
            </a:br>
            <a:r>
              <a:rPr lang="es-ES" sz="2000" b="1" dirty="0" smtClean="0"/>
              <a:t/>
            </a:r>
            <a:br>
              <a:rPr lang="es-ES" sz="2000" b="1" dirty="0" smtClean="0"/>
            </a:br>
            <a:r>
              <a:rPr lang="es-ES" sz="2000" b="1" dirty="0" smtClean="0"/>
              <a:t/>
            </a:r>
            <a:br>
              <a:rPr lang="es-ES" sz="2000" b="1" dirty="0" smtClean="0"/>
            </a:br>
            <a:endParaRPr lang="es-ES_tradnl" sz="2000" b="1" dirty="0"/>
          </a:p>
        </p:txBody>
      </p:sp>
      <p:sp>
        <p:nvSpPr>
          <p:cNvPr id="3" name="Subtítulo 2"/>
          <p:cNvSpPr>
            <a:spLocks noGrp="1"/>
          </p:cNvSpPr>
          <p:nvPr>
            <p:ph type="subTitle" idx="1"/>
          </p:nvPr>
        </p:nvSpPr>
        <p:spPr>
          <a:xfrm>
            <a:off x="1643921" y="3080479"/>
            <a:ext cx="9144000" cy="2196058"/>
          </a:xfrm>
        </p:spPr>
        <p:txBody>
          <a:bodyPr>
            <a:noAutofit/>
          </a:bodyPr>
          <a:lstStyle/>
          <a:p>
            <a:r>
              <a:rPr lang="es-ES_tradnl" sz="2000" dirty="0" smtClean="0"/>
              <a:t>Recursos:</a:t>
            </a:r>
          </a:p>
          <a:p>
            <a:endParaRPr lang="es-ES_tradnl" sz="2000" dirty="0"/>
          </a:p>
          <a:p>
            <a:r>
              <a:rPr lang="es-ES_tradnl" sz="2000" dirty="0">
                <a:hlinkClick r:id="rId2"/>
              </a:rPr>
              <a:t>http://bct.facmed.unam.mx/index.php/recursos</a:t>
            </a:r>
            <a:r>
              <a:rPr lang="es-ES_tradnl" sz="2000" dirty="0" smtClean="0">
                <a:hlinkClick r:id="rId2"/>
              </a:rPr>
              <a:t>/</a:t>
            </a:r>
            <a:endParaRPr lang="es-ES_tradnl" sz="2000" dirty="0" smtClean="0"/>
          </a:p>
          <a:p>
            <a:r>
              <a:rPr lang="es-ES_tradnl" sz="2000" dirty="0" smtClean="0"/>
              <a:t> </a:t>
            </a:r>
          </a:p>
          <a:p>
            <a:endParaRPr lang="es-ES" sz="2000" dirty="0" smtClean="0"/>
          </a:p>
          <a:p>
            <a:endParaRPr lang="es-ES" sz="2000" dirty="0" smtClean="0"/>
          </a:p>
          <a:p>
            <a:endParaRPr lang="es-ES"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_tradnl" sz="2000" dirty="0"/>
          </a:p>
        </p:txBody>
      </p:sp>
    </p:spTree>
    <p:extLst>
      <p:ext uri="{BB962C8B-B14F-4D97-AF65-F5344CB8AC3E}">
        <p14:creationId xmlns:p14="http://schemas.microsoft.com/office/powerpoint/2010/main" val="1289626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1123662"/>
            <a:ext cx="10515600" cy="1122363"/>
          </a:xfrm>
        </p:spPr>
        <p:txBody>
          <a:bodyPr>
            <a:noAutofit/>
          </a:bodyPr>
          <a:lstStyle/>
          <a:p>
            <a:r>
              <a:rPr lang="es-ES_tradnl" sz="1800" dirty="0" smtClean="0"/>
              <a:t>25.1</a:t>
            </a:r>
            <a:r>
              <a:rPr lang="es-ES" sz="1800" b="1" dirty="0" smtClean="0"/>
              <a:t>. </a:t>
            </a:r>
            <a:r>
              <a:rPr lang="es-MX" sz="1800" b="1" dirty="0"/>
              <a:t>Hígado de </a:t>
            </a:r>
            <a:r>
              <a:rPr lang="es-MX" sz="1800" b="1" dirty="0" smtClean="0"/>
              <a:t>cerdo</a:t>
            </a:r>
            <a:r>
              <a:rPr lang="es-ES_tradnl" sz="1800" dirty="0" smtClean="0"/>
              <a:t>: </a:t>
            </a:r>
            <a:r>
              <a:rPr lang="es-MX" sz="1800" dirty="0" smtClean="0"/>
              <a:t>Observa </a:t>
            </a:r>
            <a:r>
              <a:rPr lang="es-MX" sz="1800" dirty="0"/>
              <a:t>la disposición del tejido conjuntivo alrededor del parénquima hepático para formar lobulillos hepáticos clásicos. </a:t>
            </a:r>
            <a:r>
              <a:rPr lang="es-MX" sz="1800" dirty="0" smtClean="0"/>
              <a:t>Distingue las </a:t>
            </a:r>
            <a:r>
              <a:rPr lang="es-MX" sz="1800" dirty="0"/>
              <a:t>relaciones microscópicas existentes entre los cordones o láminas de hepatocitos y el sistema vascular sanguíneo (capilares sinusoidales). </a:t>
            </a:r>
            <a:r>
              <a:rPr lang="es-MX" sz="1800" dirty="0" smtClean="0"/>
              <a:t>Reconoce </a:t>
            </a:r>
            <a:r>
              <a:rPr lang="es-MX" sz="1800" dirty="0"/>
              <a:t>las estructuras epiteliales y vasculares de la triada hepática y de la vena centrolobulillar.</a:t>
            </a:r>
            <a:r>
              <a:rPr lang="es-ES_tradnl" sz="1800" dirty="0"/>
              <a:t/>
            </a:r>
            <a:br>
              <a:rPr lang="es-ES_tradnl" sz="1800" dirty="0"/>
            </a:br>
            <a:r>
              <a:rPr lang="es-ES" sz="1800" b="1" dirty="0" smtClean="0"/>
              <a:t/>
            </a:r>
            <a:br>
              <a:rPr lang="es-ES" sz="1800" b="1" dirty="0" smtClean="0"/>
            </a:br>
            <a:r>
              <a:rPr lang="es-MX" sz="1800" dirty="0"/>
              <a:t> </a:t>
            </a:r>
            <a:r>
              <a:rPr lang="es-ES_tradnl" sz="1800" dirty="0"/>
              <a:t/>
            </a:r>
            <a:br>
              <a:rPr lang="es-ES_tradnl" sz="1800" dirty="0"/>
            </a:b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lnSpcReduction="10000"/>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398425"/>
            <a:ext cx="3511550" cy="3778537"/>
          </a:xfrm>
        </p:spPr>
        <p:txBody>
          <a:bodyPr>
            <a:normAutofit lnSpcReduction="10000"/>
          </a:bodyPr>
          <a:lstStyle/>
          <a:p>
            <a:r>
              <a:rPr lang="es-ES_tradnl" sz="2400" dirty="0" err="1" smtClean="0"/>
              <a:t>Tinci</a:t>
            </a:r>
            <a:r>
              <a:rPr lang="es-ES" sz="2400" dirty="0" err="1" smtClean="0"/>
              <a:t>ón</a:t>
            </a:r>
            <a:r>
              <a:rPr lang="es-ES" sz="2400" dirty="0" smtClean="0"/>
              <a:t>:</a:t>
            </a:r>
          </a:p>
          <a:p>
            <a:endParaRPr lang="es-ES" sz="2400" dirty="0"/>
          </a:p>
          <a:p>
            <a:r>
              <a:rPr lang="es-ES" sz="2400" dirty="0" smtClean="0"/>
              <a:t>Lobulillo hepático clásico</a:t>
            </a:r>
          </a:p>
          <a:p>
            <a:r>
              <a:rPr lang="es-ES" sz="2400" dirty="0" smtClean="0"/>
              <a:t>Tejido conjuntivo </a:t>
            </a:r>
            <a:r>
              <a:rPr lang="es-ES" sz="2400" dirty="0" err="1" smtClean="0"/>
              <a:t>lobulillar</a:t>
            </a:r>
            <a:endParaRPr lang="es-ES" sz="2400" dirty="0" smtClean="0"/>
          </a:p>
          <a:p>
            <a:r>
              <a:rPr lang="es-ES" sz="2400" dirty="0" smtClean="0"/>
              <a:t>Cordones de hepatocitos</a:t>
            </a:r>
          </a:p>
          <a:p>
            <a:r>
              <a:rPr lang="es-ES" sz="2400" dirty="0" smtClean="0"/>
              <a:t>Vena </a:t>
            </a:r>
            <a:r>
              <a:rPr lang="es-ES" sz="2400" dirty="0" err="1" smtClean="0"/>
              <a:t>centrolobulillar</a:t>
            </a:r>
            <a:endParaRPr lang="es-ES" sz="2400" dirty="0" smtClean="0"/>
          </a:p>
          <a:p>
            <a:r>
              <a:rPr lang="es-ES" sz="2400" dirty="0" smtClean="0"/>
              <a:t>Triada hepática en espacio portal </a:t>
            </a:r>
            <a:endParaRPr lang="es-ES" sz="2400" dirty="0" smtClean="0"/>
          </a:p>
        </p:txBody>
      </p:sp>
    </p:spTree>
    <p:extLst>
      <p:ext uri="{BB962C8B-B14F-4D97-AF65-F5344CB8AC3E}">
        <p14:creationId xmlns:p14="http://schemas.microsoft.com/office/powerpoint/2010/main" val="199901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1104612"/>
            <a:ext cx="10515600" cy="1122363"/>
          </a:xfrm>
        </p:spPr>
        <p:txBody>
          <a:bodyPr>
            <a:noAutofit/>
          </a:bodyPr>
          <a:lstStyle/>
          <a:p>
            <a:r>
              <a:rPr lang="es-ES_tradnl" sz="1800" dirty="0" smtClean="0"/>
              <a:t>25.2</a:t>
            </a:r>
            <a:r>
              <a:rPr lang="es-ES" sz="1800" b="1" dirty="0" smtClean="0"/>
              <a:t>. </a:t>
            </a:r>
            <a:r>
              <a:rPr lang="es-MX" sz="1800" b="1" dirty="0"/>
              <a:t>Hígado de </a:t>
            </a:r>
            <a:r>
              <a:rPr lang="es-MX" sz="1800" b="1" dirty="0" smtClean="0"/>
              <a:t>humano</a:t>
            </a:r>
            <a:r>
              <a:rPr lang="es-ES_tradnl" sz="1800" dirty="0" smtClean="0"/>
              <a:t>. </a:t>
            </a:r>
            <a:r>
              <a:rPr lang="es-MX" sz="1800" dirty="0"/>
              <a:t>No se observa con tanta claridad el límite de los lobulillos hepáticos clásicos debido a que no hay tanto tejido conjuntivo. </a:t>
            </a:r>
            <a:r>
              <a:rPr lang="es-MX" sz="1800" dirty="0" smtClean="0"/>
              <a:t>Distingue </a:t>
            </a:r>
            <a:r>
              <a:rPr lang="es-MX" sz="1800" dirty="0"/>
              <a:t>las relaciones microscópicas existentes entre los cordones o láminas de hepatocitos y el sistema vascular sanguíneo (capilares sinusoidales). </a:t>
            </a:r>
            <a:r>
              <a:rPr lang="es-MX" sz="1800" dirty="0" smtClean="0"/>
              <a:t>Reconoce </a:t>
            </a:r>
            <a:r>
              <a:rPr lang="es-MX" sz="1800" dirty="0"/>
              <a:t>las estructuras epiteliales y vasculares de la triada hepática y de la vena </a:t>
            </a:r>
            <a:r>
              <a:rPr lang="es-MX" sz="1800" dirty="0" smtClean="0"/>
              <a:t>centrolobulillar</a:t>
            </a:r>
            <a:r>
              <a:rPr lang="es-ES_tradnl" sz="1800" dirty="0" smtClean="0"/>
              <a:t>.</a:t>
            </a:r>
            <a:r>
              <a:rPr lang="es-ES" sz="1800" b="1" dirty="0" smtClean="0"/>
              <a:t/>
            </a:r>
            <a:br>
              <a:rPr lang="es-ES" sz="1800" b="1" dirty="0" smtClean="0"/>
            </a:br>
            <a:r>
              <a:rPr lang="es-MX" sz="1800" dirty="0"/>
              <a:t> </a:t>
            </a:r>
            <a:r>
              <a:rPr lang="es-ES_tradnl" sz="1800" dirty="0"/>
              <a:t/>
            </a:r>
            <a:br>
              <a:rPr lang="es-ES_tradnl" sz="1800" dirty="0"/>
            </a:b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398425"/>
            <a:ext cx="3511550" cy="3778537"/>
          </a:xfrm>
        </p:spPr>
        <p:txBody>
          <a:bodyPr>
            <a:normAutofit/>
          </a:bodyPr>
          <a:lstStyle/>
          <a:p>
            <a:r>
              <a:rPr lang="es-ES_tradnl" sz="2400" dirty="0" err="1" smtClean="0"/>
              <a:t>Tinci</a:t>
            </a:r>
            <a:r>
              <a:rPr lang="es-ES" sz="2400" dirty="0" err="1" smtClean="0"/>
              <a:t>ón</a:t>
            </a:r>
            <a:r>
              <a:rPr lang="es-ES" sz="2400" dirty="0" smtClean="0"/>
              <a:t>:</a:t>
            </a:r>
          </a:p>
          <a:p>
            <a:endParaRPr lang="es-ES" sz="2400" dirty="0"/>
          </a:p>
          <a:p>
            <a:r>
              <a:rPr lang="es-ES" sz="2400" dirty="0" smtClean="0"/>
              <a:t>Cordones de hepatocitos</a:t>
            </a:r>
          </a:p>
          <a:p>
            <a:r>
              <a:rPr lang="es-ES" sz="2400" dirty="0" smtClean="0"/>
              <a:t>Vena </a:t>
            </a:r>
            <a:r>
              <a:rPr lang="es-ES" sz="2400" dirty="0" err="1" smtClean="0"/>
              <a:t>centrolobulillar</a:t>
            </a:r>
            <a:endParaRPr lang="es-ES" sz="2400" dirty="0" smtClean="0"/>
          </a:p>
          <a:p>
            <a:r>
              <a:rPr lang="es-ES" sz="2400" dirty="0" smtClean="0"/>
              <a:t>Triada hepática en espacio portal </a:t>
            </a:r>
            <a:endParaRPr lang="es-ES" sz="2400" dirty="0" smtClean="0"/>
          </a:p>
        </p:txBody>
      </p:sp>
    </p:spTree>
    <p:extLst>
      <p:ext uri="{BB962C8B-B14F-4D97-AF65-F5344CB8AC3E}">
        <p14:creationId xmlns:p14="http://schemas.microsoft.com/office/powerpoint/2010/main" val="550768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936625"/>
            <a:ext cx="10515600" cy="1122363"/>
          </a:xfrm>
        </p:spPr>
        <p:txBody>
          <a:bodyPr>
            <a:noAutofit/>
          </a:bodyPr>
          <a:lstStyle/>
          <a:p>
            <a:r>
              <a:rPr lang="es-ES_tradnl" sz="1800" dirty="0" smtClean="0"/>
              <a:t>25.3</a:t>
            </a:r>
            <a:r>
              <a:rPr lang="es-ES" sz="1800" b="1" dirty="0" smtClean="0"/>
              <a:t>. </a:t>
            </a:r>
            <a:r>
              <a:rPr lang="es-MX" sz="1800" b="1" dirty="0" smtClean="0"/>
              <a:t>Ves</a:t>
            </a:r>
            <a:r>
              <a:rPr lang="es-ES" sz="1800" b="1" dirty="0" err="1" smtClean="0"/>
              <a:t>ícula</a:t>
            </a:r>
            <a:r>
              <a:rPr lang="es-ES" sz="1800" b="1" dirty="0" smtClean="0"/>
              <a:t> biliar</a:t>
            </a:r>
            <a:r>
              <a:rPr lang="es-ES_tradnl" sz="1800" dirty="0" smtClean="0"/>
              <a:t>. </a:t>
            </a:r>
            <a:r>
              <a:rPr lang="es-MX" sz="1800" dirty="0" smtClean="0"/>
              <a:t>Observa </a:t>
            </a:r>
            <a:r>
              <a:rPr lang="es-MX" sz="1800" dirty="0"/>
              <a:t>y </a:t>
            </a:r>
            <a:r>
              <a:rPr lang="es-MX" sz="1800" dirty="0" smtClean="0"/>
              <a:t>diferencia </a:t>
            </a:r>
            <a:r>
              <a:rPr lang="es-MX" sz="1800" dirty="0"/>
              <a:t>los componentes tisulares de la vesícula biliar vacía. La mucosa integrada por pliegues recubiertos por epitelio cilíndrico simple; la lámina propia ocupada por los senos de Rokitansky-Aschoff. No tiene muscular de la mucosa ni submucosa. La túnica muscular está integrada por haces de fibras musculares lisas. La capa más externa </a:t>
            </a:r>
            <a:r>
              <a:rPr lang="es-MX" sz="1800" dirty="0" smtClean="0"/>
              <a:t>tiene una parte de serosa y otra parte de adventicia.</a:t>
            </a:r>
            <a:r>
              <a:rPr lang="es-ES_tradnl" sz="1800" dirty="0" smtClean="0"/>
              <a:t> </a:t>
            </a: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398425"/>
            <a:ext cx="3511550" cy="3778537"/>
          </a:xfrm>
        </p:spPr>
        <p:txBody>
          <a:bodyPr>
            <a:normAutofit/>
          </a:bodyPr>
          <a:lstStyle/>
          <a:p>
            <a:r>
              <a:rPr lang="es-ES_tradnl" sz="2400" dirty="0" err="1" smtClean="0"/>
              <a:t>Tinci</a:t>
            </a:r>
            <a:r>
              <a:rPr lang="es-ES" sz="2400" dirty="0" err="1" smtClean="0"/>
              <a:t>ón</a:t>
            </a:r>
            <a:r>
              <a:rPr lang="es-ES" sz="2400" dirty="0" smtClean="0"/>
              <a:t>:</a:t>
            </a:r>
          </a:p>
          <a:p>
            <a:endParaRPr lang="es-ES" sz="2400" dirty="0" smtClean="0"/>
          </a:p>
          <a:p>
            <a:r>
              <a:rPr lang="es-ES" sz="2400" dirty="0" smtClean="0"/>
              <a:t>Pliegues de la mucosa vesicular</a:t>
            </a:r>
          </a:p>
          <a:p>
            <a:pPr lvl="1"/>
            <a:r>
              <a:rPr lang="es-ES" sz="2000" dirty="0" smtClean="0"/>
              <a:t>Epitelio cilíndrico simple</a:t>
            </a:r>
          </a:p>
          <a:p>
            <a:pPr lvl="1"/>
            <a:r>
              <a:rPr lang="es-ES" sz="2000" dirty="0" smtClean="0"/>
              <a:t>Lámina propia con senos de </a:t>
            </a:r>
            <a:r>
              <a:rPr lang="es-ES" sz="2000" dirty="0" err="1" smtClean="0"/>
              <a:t>Rokinstansky-Aschoff</a:t>
            </a:r>
            <a:endParaRPr lang="es-ES" sz="2000" dirty="0" smtClean="0"/>
          </a:p>
          <a:p>
            <a:r>
              <a:rPr lang="es-ES" sz="2400" dirty="0" smtClean="0"/>
              <a:t>Muscular</a:t>
            </a:r>
          </a:p>
          <a:p>
            <a:r>
              <a:rPr lang="es-ES" sz="2400" dirty="0" smtClean="0"/>
              <a:t>Adventicia o serosa</a:t>
            </a:r>
            <a:endParaRPr lang="es-ES" sz="2400" dirty="0"/>
          </a:p>
        </p:txBody>
      </p:sp>
    </p:spTree>
    <p:extLst>
      <p:ext uri="{BB962C8B-B14F-4D97-AF65-F5344CB8AC3E}">
        <p14:creationId xmlns:p14="http://schemas.microsoft.com/office/powerpoint/2010/main" val="874543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520700" y="936625"/>
            <a:ext cx="10871200" cy="1122363"/>
          </a:xfrm>
        </p:spPr>
        <p:txBody>
          <a:bodyPr>
            <a:noAutofit/>
          </a:bodyPr>
          <a:lstStyle/>
          <a:p>
            <a:r>
              <a:rPr lang="es-ES_tradnl" sz="1800" dirty="0" smtClean="0"/>
              <a:t>25.4. </a:t>
            </a:r>
            <a:r>
              <a:rPr lang="es-ES" sz="1800" b="1" dirty="0" smtClean="0"/>
              <a:t>Páncreas</a:t>
            </a:r>
            <a:r>
              <a:rPr lang="es-ES_tradnl" sz="1800" dirty="0" smtClean="0"/>
              <a:t>. </a:t>
            </a:r>
            <a:r>
              <a:rPr lang="es-MX" sz="1800" dirty="0" smtClean="0"/>
              <a:t>Observa </a:t>
            </a:r>
            <a:r>
              <a:rPr lang="es-MX" sz="1800" dirty="0"/>
              <a:t>los acinos pancreáticos serosos constituidos por células piramidales las cuales presentan un núcleo esférico de posición basal, rodeado por citoplasma basófilo. La porción apical de la célula muestra gránulos de secreción acidófilos. En la luz del acino pueden  observarse las células centroacinares. </a:t>
            </a:r>
            <a:r>
              <a:rPr lang="es-MX" sz="1800" dirty="0" smtClean="0"/>
              <a:t>Distingue </a:t>
            </a:r>
            <a:r>
              <a:rPr lang="es-MX" sz="1800" dirty="0"/>
              <a:t>los conductos pancreáticos. Entre los acinos se ven los islotes de Langerhans que fueron revisados en la práctica de endocrino.</a:t>
            </a:r>
            <a:r>
              <a:rPr lang="es-ES_tradnl" sz="1800" dirty="0"/>
              <a:t/>
            </a:r>
            <a:br>
              <a:rPr lang="es-ES_tradnl" sz="1800" dirty="0"/>
            </a:b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191500" y="2127901"/>
            <a:ext cx="3511550" cy="3778537"/>
          </a:xfrm>
        </p:spPr>
        <p:txBody>
          <a:bodyPr>
            <a:normAutofit/>
          </a:bodyPr>
          <a:lstStyle/>
          <a:p>
            <a:r>
              <a:rPr lang="es-ES_tradnl" sz="2400" dirty="0" err="1" smtClean="0"/>
              <a:t>Tinci</a:t>
            </a:r>
            <a:r>
              <a:rPr lang="es-ES" sz="2400" dirty="0" err="1" smtClean="0"/>
              <a:t>ón</a:t>
            </a:r>
            <a:r>
              <a:rPr lang="es-ES" sz="2400" dirty="0" smtClean="0"/>
              <a:t>:</a:t>
            </a:r>
            <a:endParaRPr lang="es-ES" sz="2400" dirty="0"/>
          </a:p>
          <a:p>
            <a:endParaRPr lang="es-ES" sz="2400" dirty="0" smtClean="0"/>
          </a:p>
          <a:p>
            <a:pPr marL="0" indent="0">
              <a:buNone/>
            </a:pPr>
            <a:r>
              <a:rPr lang="es-ES" sz="2400" dirty="0" err="1" smtClean="0"/>
              <a:t>Acinos</a:t>
            </a:r>
            <a:r>
              <a:rPr lang="es-ES" sz="2400" dirty="0" smtClean="0"/>
              <a:t> serosos pancreáticos:</a:t>
            </a:r>
          </a:p>
          <a:p>
            <a:pPr lvl="1"/>
            <a:r>
              <a:rPr lang="es-ES" dirty="0" smtClean="0"/>
              <a:t>Células </a:t>
            </a:r>
            <a:r>
              <a:rPr lang="es-ES" dirty="0" err="1" smtClean="0"/>
              <a:t>acinares</a:t>
            </a:r>
            <a:endParaRPr lang="es-ES" dirty="0" smtClean="0"/>
          </a:p>
          <a:p>
            <a:pPr lvl="1"/>
            <a:r>
              <a:rPr lang="es-ES" dirty="0" smtClean="0"/>
              <a:t>Ápice con gránulos </a:t>
            </a:r>
            <a:r>
              <a:rPr lang="es-ES" dirty="0" err="1" smtClean="0"/>
              <a:t>acidófilos</a:t>
            </a:r>
            <a:endParaRPr lang="es-ES" dirty="0" smtClean="0"/>
          </a:p>
          <a:p>
            <a:pPr lvl="1"/>
            <a:r>
              <a:rPr lang="es-ES" dirty="0" smtClean="0"/>
              <a:t>Tercio basal basófilo</a:t>
            </a:r>
            <a:endParaRPr lang="es-ES" dirty="0" smtClean="0"/>
          </a:p>
          <a:p>
            <a:pPr marL="0" indent="0">
              <a:buNone/>
            </a:pPr>
            <a:r>
              <a:rPr lang="es-ES" sz="2400" dirty="0" smtClean="0"/>
              <a:t>Conductos</a:t>
            </a:r>
            <a:endParaRPr lang="es-ES" sz="2400" dirty="0" smtClean="0"/>
          </a:p>
        </p:txBody>
      </p:sp>
    </p:spTree>
    <p:extLst>
      <p:ext uri="{BB962C8B-B14F-4D97-AF65-F5344CB8AC3E}">
        <p14:creationId xmlns:p14="http://schemas.microsoft.com/office/powerpoint/2010/main" val="1879954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1" id="{5B9C1152-0AB5-D649-9147-01DACE9BC431}" vid="{B72FEF3F-818D-0548-9C1B-2686BBE0E7C2}"/>
    </a:ext>
  </a:extLst>
</a:theme>
</file>

<file path=docProps/app.xml><?xml version="1.0" encoding="utf-8"?>
<Properties xmlns="http://schemas.openxmlformats.org/officeDocument/2006/extended-properties" xmlns:vt="http://schemas.openxmlformats.org/officeDocument/2006/docPropsVTypes">
  <TotalTime>17</TotalTime>
  <Words>378</Words>
  <Application>Microsoft Macintosh PowerPoint</Application>
  <PresentationFormat>Panorámica</PresentationFormat>
  <Paragraphs>53</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American Typewriter</vt:lpstr>
      <vt:lpstr>Calibri</vt:lpstr>
      <vt:lpstr>Calibri Light</vt:lpstr>
      <vt:lpstr>Arial</vt:lpstr>
      <vt:lpstr>Tema2</vt:lpstr>
      <vt:lpstr>Presentación de PowerPoint</vt:lpstr>
      <vt:lpstr>Resultados de aprendizaje:  - Identifica la estructura histológica del hígado en fotomicrografías y cortes histológicos.  - Identifica la estructura histológica de la vesícula biliar en fotomicrografías y cortes histológicos. - Identifica la estructura histológica del páncreas en fotomicrografías y cortes histológicos     </vt:lpstr>
      <vt:lpstr>25.1. Hígado de cerdo: Observa la disposición del tejido conjuntivo alrededor del parénquima hepático para formar lobulillos hepáticos clásicos. Distingue las relaciones microscópicas existentes entre los cordones o láminas de hepatocitos y el sistema vascular sanguíneo (capilares sinusoidales). Reconoce las estructuras epiteliales y vasculares de la triada hepática y de la vena centrolobulillar.    </vt:lpstr>
      <vt:lpstr>25.2. Hígado de humano. No se observa con tanta claridad el límite de los lobulillos hepáticos clásicos debido a que no hay tanto tejido conjuntivo. Distingue las relaciones microscópicas existentes entre los cordones o láminas de hepatocitos y el sistema vascular sanguíneo (capilares sinusoidales). Reconoce las estructuras epiteliales y vasculares de la triada hepática y de la vena centrolobulillar.   </vt:lpstr>
      <vt:lpstr>25.3. Vesícula biliar. Observa y diferencia los componentes tisulares de la vesícula biliar vacía. La mucosa integrada por pliegues recubiertos por epitelio cilíndrico simple; la lámina propia ocupada por los senos de Rokitansky-Aschoff. No tiene muscular de la mucosa ni submucosa. La túnica muscular está integrada por haces de fibras musculares lisas. La capa más externa tiene una parte de serosa y otra parte de adventicia. </vt:lpstr>
      <vt:lpstr>25.4. Páncreas. Observa los acinos pancreáticos serosos constituidos por células piramidales las cuales presentan un núcleo esférico de posición basal, rodeado por citoplasma basófilo. La porción apical de la célula muestra gránulos de secreción acidófilos. En la luz del acino pueden  observarse las células centroacinares. Distingue los conductos pancreáticos. Entre los acinos se ven los islotes de Langerhans que fueron revisados en la práctica de endocrino.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Usuario de Microsoft Office</cp:lastModifiedBy>
  <cp:revision>3</cp:revision>
  <dcterms:created xsi:type="dcterms:W3CDTF">2021-02-21T00:49:20Z</dcterms:created>
  <dcterms:modified xsi:type="dcterms:W3CDTF">2021-02-21T01:10:33Z</dcterms:modified>
</cp:coreProperties>
</file>