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0"/>
    <p:restoredTop sz="94677"/>
  </p:normalViewPr>
  <p:slideViewPr>
    <p:cSldViewPr snapToGrid="0" snapToObjects="1" showGuides="1">
      <p:cViewPr varScale="1">
        <p:scale>
          <a:sx n="85" d="100"/>
          <a:sy n="85" d="100"/>
        </p:scale>
        <p:origin x="23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40761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93597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42045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80030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88068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88371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45435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80018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23046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90499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2053244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pic>
        <p:nvPicPr>
          <p:cNvPr id="7" name="Imagen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406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ct.facmed.unam.mx/index.php/recurs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half" idx="2"/>
          </p:nvPr>
        </p:nvSpPr>
        <p:spPr>
          <a:xfrm>
            <a:off x="992188" y="1578610"/>
            <a:ext cx="6201092" cy="4282440"/>
          </a:xfrm>
        </p:spPr>
        <p:txBody>
          <a:bodyPr>
            <a:normAutofit fontScale="92500" lnSpcReduction="20000"/>
          </a:bodyPr>
          <a:lstStyle/>
          <a:p>
            <a:pPr algn="ctr"/>
            <a:r>
              <a:rPr lang="es-ES" sz="4000" b="1" dirty="0">
                <a:solidFill>
                  <a:srgbClr val="0070C0"/>
                </a:solidFill>
                <a:latin typeface="American Typewriter" charset="0"/>
                <a:ea typeface="American Typewriter" charset="0"/>
                <a:cs typeface="American Typewriter" charset="0"/>
              </a:rPr>
              <a:t>Manual digital de </a:t>
            </a:r>
            <a:r>
              <a:rPr lang="es-ES" sz="4000" b="1" dirty="0" smtClean="0">
                <a:solidFill>
                  <a:srgbClr val="0070C0"/>
                </a:solidFill>
                <a:latin typeface="American Typewriter" charset="0"/>
                <a:ea typeface="American Typewriter" charset="0"/>
                <a:cs typeface="American Typewriter" charset="0"/>
              </a:rPr>
              <a:t>prácticas</a:t>
            </a:r>
          </a:p>
          <a:p>
            <a:pPr algn="ctr"/>
            <a:r>
              <a:rPr lang="es-ES" sz="3200" dirty="0">
                <a:solidFill>
                  <a:prstClr val="black"/>
                </a:solidFill>
                <a:latin typeface="American Typewriter" charset="0"/>
                <a:ea typeface="American Typewriter" charset="0"/>
                <a:cs typeface="American Typewriter" charset="0"/>
              </a:rPr>
              <a:t/>
            </a:r>
            <a:br>
              <a:rPr lang="es-ES" sz="3200" dirty="0">
                <a:solidFill>
                  <a:prstClr val="black"/>
                </a:solidFill>
                <a:latin typeface="American Typewriter" charset="0"/>
                <a:ea typeface="American Typewriter" charset="0"/>
                <a:cs typeface="American Typewriter" charset="0"/>
              </a:rPr>
            </a:br>
            <a:r>
              <a:rPr lang="es-ES" sz="3200" dirty="0">
                <a:solidFill>
                  <a:prstClr val="black"/>
                </a:solidFill>
                <a:latin typeface="American Typewriter" charset="0"/>
                <a:ea typeface="American Typewriter" charset="0"/>
                <a:cs typeface="American Typewriter" charset="0"/>
              </a:rPr>
              <a:t> Práctica </a:t>
            </a:r>
            <a:r>
              <a:rPr lang="es-ES" sz="3200" dirty="0" smtClean="0">
                <a:solidFill>
                  <a:prstClr val="black"/>
                </a:solidFill>
                <a:latin typeface="American Typewriter" charset="0"/>
                <a:ea typeface="American Typewriter" charset="0"/>
                <a:cs typeface="American Typewriter" charset="0"/>
              </a:rPr>
              <a:t>24. </a:t>
            </a:r>
            <a:endParaRPr lang="es-ES" sz="3200" dirty="0" smtClean="0">
              <a:solidFill>
                <a:prstClr val="black"/>
              </a:solidFill>
              <a:latin typeface="American Typewriter" charset="0"/>
              <a:ea typeface="American Typewriter" charset="0"/>
              <a:cs typeface="American Typewriter" charset="0"/>
            </a:endParaRPr>
          </a:p>
          <a:p>
            <a:pPr algn="ctr"/>
            <a:r>
              <a:rPr lang="es-ES" sz="3200" dirty="0" smtClean="0">
                <a:solidFill>
                  <a:prstClr val="black"/>
                </a:solidFill>
                <a:latin typeface="American Typewriter" charset="0"/>
                <a:ea typeface="American Typewriter" charset="0"/>
                <a:cs typeface="American Typewriter" charset="0"/>
              </a:rPr>
              <a:t>Sistema </a:t>
            </a:r>
            <a:r>
              <a:rPr lang="es-ES" sz="3200" dirty="0" smtClean="0">
                <a:solidFill>
                  <a:prstClr val="black"/>
                </a:solidFill>
                <a:latin typeface="American Typewriter" charset="0"/>
                <a:ea typeface="American Typewriter" charset="0"/>
                <a:cs typeface="American Typewriter" charset="0"/>
              </a:rPr>
              <a:t>digestivo II.</a:t>
            </a:r>
          </a:p>
          <a:p>
            <a:pPr algn="ctr"/>
            <a:r>
              <a:rPr lang="es-ES" sz="3200" dirty="0" smtClean="0">
                <a:solidFill>
                  <a:prstClr val="black"/>
                </a:solidFill>
                <a:latin typeface="American Typewriter" charset="0"/>
                <a:ea typeface="American Typewriter" charset="0"/>
                <a:cs typeface="American Typewriter" charset="0"/>
              </a:rPr>
              <a:t>Tubo digestivo</a:t>
            </a:r>
            <a:endParaRPr lang="es-ES" sz="3200" dirty="0" smtClean="0">
              <a:solidFill>
                <a:prstClr val="black"/>
              </a:solidFill>
              <a:latin typeface="American Typewriter" charset="0"/>
              <a:ea typeface="American Typewriter" charset="0"/>
              <a:cs typeface="American Typewriter" charset="0"/>
            </a:endParaRPr>
          </a:p>
          <a:p>
            <a:pPr algn="ctr"/>
            <a:endParaRPr lang="es-ES" sz="3200" dirty="0">
              <a:solidFill>
                <a:prstClr val="black"/>
              </a:solidFill>
              <a:latin typeface="American Typewriter" charset="0"/>
              <a:ea typeface="American Typewriter" charset="0"/>
              <a:cs typeface="American Typewriter" charset="0"/>
            </a:endParaRPr>
          </a:p>
          <a:p>
            <a:pPr lvl="0" algn="ctr">
              <a:lnSpc>
                <a:spcPct val="100000"/>
              </a:lnSpc>
              <a:spcBef>
                <a:spcPts val="0"/>
              </a:spcBef>
            </a:pPr>
            <a:r>
              <a:rPr lang="es-ES_tradnl" sz="2000" dirty="0">
                <a:solidFill>
                  <a:prstClr val="black"/>
                </a:solidFill>
              </a:rPr>
              <a:t>Instrucciones generales:</a:t>
            </a:r>
          </a:p>
          <a:p>
            <a:pPr lvl="0" algn="ctr">
              <a:lnSpc>
                <a:spcPct val="100000"/>
              </a:lnSpc>
              <a:spcBef>
                <a:spcPts val="0"/>
              </a:spcBef>
            </a:pPr>
            <a:r>
              <a:rPr lang="es-ES_tradnl" sz="2000" dirty="0">
                <a:solidFill>
                  <a:prstClr val="black"/>
                </a:solidFill>
              </a:rPr>
              <a:t>En </a:t>
            </a:r>
            <a:r>
              <a:rPr lang="es-ES_tradnl" sz="2000" dirty="0" smtClean="0">
                <a:solidFill>
                  <a:prstClr val="black"/>
                </a:solidFill>
              </a:rPr>
              <a:t>un </a:t>
            </a:r>
            <a:r>
              <a:rPr lang="es-ES" sz="2000" dirty="0">
                <a:solidFill>
                  <a:prstClr val="black"/>
                </a:solidFill>
              </a:rPr>
              <a:t>microscopio virtual o en el Atlas Digital del Departamento busca cada  preparación histológica o fotomicrografía y señala lo que se te pide</a:t>
            </a:r>
            <a:endParaRPr lang="es-ES_tradnl" dirty="0">
              <a:latin typeface="American Typewriter" charset="0"/>
              <a:ea typeface="American Typewriter" charset="0"/>
              <a:cs typeface="American Typewriter"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836466" y="1912928"/>
            <a:ext cx="5410723" cy="3613804"/>
          </a:xfrm>
          <a:prstGeom prst="rect">
            <a:avLst/>
          </a:prstGeom>
          <a:ln w="38100">
            <a:solidFill>
              <a:schemeClr val="tx1"/>
            </a:solidFill>
          </a:ln>
        </p:spPr>
      </p:pic>
    </p:spTree>
    <p:extLst>
      <p:ext uri="{BB962C8B-B14F-4D97-AF65-F5344CB8AC3E}">
        <p14:creationId xmlns:p14="http://schemas.microsoft.com/office/powerpoint/2010/main" val="1439584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43921" y="2394263"/>
            <a:ext cx="9144000" cy="2387600"/>
          </a:xfrm>
        </p:spPr>
        <p:txBody>
          <a:bodyPr>
            <a:noAutofit/>
          </a:bodyPr>
          <a:lstStyle/>
          <a:p>
            <a:pPr algn="l"/>
            <a:r>
              <a:rPr lang="es-ES_tradnl" sz="2000" b="1" dirty="0" smtClean="0"/>
              <a:t>Resultados de aprendizaje:</a:t>
            </a:r>
            <a:br>
              <a:rPr lang="es-ES_tradnl" sz="2000" b="1" dirty="0" smtClean="0"/>
            </a:br>
            <a:r>
              <a:rPr lang="es-ES_tradnl" sz="2000" b="1" dirty="0" smtClean="0"/>
              <a:t/>
            </a:r>
            <a:br>
              <a:rPr lang="es-ES_tradnl" sz="2000" b="1" dirty="0" smtClean="0"/>
            </a:br>
            <a:r>
              <a:rPr lang="es-ES_tradnl" sz="2000" b="1" dirty="0" smtClean="0"/>
              <a:t>- Identifica la estructura </a:t>
            </a:r>
            <a:r>
              <a:rPr lang="es-ES_tradnl" sz="2000" b="1" dirty="0" err="1" smtClean="0"/>
              <a:t>histol</a:t>
            </a:r>
            <a:r>
              <a:rPr lang="es-ES" sz="2000" b="1" dirty="0" err="1" smtClean="0"/>
              <a:t>ógica</a:t>
            </a:r>
            <a:r>
              <a:rPr lang="es-ES" sz="2000" b="1" dirty="0" smtClean="0"/>
              <a:t> del esófago en fotomicrografías y cortes histológicos. </a:t>
            </a:r>
            <a:br>
              <a:rPr lang="es-ES" sz="2000" b="1" dirty="0" smtClean="0"/>
            </a:br>
            <a:r>
              <a:rPr lang="es-ES_tradnl" sz="2000" b="1" dirty="0"/>
              <a:t> - Identifica la estructura </a:t>
            </a:r>
            <a:r>
              <a:rPr lang="es-ES_tradnl" sz="2000" b="1" dirty="0" err="1"/>
              <a:t>histol</a:t>
            </a:r>
            <a:r>
              <a:rPr lang="es-ES" sz="2000" b="1" dirty="0" err="1"/>
              <a:t>ógica</a:t>
            </a:r>
            <a:r>
              <a:rPr lang="es-ES" sz="2000" b="1" dirty="0"/>
              <a:t> del </a:t>
            </a:r>
            <a:r>
              <a:rPr lang="es-ES" sz="2000" b="1" dirty="0" smtClean="0"/>
              <a:t>estómago </a:t>
            </a:r>
            <a:r>
              <a:rPr lang="es-ES" sz="2000" b="1" dirty="0"/>
              <a:t>en fotomicrografías y cortes histológicos. </a:t>
            </a:r>
            <a:r>
              <a:rPr lang="es-ES" sz="2000" b="1" dirty="0" smtClean="0"/>
              <a:t/>
            </a:r>
            <a:br>
              <a:rPr lang="es-ES" sz="2000" b="1" dirty="0" smtClean="0"/>
            </a:br>
            <a:r>
              <a:rPr lang="es-ES_tradnl" sz="2000" b="1" dirty="0"/>
              <a:t> - Identifica la estructura </a:t>
            </a:r>
            <a:r>
              <a:rPr lang="es-ES_tradnl" sz="2000" b="1" dirty="0" err="1"/>
              <a:t>histol</a:t>
            </a:r>
            <a:r>
              <a:rPr lang="es-ES" sz="2000" b="1" dirty="0" err="1"/>
              <a:t>ógica</a:t>
            </a:r>
            <a:r>
              <a:rPr lang="es-ES" sz="2000" b="1" dirty="0"/>
              <a:t> del </a:t>
            </a:r>
            <a:r>
              <a:rPr lang="es-ES" sz="2000" b="1" dirty="0" smtClean="0"/>
              <a:t>intestino delgado </a:t>
            </a:r>
            <a:r>
              <a:rPr lang="es-ES" sz="2000" b="1" dirty="0"/>
              <a:t>en fotomicrografías y cortes histológicos</a:t>
            </a:r>
            <a:r>
              <a:rPr lang="es-ES" sz="2000" b="1" dirty="0" smtClean="0"/>
              <a:t>.</a:t>
            </a:r>
            <a:br>
              <a:rPr lang="es-ES" sz="2000" b="1" dirty="0" smtClean="0"/>
            </a:br>
            <a:r>
              <a:rPr lang="es-ES" sz="2000" b="1" dirty="0" smtClean="0"/>
              <a:t> </a:t>
            </a:r>
            <a:r>
              <a:rPr lang="es-ES_tradnl" sz="2000" b="1" dirty="0"/>
              <a:t>- Identifica la estructura </a:t>
            </a:r>
            <a:r>
              <a:rPr lang="es-ES_tradnl" sz="2000" b="1" dirty="0" err="1"/>
              <a:t>histol</a:t>
            </a:r>
            <a:r>
              <a:rPr lang="es-ES" sz="2000" b="1" dirty="0" err="1"/>
              <a:t>ógica</a:t>
            </a:r>
            <a:r>
              <a:rPr lang="es-ES" sz="2000" b="1" dirty="0"/>
              <a:t> del </a:t>
            </a:r>
            <a:r>
              <a:rPr lang="es-ES" sz="2000" b="1" dirty="0" smtClean="0"/>
              <a:t>intestino grueso en </a:t>
            </a:r>
            <a:r>
              <a:rPr lang="es-ES" sz="2000" b="1" dirty="0"/>
              <a:t>fotomicrografías y cortes histológicos. </a:t>
            </a:r>
            <a:r>
              <a:rPr lang="es-ES_tradnl" sz="2000" b="1" dirty="0" smtClean="0"/>
              <a:t/>
            </a:r>
            <a:br>
              <a:rPr lang="es-ES_tradnl"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endParaRPr lang="es-ES_tradnl" sz="2000" b="1" dirty="0"/>
          </a:p>
        </p:txBody>
      </p:sp>
      <p:sp>
        <p:nvSpPr>
          <p:cNvPr id="3" name="Subtítulo 2"/>
          <p:cNvSpPr>
            <a:spLocks noGrp="1"/>
          </p:cNvSpPr>
          <p:nvPr>
            <p:ph type="subTitle" idx="1"/>
          </p:nvPr>
        </p:nvSpPr>
        <p:spPr>
          <a:xfrm>
            <a:off x="1524000" y="4257207"/>
            <a:ext cx="9144000" cy="1783828"/>
          </a:xfrm>
        </p:spPr>
        <p:txBody>
          <a:bodyPr>
            <a:noAutofit/>
          </a:bodyPr>
          <a:lstStyle/>
          <a:p>
            <a:r>
              <a:rPr lang="es-ES_tradnl" sz="2000" dirty="0" smtClean="0"/>
              <a:t>Recursos:</a:t>
            </a:r>
          </a:p>
          <a:p>
            <a:endParaRPr lang="es-ES_tradnl" sz="2000" dirty="0"/>
          </a:p>
          <a:p>
            <a:r>
              <a:rPr lang="es-ES_tradnl" sz="2000" dirty="0">
                <a:hlinkClick r:id="rId2"/>
              </a:rPr>
              <a:t>http://bct.facmed.unam.mx/index.php/recursos</a:t>
            </a:r>
            <a:r>
              <a:rPr lang="es-ES_tradnl" sz="2000" dirty="0" smtClean="0">
                <a:hlinkClick r:id="rId2"/>
              </a:rPr>
              <a:t>/</a:t>
            </a:r>
            <a:endParaRPr lang="es-ES_tradnl" sz="2000" dirty="0" smtClean="0"/>
          </a:p>
          <a:p>
            <a:r>
              <a:rPr lang="es-ES_tradnl" sz="2000" dirty="0" smtClean="0"/>
              <a:t> </a:t>
            </a:r>
          </a:p>
          <a:p>
            <a:endParaRPr lang="es-ES" sz="2000" dirty="0" smtClean="0"/>
          </a:p>
          <a:p>
            <a:endParaRPr lang="es-ES" sz="2000" dirty="0" smtClean="0"/>
          </a:p>
          <a:p>
            <a:endParaRPr lang="es-ES" sz="2000" dirty="0" smtClean="0"/>
          </a:p>
          <a:p>
            <a:endParaRPr lang="es-ES_tradnl" sz="2000" dirty="0" smtClean="0"/>
          </a:p>
          <a:p>
            <a:endParaRPr lang="es-ES_tradnl" sz="2000" dirty="0" smtClean="0"/>
          </a:p>
          <a:p>
            <a:endParaRPr lang="es-ES_tradnl" sz="2000" dirty="0" smtClean="0"/>
          </a:p>
          <a:p>
            <a:endParaRPr lang="es-ES_tradnl" sz="2000" dirty="0" smtClean="0"/>
          </a:p>
          <a:p>
            <a:endParaRPr lang="es-ES_tradnl" sz="2000" dirty="0" smtClean="0"/>
          </a:p>
          <a:p>
            <a:endParaRPr lang="es-ES_tradnl" sz="2000" dirty="0"/>
          </a:p>
        </p:txBody>
      </p:sp>
    </p:spTree>
    <p:extLst>
      <p:ext uri="{BB962C8B-B14F-4D97-AF65-F5344CB8AC3E}">
        <p14:creationId xmlns:p14="http://schemas.microsoft.com/office/powerpoint/2010/main" val="1541268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4597" y="1138042"/>
            <a:ext cx="10972800" cy="1122363"/>
          </a:xfrm>
        </p:spPr>
        <p:txBody>
          <a:bodyPr>
            <a:noAutofit/>
          </a:bodyPr>
          <a:lstStyle/>
          <a:p>
            <a:r>
              <a:rPr lang="es-ES_tradnl" sz="1800" dirty="0" smtClean="0"/>
              <a:t>24.1  </a:t>
            </a:r>
            <a:r>
              <a:rPr lang="es-ES" sz="1800" b="1" dirty="0" smtClean="0"/>
              <a:t>Esófago.</a:t>
            </a:r>
            <a:r>
              <a:rPr lang="es-MX" sz="1800" dirty="0"/>
              <a:t> </a:t>
            </a:r>
            <a:r>
              <a:rPr lang="es-MX" sz="1800" dirty="0" smtClean="0"/>
              <a:t>Observa </a:t>
            </a:r>
            <a:r>
              <a:rPr lang="es-MX" sz="1800" dirty="0"/>
              <a:t>la mucosa formada por el epitelio plano estratificado sin estrato córneo, la lámina propia y la muscular de la mucosa. </a:t>
            </a:r>
            <a:r>
              <a:rPr lang="es-MX" sz="1800" dirty="0" smtClean="0"/>
              <a:t>Reconoce </a:t>
            </a:r>
            <a:r>
              <a:rPr lang="es-MX" sz="1800" dirty="0"/>
              <a:t>el tejido conjuntivo de la submucosa así como las glándulas de secreción </a:t>
            </a:r>
            <a:r>
              <a:rPr lang="es-MX" sz="1800" dirty="0" smtClean="0"/>
              <a:t>mucosa. Distingue </a:t>
            </a:r>
            <a:r>
              <a:rPr lang="es-MX" sz="1800" dirty="0"/>
              <a:t>la posición de las dos capas de fibras musculares de la túnica muscular: circular interna y longitudinal externa; entre ellas la presencia de ganglios nerviosos y prolongaciones neuronales que integran el plexo mioentérico o de Aüerbach. </a:t>
            </a:r>
            <a:r>
              <a:rPr lang="es-MX" sz="1800" dirty="0" smtClean="0"/>
              <a:t>Identifica </a:t>
            </a:r>
            <a:r>
              <a:rPr lang="es-MX" sz="1800" dirty="0"/>
              <a:t>la adventicia que es la capa o túnica más externa.</a:t>
            </a:r>
            <a:r>
              <a:rPr lang="es-ES_tradnl" sz="1800" dirty="0"/>
              <a:t/>
            </a:r>
            <a:br>
              <a:rPr lang="es-ES_tradnl" sz="1800" dirty="0"/>
            </a:b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fontScale="92500" lnSpcReduction="2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260405"/>
            <a:ext cx="3688621" cy="4275306"/>
          </a:xfrm>
        </p:spPr>
        <p:txBody>
          <a:bodyPr>
            <a:normAutofit fontScale="92500" lnSpcReduction="20000"/>
          </a:bodyPr>
          <a:lstStyle/>
          <a:p>
            <a:r>
              <a:rPr lang="es-ES_tradnl" sz="2400" dirty="0" err="1" smtClean="0"/>
              <a:t>Tinci</a:t>
            </a:r>
            <a:r>
              <a:rPr lang="es-ES" sz="2400" dirty="0" err="1" smtClean="0"/>
              <a:t>ón</a:t>
            </a:r>
            <a:r>
              <a:rPr lang="es-ES" sz="2400" dirty="0" smtClean="0"/>
              <a:t>:</a:t>
            </a:r>
          </a:p>
          <a:p>
            <a:r>
              <a:rPr lang="es-ES" sz="2600" dirty="0" smtClean="0"/>
              <a:t>Mucosa </a:t>
            </a:r>
            <a:endParaRPr lang="es-ES" sz="2600" dirty="0"/>
          </a:p>
          <a:p>
            <a:pPr lvl="1"/>
            <a:r>
              <a:rPr lang="es-ES" sz="2000" dirty="0" smtClean="0"/>
              <a:t>Epitelio </a:t>
            </a:r>
            <a:r>
              <a:rPr lang="es-ES" sz="2000" dirty="0" smtClean="0"/>
              <a:t>plano </a:t>
            </a:r>
            <a:r>
              <a:rPr lang="es-ES" sz="2000" dirty="0" smtClean="0"/>
              <a:t>estratificado sin estrato córneo</a:t>
            </a:r>
            <a:endParaRPr lang="es-ES" sz="2000" dirty="0" smtClean="0"/>
          </a:p>
          <a:p>
            <a:pPr lvl="1"/>
            <a:r>
              <a:rPr lang="es-ES" sz="2000" dirty="0" smtClean="0"/>
              <a:t>Lámina </a:t>
            </a:r>
            <a:r>
              <a:rPr lang="es-ES" sz="2000" dirty="0" smtClean="0"/>
              <a:t>propia </a:t>
            </a:r>
          </a:p>
          <a:p>
            <a:pPr lvl="1"/>
            <a:r>
              <a:rPr lang="es-ES" sz="2000" dirty="0" smtClean="0"/>
              <a:t>Muscular de la mucosa</a:t>
            </a:r>
            <a:endParaRPr lang="es-ES" sz="2000" dirty="0" smtClean="0"/>
          </a:p>
          <a:p>
            <a:r>
              <a:rPr lang="es-ES" sz="2600" dirty="0" smtClean="0"/>
              <a:t>Submucosa</a:t>
            </a:r>
          </a:p>
          <a:p>
            <a:pPr lvl="1"/>
            <a:r>
              <a:rPr lang="es-ES" sz="2000" dirty="0" smtClean="0"/>
              <a:t>Glándulas esofágicas mucosas</a:t>
            </a:r>
            <a:endParaRPr lang="es-ES" sz="2000" dirty="0" smtClean="0"/>
          </a:p>
          <a:p>
            <a:r>
              <a:rPr lang="es-ES" sz="2600" dirty="0" smtClean="0"/>
              <a:t>Muscular externa</a:t>
            </a:r>
            <a:endParaRPr lang="es-ES" sz="2600" dirty="0" smtClean="0"/>
          </a:p>
          <a:p>
            <a:pPr lvl="1"/>
            <a:r>
              <a:rPr lang="es-ES" sz="2000" dirty="0" smtClean="0"/>
              <a:t>Circular interna</a:t>
            </a:r>
            <a:endParaRPr lang="es-ES" sz="2000" dirty="0" smtClean="0"/>
          </a:p>
          <a:p>
            <a:pPr lvl="1"/>
            <a:r>
              <a:rPr lang="es-ES" sz="2000" dirty="0" smtClean="0"/>
              <a:t>Plexo </a:t>
            </a:r>
            <a:r>
              <a:rPr lang="es-ES" sz="2000" dirty="0" err="1" smtClean="0"/>
              <a:t>mientérico</a:t>
            </a:r>
            <a:endParaRPr lang="es-ES" sz="2000" dirty="0" smtClean="0"/>
          </a:p>
          <a:p>
            <a:pPr lvl="1"/>
            <a:r>
              <a:rPr lang="es-ES" sz="2000" dirty="0" smtClean="0"/>
              <a:t>Longitudinal externa</a:t>
            </a:r>
          </a:p>
          <a:p>
            <a:r>
              <a:rPr lang="es-ES" dirty="0" smtClean="0"/>
              <a:t>Adventicia</a:t>
            </a:r>
            <a:endParaRPr lang="es-ES" dirty="0" smtClean="0"/>
          </a:p>
        </p:txBody>
      </p:sp>
    </p:spTree>
    <p:extLst>
      <p:ext uri="{BB962C8B-B14F-4D97-AF65-F5344CB8AC3E}">
        <p14:creationId xmlns:p14="http://schemas.microsoft.com/office/powerpoint/2010/main" val="1157963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09600" y="1138042"/>
            <a:ext cx="10972800" cy="1122363"/>
          </a:xfrm>
        </p:spPr>
        <p:txBody>
          <a:bodyPr>
            <a:noAutofit/>
          </a:bodyPr>
          <a:lstStyle/>
          <a:p>
            <a:r>
              <a:rPr lang="es-ES_tradnl" sz="1800" dirty="0" smtClean="0"/>
              <a:t>24.2 a  </a:t>
            </a:r>
            <a:r>
              <a:rPr lang="es-ES" sz="1800" b="1" dirty="0" smtClean="0"/>
              <a:t>Estómago.</a:t>
            </a:r>
            <a:r>
              <a:rPr lang="es-MX" sz="1800" dirty="0"/>
              <a:t> </a:t>
            </a:r>
            <a:r>
              <a:rPr lang="es-MX" sz="1800" dirty="0" smtClean="0"/>
              <a:t>Observa </a:t>
            </a:r>
            <a:r>
              <a:rPr lang="es-MX" sz="1800" dirty="0"/>
              <a:t>la mucosa gástrica recubierta por epitelio cilíndrico simple secretor de mucina (moco); </a:t>
            </a:r>
            <a:r>
              <a:rPr lang="es-MX" sz="1800" dirty="0" smtClean="0"/>
              <a:t>distingue </a:t>
            </a:r>
            <a:r>
              <a:rPr lang="es-MX" sz="1800" dirty="0"/>
              <a:t>la invaginación de este epitelio (fositas gástricas) para formar las glándulas gástricas que son tubulares simples ramificadas. </a:t>
            </a:r>
            <a:r>
              <a:rPr lang="es-MX" sz="1800" dirty="0" smtClean="0"/>
              <a:t>Reconoce </a:t>
            </a:r>
            <a:r>
              <a:rPr lang="es-MX" sz="1800" dirty="0"/>
              <a:t>la escasa cantidad </a:t>
            </a:r>
            <a:r>
              <a:rPr lang="es-MX" sz="1800" dirty="0" smtClean="0"/>
              <a:t>del tejido conjuntivo, de </a:t>
            </a:r>
            <a:r>
              <a:rPr lang="es-MX" sz="1800" dirty="0"/>
              <a:t>la lámina propia, </a:t>
            </a:r>
            <a:r>
              <a:rPr lang="es-MX" sz="1800" dirty="0" smtClean="0"/>
              <a:t>localizado </a:t>
            </a:r>
            <a:r>
              <a:rPr lang="es-MX" sz="1800" dirty="0"/>
              <a:t>entre las glándulas gástricas. </a:t>
            </a:r>
            <a:r>
              <a:rPr lang="es-MX" sz="1800" dirty="0" smtClean="0"/>
              <a:t>Observa </a:t>
            </a:r>
            <a:r>
              <a:rPr lang="es-MX" sz="1800" dirty="0"/>
              <a:t>la muscular de la </a:t>
            </a:r>
            <a:r>
              <a:rPr lang="es-MX" sz="1800" dirty="0" smtClean="0"/>
              <a:t>mucosa. </a:t>
            </a:r>
            <a:r>
              <a:rPr lang="es-MX" sz="1800" dirty="0"/>
              <a:t>La submucosa formada por tejido conjuntivo y la túnica muscular constituida por tres estratos de fibras musculares </a:t>
            </a:r>
            <a:r>
              <a:rPr lang="es-MX" sz="1800" dirty="0" smtClean="0"/>
              <a:t>lisas y al final, la serosa </a:t>
            </a:r>
            <a:r>
              <a:rPr lang="es-MX" sz="1800" dirty="0"/>
              <a:t>que es la capa más externa.</a:t>
            </a:r>
            <a:r>
              <a:rPr lang="es-ES_tradnl" sz="1800" dirty="0"/>
              <a:t/>
            </a:r>
            <a:br>
              <a:rPr lang="es-ES_tradnl" sz="1800" dirty="0"/>
            </a:br>
            <a:r>
              <a:rPr lang="es-MX" sz="1800" dirty="0" smtClean="0"/>
              <a:t> </a:t>
            </a: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lnSpcReduction="1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260405"/>
            <a:ext cx="3688621" cy="4275306"/>
          </a:xfrm>
        </p:spPr>
        <p:txBody>
          <a:bodyPr>
            <a:normAutofit lnSpcReduction="10000"/>
          </a:bodyPr>
          <a:lstStyle/>
          <a:p>
            <a:r>
              <a:rPr lang="es-ES_tradnl" sz="2400" dirty="0" err="1" smtClean="0"/>
              <a:t>Tinci</a:t>
            </a:r>
            <a:r>
              <a:rPr lang="es-ES" sz="2400" dirty="0" err="1" smtClean="0"/>
              <a:t>ón</a:t>
            </a:r>
            <a:r>
              <a:rPr lang="es-ES" sz="2400" dirty="0" smtClean="0"/>
              <a:t>:</a:t>
            </a:r>
          </a:p>
          <a:p>
            <a:r>
              <a:rPr lang="es-ES" sz="2600" dirty="0" smtClean="0"/>
              <a:t>Mucosa </a:t>
            </a:r>
            <a:endParaRPr lang="es-ES" sz="2600" dirty="0"/>
          </a:p>
          <a:p>
            <a:pPr lvl="1"/>
            <a:r>
              <a:rPr lang="es-ES" sz="2000" dirty="0" smtClean="0"/>
              <a:t>Epitelio cilíndrico simple secretor</a:t>
            </a:r>
            <a:endParaRPr lang="es-ES" sz="2000" dirty="0" smtClean="0"/>
          </a:p>
          <a:p>
            <a:pPr lvl="1"/>
            <a:r>
              <a:rPr lang="es-ES" sz="2000" dirty="0" smtClean="0"/>
              <a:t>Fositas gástricas</a:t>
            </a:r>
          </a:p>
          <a:p>
            <a:pPr lvl="1"/>
            <a:r>
              <a:rPr lang="es-ES" sz="2000" dirty="0" smtClean="0"/>
              <a:t>Glándulas gástricas</a:t>
            </a:r>
          </a:p>
          <a:p>
            <a:pPr lvl="1"/>
            <a:r>
              <a:rPr lang="es-ES" sz="2000" dirty="0"/>
              <a:t>Lámina propia </a:t>
            </a:r>
            <a:endParaRPr lang="es-ES" sz="2000" dirty="0" smtClean="0"/>
          </a:p>
          <a:p>
            <a:pPr lvl="1"/>
            <a:r>
              <a:rPr lang="es-ES" sz="2000" dirty="0" smtClean="0"/>
              <a:t>Muscular de la mucosa</a:t>
            </a:r>
            <a:endParaRPr lang="es-ES" sz="2000" dirty="0" smtClean="0"/>
          </a:p>
          <a:p>
            <a:r>
              <a:rPr lang="es-ES" sz="2600" dirty="0" smtClean="0"/>
              <a:t>Submucosa</a:t>
            </a:r>
          </a:p>
          <a:p>
            <a:r>
              <a:rPr lang="es-ES" sz="2600" dirty="0" smtClean="0"/>
              <a:t>Muscular externa</a:t>
            </a:r>
            <a:endParaRPr lang="es-ES" sz="2600" dirty="0" smtClean="0"/>
          </a:p>
          <a:p>
            <a:r>
              <a:rPr lang="es-ES" dirty="0" smtClean="0"/>
              <a:t>Serosa</a:t>
            </a:r>
            <a:endParaRPr lang="es-ES" dirty="0" smtClean="0"/>
          </a:p>
        </p:txBody>
      </p:sp>
    </p:spTree>
    <p:extLst>
      <p:ext uri="{BB962C8B-B14F-4D97-AF65-F5344CB8AC3E}">
        <p14:creationId xmlns:p14="http://schemas.microsoft.com/office/powerpoint/2010/main" val="338135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09600" y="936625"/>
            <a:ext cx="10972800" cy="1122363"/>
          </a:xfrm>
        </p:spPr>
        <p:txBody>
          <a:bodyPr>
            <a:noAutofit/>
          </a:bodyPr>
          <a:lstStyle/>
          <a:p>
            <a:r>
              <a:rPr lang="es-ES_tradnl" sz="2000" dirty="0" smtClean="0"/>
              <a:t>24.2 b </a:t>
            </a:r>
            <a:r>
              <a:rPr lang="es-ES" sz="2000" b="1" dirty="0" smtClean="0"/>
              <a:t>Estómago.</a:t>
            </a:r>
            <a:r>
              <a:rPr lang="es-MX" sz="2000" dirty="0"/>
              <a:t> </a:t>
            </a:r>
            <a:r>
              <a:rPr lang="es-MX" sz="2000" dirty="0" smtClean="0"/>
              <a:t>Observa </a:t>
            </a:r>
            <a:r>
              <a:rPr lang="es-MX" sz="2000" dirty="0"/>
              <a:t>la mucosa gástrica recubierta por epitelio cilíndrico simple secretor de mucina (moco); </a:t>
            </a:r>
            <a:r>
              <a:rPr lang="es-MX" sz="2000" dirty="0" smtClean="0"/>
              <a:t>distingue </a:t>
            </a:r>
            <a:r>
              <a:rPr lang="es-MX" sz="2000" dirty="0"/>
              <a:t>la invaginación de este epitelio (fositas gástricas) para formar las glándulas gástricas que son tubulares simples ramificadas. </a:t>
            </a:r>
            <a:r>
              <a:rPr lang="es-MX" sz="2000" dirty="0" smtClean="0"/>
              <a:t>En las gl</a:t>
            </a:r>
            <a:r>
              <a:rPr lang="es-ES" sz="2000" dirty="0" err="1" smtClean="0"/>
              <a:t>ándulas</a:t>
            </a:r>
            <a:r>
              <a:rPr lang="es-ES" sz="2000" dirty="0" smtClean="0"/>
              <a:t> gástricas observa las células principales que son </a:t>
            </a:r>
            <a:r>
              <a:rPr lang="es-ES" sz="2000" dirty="0" err="1" smtClean="0"/>
              <a:t>basófilas</a:t>
            </a:r>
            <a:r>
              <a:rPr lang="es-ES" sz="2000" dirty="0" smtClean="0"/>
              <a:t> y las células parietales que son </a:t>
            </a:r>
            <a:r>
              <a:rPr lang="es-ES" sz="2000" dirty="0" err="1" smtClean="0"/>
              <a:t>acidófilas</a:t>
            </a:r>
            <a:r>
              <a:rPr lang="es-ES" sz="2000" dirty="0" smtClean="0"/>
              <a:t>. </a:t>
            </a:r>
            <a:r>
              <a:rPr lang="es-ES" sz="2000" b="1" dirty="0" smtClean="0"/>
              <a:t/>
            </a:r>
            <a:br>
              <a:rPr lang="es-ES" sz="2000" b="1" dirty="0" smtClean="0"/>
            </a:br>
            <a:endParaRPr lang="es-ES_tradnl" sz="20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lnSpcReduction="1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260405"/>
            <a:ext cx="3688621" cy="4275306"/>
          </a:xfrm>
        </p:spPr>
        <p:txBody>
          <a:bodyPr>
            <a:normAutofit lnSpcReduction="10000"/>
          </a:bodyPr>
          <a:lstStyle/>
          <a:p>
            <a:r>
              <a:rPr lang="es-ES_tradnl" sz="2400" dirty="0" err="1" smtClean="0"/>
              <a:t>Tinci</a:t>
            </a:r>
            <a:r>
              <a:rPr lang="es-ES" sz="2400" dirty="0" err="1" smtClean="0"/>
              <a:t>ón</a:t>
            </a:r>
            <a:r>
              <a:rPr lang="es-ES" sz="2400" dirty="0" smtClean="0"/>
              <a:t>:</a:t>
            </a:r>
          </a:p>
          <a:p>
            <a:pPr marL="0" indent="0">
              <a:buNone/>
            </a:pPr>
            <a:r>
              <a:rPr lang="es-ES" sz="2600" dirty="0" smtClean="0"/>
              <a:t>Mucosa: </a:t>
            </a:r>
            <a:endParaRPr lang="es-ES" sz="2600" dirty="0"/>
          </a:p>
          <a:p>
            <a:r>
              <a:rPr lang="es-ES" sz="2400" dirty="0" smtClean="0"/>
              <a:t>Epitelio cilíndrico simple secretor</a:t>
            </a:r>
            <a:endParaRPr lang="es-ES" sz="2400" dirty="0" smtClean="0"/>
          </a:p>
          <a:p>
            <a:r>
              <a:rPr lang="es-ES" sz="2400" dirty="0" smtClean="0"/>
              <a:t>Células secretoras de moco de las fositas gástricas</a:t>
            </a:r>
          </a:p>
          <a:p>
            <a:r>
              <a:rPr lang="es-ES" sz="2400" dirty="0" smtClean="0"/>
              <a:t>Glándulas gástricas</a:t>
            </a:r>
          </a:p>
          <a:p>
            <a:pPr lvl="1"/>
            <a:r>
              <a:rPr lang="es-ES" sz="2000" dirty="0" smtClean="0"/>
              <a:t>Células principales</a:t>
            </a:r>
          </a:p>
          <a:p>
            <a:pPr lvl="1"/>
            <a:r>
              <a:rPr lang="es-ES" sz="2000" dirty="0" smtClean="0"/>
              <a:t>Células parietales</a:t>
            </a:r>
          </a:p>
          <a:p>
            <a:r>
              <a:rPr lang="es-ES" sz="2400" dirty="0"/>
              <a:t>Lámina propia </a:t>
            </a:r>
            <a:endParaRPr lang="es-ES" sz="2400" dirty="0" smtClean="0"/>
          </a:p>
        </p:txBody>
      </p:sp>
    </p:spTree>
    <p:extLst>
      <p:ext uri="{BB962C8B-B14F-4D97-AF65-F5344CB8AC3E}">
        <p14:creationId xmlns:p14="http://schemas.microsoft.com/office/powerpoint/2010/main" val="1738219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9718" y="936625"/>
            <a:ext cx="11332564" cy="1122363"/>
          </a:xfrm>
        </p:spPr>
        <p:txBody>
          <a:bodyPr>
            <a:noAutofit/>
          </a:bodyPr>
          <a:lstStyle/>
          <a:p>
            <a:r>
              <a:rPr lang="es-ES_tradnl" sz="1800" dirty="0" smtClean="0"/>
              <a:t>24.3a </a:t>
            </a:r>
            <a:r>
              <a:rPr lang="es-ES" sz="1800" b="1" dirty="0" smtClean="0"/>
              <a:t>Duoden</a:t>
            </a:r>
            <a:r>
              <a:rPr lang="es-ES" sz="1800" b="1" dirty="0" smtClean="0"/>
              <a:t>o.</a:t>
            </a:r>
            <a:r>
              <a:rPr lang="es-MX" sz="1800" dirty="0"/>
              <a:t> </a:t>
            </a:r>
            <a:r>
              <a:rPr lang="es-MX" sz="1800" dirty="0" smtClean="0"/>
              <a:t>Observa </a:t>
            </a:r>
            <a:r>
              <a:rPr lang="es-MX" sz="1800" dirty="0"/>
              <a:t>la mucosa intestinal duodenal integrada por válvulas coniventes o de Kerckring (mucosa + submucosa), vellosidades intestinales, glándulas intestinales o criptas de Lieberkhün y las glándulas duodenales o de Brunner en la submucosa. </a:t>
            </a:r>
            <a:r>
              <a:rPr lang="es-MX" sz="1800" dirty="0" smtClean="0"/>
              <a:t>Reconoce </a:t>
            </a:r>
            <a:r>
              <a:rPr lang="es-MX" sz="1800" dirty="0"/>
              <a:t>la túnica muscular con sus dos capas: circular interna y longitudinal externa de fibras musculares lisas y distinguir la capa serosa. </a:t>
            </a: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fontScale="92500" lnSpcReduction="2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260405"/>
            <a:ext cx="3688621" cy="4397570"/>
          </a:xfrm>
        </p:spPr>
        <p:txBody>
          <a:bodyPr>
            <a:normAutofit fontScale="92500" lnSpcReduction="20000"/>
          </a:bodyPr>
          <a:lstStyle/>
          <a:p>
            <a:r>
              <a:rPr lang="es-ES_tradnl" sz="2400" dirty="0" err="1" smtClean="0"/>
              <a:t>Tinci</a:t>
            </a:r>
            <a:r>
              <a:rPr lang="es-ES" sz="2400" dirty="0" err="1" smtClean="0"/>
              <a:t>ón</a:t>
            </a:r>
            <a:r>
              <a:rPr lang="es-ES" sz="2400" dirty="0" smtClean="0"/>
              <a:t>:</a:t>
            </a:r>
          </a:p>
          <a:p>
            <a:pPr marL="0" indent="0">
              <a:buNone/>
            </a:pPr>
            <a:r>
              <a:rPr lang="es-ES" dirty="0" smtClean="0"/>
              <a:t>Mucosa</a:t>
            </a:r>
            <a:r>
              <a:rPr lang="es-ES" sz="2600" dirty="0" smtClean="0"/>
              <a:t> </a:t>
            </a:r>
          </a:p>
          <a:p>
            <a:pPr lvl="1"/>
            <a:r>
              <a:rPr lang="es-ES" dirty="0" smtClean="0"/>
              <a:t>Vellosidades intestinales</a:t>
            </a:r>
            <a:endParaRPr lang="es-ES" dirty="0"/>
          </a:p>
          <a:p>
            <a:pPr lvl="1"/>
            <a:r>
              <a:rPr lang="es-ES" dirty="0" smtClean="0"/>
              <a:t>Epitelio cilíndrico simple con microvellosidades y células caliciformes.</a:t>
            </a:r>
          </a:p>
          <a:p>
            <a:pPr lvl="1"/>
            <a:r>
              <a:rPr lang="es-ES" dirty="0" smtClean="0"/>
              <a:t>Lámina </a:t>
            </a:r>
            <a:r>
              <a:rPr lang="es-ES" dirty="0"/>
              <a:t>propia </a:t>
            </a:r>
            <a:endParaRPr lang="es-ES" dirty="0" smtClean="0"/>
          </a:p>
          <a:p>
            <a:pPr lvl="1"/>
            <a:r>
              <a:rPr lang="es-ES" dirty="0" smtClean="0"/>
              <a:t>Glándulas intestinales/</a:t>
            </a:r>
            <a:r>
              <a:rPr lang="es-ES" dirty="0" err="1" smtClean="0"/>
              <a:t>Lieberkühn</a:t>
            </a:r>
            <a:endParaRPr lang="es-ES" dirty="0" smtClean="0"/>
          </a:p>
          <a:p>
            <a:pPr lvl="1"/>
            <a:r>
              <a:rPr lang="es-ES" dirty="0" smtClean="0"/>
              <a:t>Muscular de la mucosa</a:t>
            </a:r>
          </a:p>
          <a:p>
            <a:pPr marL="0" indent="0">
              <a:buNone/>
            </a:pPr>
            <a:r>
              <a:rPr lang="es-ES" sz="3100" dirty="0" smtClean="0"/>
              <a:t>Submucosa</a:t>
            </a:r>
          </a:p>
          <a:p>
            <a:pPr lvl="1"/>
            <a:r>
              <a:rPr lang="es-ES" sz="2000" dirty="0" smtClean="0"/>
              <a:t>Glándulas duodenales/ Brunner</a:t>
            </a:r>
          </a:p>
          <a:p>
            <a:pPr marL="0" indent="0">
              <a:buNone/>
            </a:pPr>
            <a:r>
              <a:rPr lang="es-ES" sz="3100" dirty="0" smtClean="0"/>
              <a:t>Muscular externa</a:t>
            </a:r>
          </a:p>
        </p:txBody>
      </p:sp>
    </p:spTree>
    <p:extLst>
      <p:ext uri="{BB962C8B-B14F-4D97-AF65-F5344CB8AC3E}">
        <p14:creationId xmlns:p14="http://schemas.microsoft.com/office/powerpoint/2010/main" val="939909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9718" y="936625"/>
            <a:ext cx="11332564" cy="1122363"/>
          </a:xfrm>
        </p:spPr>
        <p:txBody>
          <a:bodyPr>
            <a:noAutofit/>
          </a:bodyPr>
          <a:lstStyle/>
          <a:p>
            <a:r>
              <a:rPr lang="es-ES_tradnl" sz="1800" dirty="0" smtClean="0"/>
              <a:t>24.3b </a:t>
            </a:r>
            <a:r>
              <a:rPr lang="es-ES" sz="1800" b="1" dirty="0" smtClean="0"/>
              <a:t>Duoden</a:t>
            </a:r>
            <a:r>
              <a:rPr lang="es-ES" sz="1800" b="1" dirty="0" smtClean="0"/>
              <a:t>o.</a:t>
            </a:r>
            <a:r>
              <a:rPr lang="es-MX" sz="1800" dirty="0"/>
              <a:t> </a:t>
            </a:r>
            <a:r>
              <a:rPr lang="es-MX" sz="1800" dirty="0" smtClean="0"/>
              <a:t>Observa </a:t>
            </a:r>
            <a:r>
              <a:rPr lang="es-MX" sz="1800" dirty="0"/>
              <a:t>la mucosa intestinal duodenal integrada por válvulas coniventes o de Kerckring (mucosa + submucosa), vellosidades intestinales, glándulas intestinales o criptas de Lieberkhün y las glándulas duodenales o de Brunner en la submucosa. El epitelio superficial es cilíndrico simple en el que se observan los enterocitos (células cilíndricas de absorción con microvellosidades) y células caliciformes. </a:t>
            </a: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fontScale="92500" lnSpcReduction="2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260405"/>
            <a:ext cx="3688621" cy="4397570"/>
          </a:xfrm>
        </p:spPr>
        <p:txBody>
          <a:bodyPr>
            <a:normAutofit fontScale="92500" lnSpcReduction="20000"/>
          </a:bodyPr>
          <a:lstStyle/>
          <a:p>
            <a:r>
              <a:rPr lang="es-ES_tradnl" sz="2400" dirty="0" err="1" smtClean="0"/>
              <a:t>Tinci</a:t>
            </a:r>
            <a:r>
              <a:rPr lang="es-ES" sz="2400" dirty="0" err="1" smtClean="0"/>
              <a:t>ón</a:t>
            </a:r>
            <a:r>
              <a:rPr lang="es-ES" sz="2400" dirty="0" smtClean="0"/>
              <a:t>:</a:t>
            </a:r>
          </a:p>
          <a:p>
            <a:pPr marL="0" indent="0">
              <a:buNone/>
            </a:pPr>
            <a:r>
              <a:rPr lang="es-ES" dirty="0" smtClean="0"/>
              <a:t>Mucosa</a:t>
            </a:r>
            <a:r>
              <a:rPr lang="es-ES" sz="2600" dirty="0" smtClean="0"/>
              <a:t> </a:t>
            </a:r>
          </a:p>
          <a:p>
            <a:pPr lvl="1"/>
            <a:r>
              <a:rPr lang="es-ES" dirty="0" smtClean="0"/>
              <a:t>Vellosidades intestinales</a:t>
            </a:r>
            <a:endParaRPr lang="es-ES" dirty="0"/>
          </a:p>
          <a:p>
            <a:pPr lvl="1"/>
            <a:r>
              <a:rPr lang="es-ES" dirty="0" err="1" smtClean="0"/>
              <a:t>Enterocitos</a:t>
            </a:r>
            <a:endParaRPr lang="es-ES" dirty="0" smtClean="0"/>
          </a:p>
          <a:p>
            <a:pPr lvl="1"/>
            <a:r>
              <a:rPr lang="es-ES" dirty="0" smtClean="0"/>
              <a:t>Células caliciformes</a:t>
            </a:r>
            <a:endParaRPr lang="es-ES" dirty="0" smtClean="0"/>
          </a:p>
          <a:p>
            <a:pPr lvl="1"/>
            <a:r>
              <a:rPr lang="es-ES" dirty="0" smtClean="0"/>
              <a:t>Lámina </a:t>
            </a:r>
            <a:r>
              <a:rPr lang="es-ES" dirty="0"/>
              <a:t>propia </a:t>
            </a:r>
            <a:endParaRPr lang="es-ES" dirty="0" smtClean="0"/>
          </a:p>
          <a:p>
            <a:pPr lvl="1"/>
            <a:r>
              <a:rPr lang="es-ES" dirty="0" smtClean="0"/>
              <a:t>Glándulas intestinales/</a:t>
            </a:r>
            <a:r>
              <a:rPr lang="es-ES" dirty="0" err="1" smtClean="0"/>
              <a:t>Lieberkühn</a:t>
            </a:r>
            <a:endParaRPr lang="es-ES" dirty="0" smtClean="0"/>
          </a:p>
          <a:p>
            <a:pPr lvl="1"/>
            <a:r>
              <a:rPr lang="es-ES" dirty="0" smtClean="0"/>
              <a:t>Células de </a:t>
            </a:r>
            <a:r>
              <a:rPr lang="es-ES" dirty="0" err="1" smtClean="0"/>
              <a:t>Paneth</a:t>
            </a:r>
            <a:endParaRPr lang="es-ES" dirty="0" smtClean="0"/>
          </a:p>
          <a:p>
            <a:pPr lvl="1"/>
            <a:r>
              <a:rPr lang="es-ES" dirty="0" smtClean="0"/>
              <a:t>Muscular de la mucosa</a:t>
            </a:r>
          </a:p>
          <a:p>
            <a:pPr marL="0" indent="0">
              <a:buNone/>
            </a:pPr>
            <a:r>
              <a:rPr lang="es-ES" sz="3100" dirty="0" smtClean="0"/>
              <a:t>Submucosa</a:t>
            </a:r>
          </a:p>
          <a:p>
            <a:pPr lvl="1"/>
            <a:r>
              <a:rPr lang="es-ES" sz="2000" dirty="0" smtClean="0"/>
              <a:t>Glándulas duodenales/ Brunner</a:t>
            </a:r>
          </a:p>
        </p:txBody>
      </p:sp>
    </p:spTree>
    <p:extLst>
      <p:ext uri="{BB962C8B-B14F-4D97-AF65-F5344CB8AC3E}">
        <p14:creationId xmlns:p14="http://schemas.microsoft.com/office/powerpoint/2010/main" val="1957466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9718" y="831694"/>
            <a:ext cx="11332564" cy="1122363"/>
          </a:xfrm>
        </p:spPr>
        <p:txBody>
          <a:bodyPr>
            <a:noAutofit/>
          </a:bodyPr>
          <a:lstStyle/>
          <a:p>
            <a:r>
              <a:rPr lang="es-ES_tradnl" sz="1800" dirty="0" smtClean="0"/>
              <a:t>24.4 </a:t>
            </a:r>
            <a:r>
              <a:rPr lang="es-ES" sz="1800" b="1" dirty="0" smtClean="0"/>
              <a:t>Intestino delgado</a:t>
            </a:r>
            <a:r>
              <a:rPr lang="es-ES" sz="1800" b="1" dirty="0" smtClean="0"/>
              <a:t>.</a:t>
            </a:r>
            <a:r>
              <a:rPr lang="es-MX" sz="1800" dirty="0" smtClean="0"/>
              <a:t> Observa </a:t>
            </a:r>
            <a:r>
              <a:rPr lang="es-MX" sz="1800" dirty="0"/>
              <a:t>las vellosidades intestinales, el epitelio intestinal y las glándulas intestinales en cuya base se visualizan las células de Paneth. </a:t>
            </a:r>
            <a:r>
              <a:rPr lang="es-MX" sz="1800" dirty="0" smtClean="0"/>
              <a:t>Diferencia </a:t>
            </a:r>
            <a:r>
              <a:rPr lang="es-MX" sz="1800" dirty="0"/>
              <a:t>la lámina propia, en la cual se identifican las glándulas intestinales. </a:t>
            </a:r>
            <a:r>
              <a:rPr lang="es-MX" sz="1800" dirty="0" smtClean="0"/>
              <a:t>Distingue </a:t>
            </a:r>
            <a:r>
              <a:rPr lang="es-MX" sz="1800" dirty="0"/>
              <a:t>la muscular de la mucosa y después la submucosa. El yeyuno y el íleon carecen de glándulas en la submucosa. Entre  las capas musculares de la túnica muscular se  visualizan ganglios nerviosos del plexo mioentérico o de Aüerbach.  La capa serosa es la más externa</a:t>
            </a:r>
            <a:r>
              <a:rPr lang="es-ES_tradnl" sz="1800" dirty="0"/>
              <a:t> </a:t>
            </a: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fontScale="85000" lnSpcReduction="2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260405"/>
            <a:ext cx="3688621" cy="4397570"/>
          </a:xfrm>
        </p:spPr>
        <p:txBody>
          <a:bodyPr>
            <a:normAutofit fontScale="85000" lnSpcReduction="20000"/>
          </a:bodyPr>
          <a:lstStyle/>
          <a:p>
            <a:r>
              <a:rPr lang="es-ES_tradnl" sz="2400" dirty="0" err="1" smtClean="0"/>
              <a:t>Tinci</a:t>
            </a:r>
            <a:r>
              <a:rPr lang="es-ES" sz="2400" dirty="0" err="1" smtClean="0"/>
              <a:t>ón</a:t>
            </a:r>
            <a:r>
              <a:rPr lang="es-ES" sz="2400" dirty="0" smtClean="0"/>
              <a:t>:</a:t>
            </a:r>
          </a:p>
          <a:p>
            <a:pPr marL="0" indent="0">
              <a:buNone/>
            </a:pPr>
            <a:r>
              <a:rPr lang="es-ES" dirty="0" smtClean="0"/>
              <a:t>Mucosa</a:t>
            </a:r>
            <a:r>
              <a:rPr lang="es-ES" sz="2600" dirty="0" smtClean="0"/>
              <a:t> </a:t>
            </a:r>
          </a:p>
          <a:p>
            <a:pPr lvl="1"/>
            <a:r>
              <a:rPr lang="es-ES" dirty="0" smtClean="0"/>
              <a:t>Vellosidades intestinales</a:t>
            </a:r>
            <a:endParaRPr lang="es-ES" dirty="0"/>
          </a:p>
          <a:p>
            <a:pPr lvl="1"/>
            <a:r>
              <a:rPr lang="es-ES" dirty="0" smtClean="0"/>
              <a:t>Epitelio intestinal</a:t>
            </a:r>
          </a:p>
          <a:p>
            <a:pPr lvl="1"/>
            <a:r>
              <a:rPr lang="es-ES" dirty="0" smtClean="0"/>
              <a:t>Células caliciformes</a:t>
            </a:r>
            <a:endParaRPr lang="es-ES" dirty="0" smtClean="0"/>
          </a:p>
          <a:p>
            <a:pPr lvl="1"/>
            <a:r>
              <a:rPr lang="es-ES" dirty="0" smtClean="0"/>
              <a:t>Lámina </a:t>
            </a:r>
            <a:r>
              <a:rPr lang="es-ES" dirty="0"/>
              <a:t>propia </a:t>
            </a:r>
            <a:endParaRPr lang="es-ES" dirty="0" smtClean="0"/>
          </a:p>
          <a:p>
            <a:pPr lvl="1"/>
            <a:r>
              <a:rPr lang="es-ES" dirty="0" smtClean="0"/>
              <a:t>Glándulas intestinales/</a:t>
            </a:r>
            <a:r>
              <a:rPr lang="es-ES" dirty="0" err="1" smtClean="0"/>
              <a:t>Lieberkühn</a:t>
            </a:r>
            <a:endParaRPr lang="es-ES" dirty="0" smtClean="0"/>
          </a:p>
          <a:p>
            <a:pPr lvl="1"/>
            <a:r>
              <a:rPr lang="es-ES" dirty="0" smtClean="0"/>
              <a:t>Muscular de la mucosa</a:t>
            </a:r>
          </a:p>
          <a:p>
            <a:pPr marL="0" indent="0">
              <a:buNone/>
            </a:pPr>
            <a:r>
              <a:rPr lang="es-ES" sz="3100" dirty="0" smtClean="0"/>
              <a:t>Submucosa</a:t>
            </a:r>
          </a:p>
          <a:p>
            <a:pPr marL="0" indent="0">
              <a:buNone/>
            </a:pPr>
            <a:r>
              <a:rPr lang="es-ES" sz="3100" dirty="0" smtClean="0"/>
              <a:t>Muscular externa</a:t>
            </a:r>
          </a:p>
          <a:p>
            <a:pPr lvl="1"/>
            <a:r>
              <a:rPr lang="es-ES" sz="2700" dirty="0" smtClean="0"/>
              <a:t>Circular interna</a:t>
            </a:r>
          </a:p>
          <a:p>
            <a:pPr lvl="1"/>
            <a:r>
              <a:rPr lang="es-ES" sz="2700" dirty="0" smtClean="0"/>
              <a:t>Longitudinal externa</a:t>
            </a:r>
          </a:p>
          <a:p>
            <a:pPr marL="0" indent="0">
              <a:buNone/>
            </a:pPr>
            <a:r>
              <a:rPr lang="es-ES" sz="3100" dirty="0" smtClean="0"/>
              <a:t>Serosa</a:t>
            </a:r>
            <a:endParaRPr lang="es-ES" sz="2000" dirty="0"/>
          </a:p>
          <a:p>
            <a:pPr marL="0" indent="0">
              <a:buNone/>
            </a:pPr>
            <a:endParaRPr lang="es-ES" sz="3100" dirty="0" smtClean="0"/>
          </a:p>
        </p:txBody>
      </p:sp>
    </p:spTree>
    <p:extLst>
      <p:ext uri="{BB962C8B-B14F-4D97-AF65-F5344CB8AC3E}">
        <p14:creationId xmlns:p14="http://schemas.microsoft.com/office/powerpoint/2010/main" val="2101366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9718" y="786723"/>
            <a:ext cx="11332564" cy="1122363"/>
          </a:xfrm>
        </p:spPr>
        <p:txBody>
          <a:bodyPr>
            <a:noAutofit/>
          </a:bodyPr>
          <a:lstStyle/>
          <a:p>
            <a:r>
              <a:rPr lang="es-ES_tradnl" sz="1800" dirty="0" smtClean="0"/>
              <a:t>24.5 </a:t>
            </a:r>
            <a:r>
              <a:rPr lang="es-ES" sz="1800" b="1" dirty="0" smtClean="0"/>
              <a:t>Colon.</a:t>
            </a:r>
            <a:r>
              <a:rPr lang="es-MX" sz="1800" dirty="0" smtClean="0"/>
              <a:t> Observa </a:t>
            </a:r>
            <a:r>
              <a:rPr lang="es-MX" sz="1800" dirty="0"/>
              <a:t>que la mucosa no forma vellosidades intestinales. Su epitelio está constituido por abundantes células caliciformes y células cilíndricas de absorción. En la lámina propia </a:t>
            </a:r>
            <a:r>
              <a:rPr lang="es-MX" sz="1800" dirty="0" smtClean="0"/>
              <a:t>est</a:t>
            </a:r>
            <a:r>
              <a:rPr lang="es-ES" sz="1800" dirty="0" err="1" smtClean="0"/>
              <a:t>án</a:t>
            </a:r>
            <a:r>
              <a:rPr lang="es-ES" sz="1800" dirty="0" smtClean="0"/>
              <a:t> las</a:t>
            </a:r>
            <a:r>
              <a:rPr lang="es-MX" sz="1800" dirty="0" smtClean="0"/>
              <a:t> </a:t>
            </a:r>
            <a:r>
              <a:rPr lang="es-MX" sz="1800" dirty="0"/>
              <a:t>glándulas intestinales  tubulares rectas integradas principalmente por células caliciformes y sin células de Paneth. A continuación una muscular de la mucosa y </a:t>
            </a:r>
            <a:r>
              <a:rPr lang="es-MX" sz="1800" dirty="0" smtClean="0"/>
              <a:t>la submucosa. </a:t>
            </a:r>
            <a:r>
              <a:rPr lang="es-MX" sz="1800" dirty="0"/>
              <a:t>La túnica muscular se caracteriza porque la capa longitudinal externa forma las “tenias” del colon.</a:t>
            </a:r>
            <a:r>
              <a:rPr lang="es-ES_tradnl" sz="1800" dirty="0"/>
              <a:t> </a:t>
            </a: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fontScale="85000" lnSpcReduction="2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260405"/>
            <a:ext cx="3688621" cy="4397570"/>
          </a:xfrm>
        </p:spPr>
        <p:txBody>
          <a:bodyPr>
            <a:normAutofit fontScale="85000" lnSpcReduction="20000"/>
          </a:bodyPr>
          <a:lstStyle/>
          <a:p>
            <a:r>
              <a:rPr lang="es-ES_tradnl" sz="2400" dirty="0" err="1" smtClean="0"/>
              <a:t>Tinci</a:t>
            </a:r>
            <a:r>
              <a:rPr lang="es-ES" sz="2400" dirty="0" err="1" smtClean="0"/>
              <a:t>ón</a:t>
            </a:r>
            <a:r>
              <a:rPr lang="es-ES" sz="2400" dirty="0" smtClean="0"/>
              <a:t>:</a:t>
            </a:r>
          </a:p>
          <a:p>
            <a:pPr marL="0" indent="0">
              <a:buNone/>
            </a:pPr>
            <a:r>
              <a:rPr lang="es-ES" dirty="0" smtClean="0"/>
              <a:t>Mucosa</a:t>
            </a:r>
            <a:r>
              <a:rPr lang="es-ES" sz="2600" dirty="0" smtClean="0"/>
              <a:t> </a:t>
            </a:r>
          </a:p>
          <a:p>
            <a:pPr lvl="1"/>
            <a:r>
              <a:rPr lang="es-ES" dirty="0" smtClean="0"/>
              <a:t>Epitelio intestinal</a:t>
            </a:r>
          </a:p>
          <a:p>
            <a:pPr lvl="1"/>
            <a:r>
              <a:rPr lang="es-ES" dirty="0" smtClean="0"/>
              <a:t>Células caliciformes</a:t>
            </a:r>
            <a:endParaRPr lang="es-ES" dirty="0" smtClean="0"/>
          </a:p>
          <a:p>
            <a:pPr lvl="1"/>
            <a:r>
              <a:rPr lang="es-ES" dirty="0" smtClean="0"/>
              <a:t>Lámina </a:t>
            </a:r>
            <a:r>
              <a:rPr lang="es-ES" dirty="0"/>
              <a:t>propia </a:t>
            </a:r>
            <a:endParaRPr lang="es-ES" dirty="0" smtClean="0"/>
          </a:p>
          <a:p>
            <a:pPr lvl="1"/>
            <a:r>
              <a:rPr lang="es-ES" dirty="0" smtClean="0"/>
              <a:t>Glándulas intestinales/</a:t>
            </a:r>
            <a:r>
              <a:rPr lang="es-ES" dirty="0" err="1" smtClean="0"/>
              <a:t>Lieberkühn</a:t>
            </a:r>
            <a:endParaRPr lang="es-ES" dirty="0" smtClean="0"/>
          </a:p>
          <a:p>
            <a:pPr lvl="1"/>
            <a:r>
              <a:rPr lang="es-ES" dirty="0" smtClean="0"/>
              <a:t>Muscular de la mucosa</a:t>
            </a:r>
          </a:p>
          <a:p>
            <a:pPr marL="0" indent="0">
              <a:buNone/>
            </a:pPr>
            <a:r>
              <a:rPr lang="es-ES" sz="3100" dirty="0" smtClean="0"/>
              <a:t>Submucosa</a:t>
            </a:r>
          </a:p>
          <a:p>
            <a:pPr marL="0" indent="0">
              <a:buNone/>
            </a:pPr>
            <a:r>
              <a:rPr lang="es-ES" sz="3100" dirty="0" smtClean="0"/>
              <a:t>Muscular externa</a:t>
            </a:r>
          </a:p>
          <a:p>
            <a:pPr lvl="1"/>
            <a:r>
              <a:rPr lang="es-ES" sz="2700" dirty="0" smtClean="0"/>
              <a:t>Circular interna</a:t>
            </a:r>
          </a:p>
          <a:p>
            <a:pPr lvl="1"/>
            <a:r>
              <a:rPr lang="es-ES" sz="2700" dirty="0" smtClean="0"/>
              <a:t>Longitudinal externa</a:t>
            </a:r>
          </a:p>
          <a:p>
            <a:pPr marL="0" indent="0">
              <a:buNone/>
            </a:pPr>
            <a:r>
              <a:rPr lang="es-ES" sz="3100" dirty="0" smtClean="0"/>
              <a:t>Serosa</a:t>
            </a:r>
            <a:endParaRPr lang="es-ES" sz="2000" dirty="0"/>
          </a:p>
          <a:p>
            <a:pPr marL="0" indent="0">
              <a:buNone/>
            </a:pPr>
            <a:endParaRPr lang="es-ES" sz="3100" dirty="0" smtClean="0"/>
          </a:p>
        </p:txBody>
      </p:sp>
    </p:spTree>
    <p:extLst>
      <p:ext uri="{BB962C8B-B14F-4D97-AF65-F5344CB8AC3E}">
        <p14:creationId xmlns:p14="http://schemas.microsoft.com/office/powerpoint/2010/main" val="176496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1" id="{5B9C1152-0AB5-D649-9147-01DACE9BC431}" vid="{B72FEF3F-818D-0548-9C1B-2686BBE0E7C2}"/>
    </a:ext>
  </a:extLst>
</a:theme>
</file>

<file path=docProps/app.xml><?xml version="1.0" encoding="utf-8"?>
<Properties xmlns="http://schemas.openxmlformats.org/officeDocument/2006/extended-properties" xmlns:vt="http://schemas.openxmlformats.org/officeDocument/2006/docPropsVTypes">
  <TotalTime>49</TotalTime>
  <Words>776</Words>
  <Application>Microsoft Macintosh PowerPoint</Application>
  <PresentationFormat>Panorámica</PresentationFormat>
  <Paragraphs>109</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American Typewriter</vt:lpstr>
      <vt:lpstr>Calibri</vt:lpstr>
      <vt:lpstr>Calibri Light</vt:lpstr>
      <vt:lpstr>Arial</vt:lpstr>
      <vt:lpstr>Tema2</vt:lpstr>
      <vt:lpstr>Presentación de PowerPoint</vt:lpstr>
      <vt:lpstr>Resultados de aprendizaje:  - Identifica la estructura histológica del esófago en fotomicrografías y cortes histológicos.   - Identifica la estructura histológica del estómago en fotomicrografías y cortes histológicos.   - Identifica la estructura histológica del intestino delgado en fotomicrografías y cortes histológicos.  - Identifica la estructura histológica del intestino grueso en fotomicrografías y cortes histológicos.     </vt:lpstr>
      <vt:lpstr>24.1  Esófago. Observa la mucosa formada por el epitelio plano estratificado sin estrato córneo, la lámina propia y la muscular de la mucosa. Reconoce el tejido conjuntivo de la submucosa así como las glándulas de secreción mucosa. Distingue la posición de las dos capas de fibras musculares de la túnica muscular: circular interna y longitudinal externa; entre ellas la presencia de ganglios nerviosos y prolongaciones neuronales que integran el plexo mioentérico o de Aüerbach. Identifica la adventicia que es la capa o túnica más externa.  </vt:lpstr>
      <vt:lpstr>24.2 a  Estómago. Observa la mucosa gástrica recubierta por epitelio cilíndrico simple secretor de mucina (moco); distingue la invaginación de este epitelio (fositas gástricas) para formar las glándulas gástricas que son tubulares simples ramificadas. Reconoce la escasa cantidad del tejido conjuntivo, de la lámina propia, localizado entre las glándulas gástricas. Observa la muscular de la mucosa. La submucosa formada por tejido conjuntivo y la túnica muscular constituida por tres estratos de fibras musculares lisas y al final, la serosa que es la capa más externa.   </vt:lpstr>
      <vt:lpstr>24.2 b Estómago. Observa la mucosa gástrica recubierta por epitelio cilíndrico simple secretor de mucina (moco); distingue la invaginación de este epitelio (fositas gástricas) para formar las glándulas gástricas que son tubulares simples ramificadas. En las glándulas gástricas observa las células principales que son basófilas y las células parietales que son acidófilas.  </vt:lpstr>
      <vt:lpstr>24.3a Duodeno. Observa la mucosa intestinal duodenal integrada por válvulas coniventes o de Kerckring (mucosa + submucosa), vellosidades intestinales, glándulas intestinales o criptas de Lieberkhün y las glándulas duodenales o de Brunner en la submucosa. Reconoce la túnica muscular con sus dos capas: circular interna y longitudinal externa de fibras musculares lisas y distinguir la capa serosa.  </vt:lpstr>
      <vt:lpstr>24.3b Duodeno. Observa la mucosa intestinal duodenal integrada por válvulas coniventes o de Kerckring (mucosa + submucosa), vellosidades intestinales, glándulas intestinales o criptas de Lieberkhün y las glándulas duodenales o de Brunner en la submucosa. El epitelio superficial es cilíndrico simple en el que se observan los enterocitos (células cilíndricas de absorción con microvellosidades) y células caliciformes. </vt:lpstr>
      <vt:lpstr>24.4 Intestino delgado. Observa las vellosidades intestinales, el epitelio intestinal y las glándulas intestinales en cuya base se visualizan las células de Paneth. Diferencia la lámina propia, en la cual se identifican las glándulas intestinales. Distingue la muscular de la mucosa y después la submucosa. El yeyuno y el íleon carecen de glándulas en la submucosa. Entre  las capas musculares de la túnica muscular se  visualizan ganglios nerviosos del plexo mioentérico o de Aüerbach.  La capa serosa es la más externa </vt:lpstr>
      <vt:lpstr>24.5 Colon. Observa que la mucosa no forma vellosidades intestinales. Su epitelio está constituido por abundantes células caliciformes y células cilíndricas de absorción. En la lámina propia están las glándulas intestinales  tubulares rectas integradas principalmente por células caliciformes y sin células de Paneth. A continuación una muscular de la mucosa y la submucosa. La túnica muscular se caracteriza porque la capa longitudinal externa forma las “tenias” del colon.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5</cp:revision>
  <dcterms:created xsi:type="dcterms:W3CDTF">2021-02-20T01:47:17Z</dcterms:created>
  <dcterms:modified xsi:type="dcterms:W3CDTF">2021-02-20T02:37:15Z</dcterms:modified>
</cp:coreProperties>
</file>