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0"/>
    <p:restoredTop sz="94677"/>
  </p:normalViewPr>
  <p:slideViewPr>
    <p:cSldViewPr snapToGrid="0" snapToObjects="1" showGuides="1">
      <p:cViewPr varScale="1">
        <p:scale>
          <a:sx n="85" d="100"/>
          <a:sy n="85" d="100"/>
        </p:scale>
        <p:origin x="232"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3050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95285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72215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68684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469902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17090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612805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72917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0551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6581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9992922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B4CA-10EF-2442-B223-E41B26272794}" type="datetimeFigureOut">
              <a:rPr lang="es-ES_tradnl" smtClean="0">
                <a:solidFill>
                  <a:prstClr val="black">
                    <a:tint val="75000"/>
                  </a:prstClr>
                </a:solidFill>
              </a:rPr>
              <a:pPr/>
              <a:t>19/2/21</a:t>
            </a:fld>
            <a:endParaRPr lang="es-ES_tradn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pic>
        <p:nvPicPr>
          <p:cNvPr id="7" name="Imagen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04822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bct.facmed.unam.mx/index.php/recurs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12"/>
          <p:cNvSpPr>
            <a:spLocks noGrp="1"/>
          </p:cNvSpPr>
          <p:nvPr>
            <p:ph type="body" sz="half" idx="2"/>
          </p:nvPr>
        </p:nvSpPr>
        <p:spPr>
          <a:xfrm>
            <a:off x="992188" y="1578610"/>
            <a:ext cx="6201092" cy="4282440"/>
          </a:xfrm>
        </p:spPr>
        <p:txBody>
          <a:bodyPr>
            <a:normAutofit fontScale="92500" lnSpcReduction="20000"/>
          </a:bodyPr>
          <a:lstStyle/>
          <a:p>
            <a:pPr algn="ctr"/>
            <a:r>
              <a:rPr lang="es-ES" sz="4000" b="1" dirty="0">
                <a:solidFill>
                  <a:srgbClr val="0070C0"/>
                </a:solidFill>
                <a:latin typeface="American Typewriter" charset="0"/>
                <a:ea typeface="American Typewriter" charset="0"/>
                <a:cs typeface="American Typewriter" charset="0"/>
              </a:rPr>
              <a:t>Manual digital de </a:t>
            </a:r>
            <a:r>
              <a:rPr lang="es-ES" sz="4000" b="1" dirty="0" smtClean="0">
                <a:solidFill>
                  <a:srgbClr val="0070C0"/>
                </a:solidFill>
                <a:latin typeface="American Typewriter" charset="0"/>
                <a:ea typeface="American Typewriter" charset="0"/>
                <a:cs typeface="American Typewriter" charset="0"/>
              </a:rPr>
              <a:t>prácticas</a:t>
            </a:r>
          </a:p>
          <a:p>
            <a:pPr algn="ctr"/>
            <a:r>
              <a:rPr lang="es-ES" sz="3200" dirty="0">
                <a:solidFill>
                  <a:prstClr val="black"/>
                </a:solidFill>
                <a:latin typeface="American Typewriter" charset="0"/>
                <a:ea typeface="American Typewriter" charset="0"/>
                <a:cs typeface="American Typewriter" charset="0"/>
              </a:rPr>
              <a:t/>
            </a:r>
            <a:br>
              <a:rPr lang="es-ES" sz="3200" dirty="0">
                <a:solidFill>
                  <a:prstClr val="black"/>
                </a:solidFill>
                <a:latin typeface="American Typewriter" charset="0"/>
                <a:ea typeface="American Typewriter" charset="0"/>
                <a:cs typeface="American Typewriter" charset="0"/>
              </a:rPr>
            </a:br>
            <a:r>
              <a:rPr lang="es-ES" sz="3200" dirty="0">
                <a:solidFill>
                  <a:prstClr val="black"/>
                </a:solidFill>
                <a:latin typeface="American Typewriter" charset="0"/>
                <a:ea typeface="American Typewriter" charset="0"/>
                <a:cs typeface="American Typewriter" charset="0"/>
              </a:rPr>
              <a:t> Práctica </a:t>
            </a:r>
            <a:r>
              <a:rPr lang="es-ES" sz="3200" dirty="0" smtClean="0">
                <a:solidFill>
                  <a:prstClr val="black"/>
                </a:solidFill>
                <a:latin typeface="American Typewriter" charset="0"/>
                <a:ea typeface="American Typewriter" charset="0"/>
                <a:cs typeface="American Typewriter" charset="0"/>
              </a:rPr>
              <a:t>23. </a:t>
            </a:r>
            <a:endParaRPr lang="es-ES" sz="3200" dirty="0" smtClean="0">
              <a:solidFill>
                <a:prstClr val="black"/>
              </a:solidFill>
              <a:latin typeface="American Typewriter" charset="0"/>
              <a:ea typeface="American Typewriter" charset="0"/>
              <a:cs typeface="American Typewriter" charset="0"/>
            </a:endParaRPr>
          </a:p>
          <a:p>
            <a:pPr algn="ctr"/>
            <a:r>
              <a:rPr lang="es-ES" sz="3200" dirty="0" smtClean="0">
                <a:solidFill>
                  <a:prstClr val="black"/>
                </a:solidFill>
                <a:latin typeface="American Typewriter" charset="0"/>
                <a:ea typeface="American Typewriter" charset="0"/>
                <a:cs typeface="American Typewriter" charset="0"/>
              </a:rPr>
              <a:t>Sistema </a:t>
            </a:r>
            <a:r>
              <a:rPr lang="es-ES" sz="3200" dirty="0" smtClean="0">
                <a:solidFill>
                  <a:prstClr val="black"/>
                </a:solidFill>
                <a:latin typeface="American Typewriter" charset="0"/>
                <a:ea typeface="American Typewriter" charset="0"/>
                <a:cs typeface="American Typewriter" charset="0"/>
              </a:rPr>
              <a:t>digestivo I. </a:t>
            </a:r>
          </a:p>
          <a:p>
            <a:pPr algn="ctr"/>
            <a:r>
              <a:rPr lang="es-ES" sz="3200" dirty="0" smtClean="0">
                <a:solidFill>
                  <a:prstClr val="black"/>
                </a:solidFill>
                <a:latin typeface="American Typewriter" charset="0"/>
                <a:ea typeface="American Typewriter" charset="0"/>
                <a:cs typeface="American Typewriter" charset="0"/>
              </a:rPr>
              <a:t>Cavidad oral</a:t>
            </a:r>
            <a:endParaRPr lang="es-ES" sz="3200" dirty="0" smtClean="0">
              <a:solidFill>
                <a:prstClr val="black"/>
              </a:solidFill>
              <a:latin typeface="American Typewriter" charset="0"/>
              <a:ea typeface="American Typewriter" charset="0"/>
              <a:cs typeface="American Typewriter" charset="0"/>
            </a:endParaRPr>
          </a:p>
          <a:p>
            <a:pPr algn="ctr"/>
            <a:endParaRPr lang="es-ES" sz="3200" dirty="0">
              <a:solidFill>
                <a:prstClr val="black"/>
              </a:solidFill>
              <a:latin typeface="American Typewriter" charset="0"/>
              <a:ea typeface="American Typewriter" charset="0"/>
              <a:cs typeface="American Typewriter" charset="0"/>
            </a:endParaRPr>
          </a:p>
          <a:p>
            <a:pPr lvl="0" algn="ctr">
              <a:lnSpc>
                <a:spcPct val="100000"/>
              </a:lnSpc>
              <a:spcBef>
                <a:spcPts val="0"/>
              </a:spcBef>
            </a:pPr>
            <a:r>
              <a:rPr lang="es-ES_tradnl" sz="2000" dirty="0">
                <a:solidFill>
                  <a:prstClr val="black"/>
                </a:solidFill>
              </a:rPr>
              <a:t>Instrucciones generales:</a:t>
            </a:r>
          </a:p>
          <a:p>
            <a:pPr lvl="0" algn="ctr">
              <a:lnSpc>
                <a:spcPct val="100000"/>
              </a:lnSpc>
              <a:spcBef>
                <a:spcPts val="0"/>
              </a:spcBef>
            </a:pPr>
            <a:r>
              <a:rPr lang="es-ES_tradnl" sz="2000" dirty="0">
                <a:solidFill>
                  <a:prstClr val="black"/>
                </a:solidFill>
              </a:rPr>
              <a:t>En </a:t>
            </a:r>
            <a:r>
              <a:rPr lang="es-ES_tradnl" sz="2000" dirty="0" smtClean="0">
                <a:solidFill>
                  <a:prstClr val="black"/>
                </a:solidFill>
              </a:rPr>
              <a:t>un </a:t>
            </a:r>
            <a:r>
              <a:rPr lang="es-ES" sz="2000" dirty="0">
                <a:solidFill>
                  <a:prstClr val="black"/>
                </a:solidFill>
              </a:rPr>
              <a:t>microscopio virtual o en el Atlas Digital del Departamento busca cada  preparación histológica o fotomicrografía y señala lo que se te pide</a:t>
            </a:r>
            <a:endParaRPr lang="es-ES_tradnl" dirty="0">
              <a:latin typeface="American Typewriter" charset="0"/>
              <a:ea typeface="American Typewriter" charset="0"/>
              <a:cs typeface="American Typewriter"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6773195" y="1936358"/>
            <a:ext cx="5387319" cy="3566946"/>
          </a:xfrm>
          <a:prstGeom prst="rect">
            <a:avLst/>
          </a:prstGeom>
          <a:ln w="38100">
            <a:solidFill>
              <a:schemeClr val="tx1"/>
            </a:solidFill>
          </a:ln>
        </p:spPr>
      </p:pic>
    </p:spTree>
    <p:extLst>
      <p:ext uri="{BB962C8B-B14F-4D97-AF65-F5344CB8AC3E}">
        <p14:creationId xmlns:p14="http://schemas.microsoft.com/office/powerpoint/2010/main" val="1762120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3921" y="1661827"/>
            <a:ext cx="9144000" cy="2387600"/>
          </a:xfrm>
        </p:spPr>
        <p:txBody>
          <a:bodyPr>
            <a:noAutofit/>
          </a:bodyPr>
          <a:lstStyle/>
          <a:p>
            <a:pPr algn="l"/>
            <a:r>
              <a:rPr lang="es-ES_tradnl" sz="2000" b="1" dirty="0" smtClean="0"/>
              <a:t>Resultados de aprendizaje:</a:t>
            </a:r>
            <a:br>
              <a:rPr lang="es-ES_tradnl" sz="2000" b="1" dirty="0" smtClean="0"/>
            </a:br>
            <a:r>
              <a:rPr lang="es-ES_tradnl" sz="2000" b="1" dirty="0" smtClean="0"/>
              <a:t/>
            </a:r>
            <a:br>
              <a:rPr lang="es-ES_tradnl" sz="2000" b="1" dirty="0" smtClean="0"/>
            </a:br>
            <a:r>
              <a:rPr lang="es-ES_tradnl" sz="2000" b="1" dirty="0" smtClean="0"/>
              <a:t>- Identifica la estructura </a:t>
            </a:r>
            <a:r>
              <a:rPr lang="es-ES_tradnl" sz="2000" b="1" dirty="0" err="1" smtClean="0"/>
              <a:t>histol</a:t>
            </a:r>
            <a:r>
              <a:rPr lang="es-ES" sz="2000" b="1" dirty="0" err="1" smtClean="0"/>
              <a:t>ógica</a:t>
            </a:r>
            <a:r>
              <a:rPr lang="es-ES" sz="2000" b="1" dirty="0" smtClean="0"/>
              <a:t> de la lengua en fotomicrografías y cortes histológicos. </a:t>
            </a:r>
            <a:br>
              <a:rPr lang="es-ES" sz="2000" b="1" dirty="0" smtClean="0"/>
            </a:br>
            <a:r>
              <a:rPr lang="es-ES" sz="2000" b="1" dirty="0" smtClean="0"/>
              <a:t>- Identifica la estructura histológica de las glándulas salivales en fotomicrografías y cortes histológicos. </a:t>
            </a:r>
            <a:r>
              <a:rPr lang="es-ES_tradnl" sz="2000" b="1" dirty="0" smtClean="0"/>
              <a:t/>
            </a:r>
            <a:br>
              <a:rPr lang="es-ES_tradnl" sz="2000" b="1" dirty="0" smtClean="0"/>
            </a:br>
            <a:r>
              <a:rPr lang="es-ES" sz="2000" b="1" dirty="0" smtClean="0"/>
              <a:t/>
            </a:r>
            <a:br>
              <a:rPr lang="es-ES" sz="2000" b="1" dirty="0" smtClean="0"/>
            </a:br>
            <a:r>
              <a:rPr lang="es-ES" sz="2000" b="1" dirty="0" smtClean="0"/>
              <a:t/>
            </a:r>
            <a:br>
              <a:rPr lang="es-ES" sz="2000" b="1" dirty="0" smtClean="0"/>
            </a:br>
            <a:r>
              <a:rPr lang="es-ES" sz="2000" b="1" dirty="0" smtClean="0"/>
              <a:t/>
            </a:r>
            <a:br>
              <a:rPr lang="es-ES" sz="2000" b="1" dirty="0" smtClean="0"/>
            </a:br>
            <a:endParaRPr lang="es-ES_tradnl" sz="2000" b="1" dirty="0"/>
          </a:p>
        </p:txBody>
      </p:sp>
      <p:sp>
        <p:nvSpPr>
          <p:cNvPr id="3" name="Subtítulo 2"/>
          <p:cNvSpPr>
            <a:spLocks noGrp="1"/>
          </p:cNvSpPr>
          <p:nvPr>
            <p:ph type="subTitle" idx="1"/>
          </p:nvPr>
        </p:nvSpPr>
        <p:spPr>
          <a:xfrm>
            <a:off x="1643921" y="3080479"/>
            <a:ext cx="9144000" cy="2196058"/>
          </a:xfrm>
        </p:spPr>
        <p:txBody>
          <a:bodyPr>
            <a:noAutofit/>
          </a:bodyPr>
          <a:lstStyle/>
          <a:p>
            <a:r>
              <a:rPr lang="es-ES_tradnl" sz="2000" dirty="0" smtClean="0"/>
              <a:t>Recursos:</a:t>
            </a:r>
          </a:p>
          <a:p>
            <a:endParaRPr lang="es-ES_tradnl" sz="2000" dirty="0"/>
          </a:p>
          <a:p>
            <a:r>
              <a:rPr lang="es-ES_tradnl" sz="2000" dirty="0">
                <a:hlinkClick r:id="rId2"/>
              </a:rPr>
              <a:t>http://bct.facmed.unam.mx/index.php/recursos</a:t>
            </a:r>
            <a:r>
              <a:rPr lang="es-ES_tradnl" sz="2000" dirty="0" smtClean="0">
                <a:hlinkClick r:id="rId2"/>
              </a:rPr>
              <a:t>/</a:t>
            </a:r>
            <a:endParaRPr lang="es-ES_tradnl" sz="2000" dirty="0" smtClean="0"/>
          </a:p>
          <a:p>
            <a:r>
              <a:rPr lang="es-ES_tradnl" sz="2000" dirty="0" smtClean="0"/>
              <a:t> </a:t>
            </a:r>
          </a:p>
          <a:p>
            <a:endParaRPr lang="es-ES" sz="2000" dirty="0" smtClean="0"/>
          </a:p>
          <a:p>
            <a:endParaRPr lang="es-ES" sz="2000" dirty="0" smtClean="0"/>
          </a:p>
          <a:p>
            <a:endParaRPr lang="es-ES"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a:p>
        </p:txBody>
      </p:sp>
    </p:spTree>
    <p:extLst>
      <p:ext uri="{BB962C8B-B14F-4D97-AF65-F5344CB8AC3E}">
        <p14:creationId xmlns:p14="http://schemas.microsoft.com/office/powerpoint/2010/main" val="16469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52400" y="1111171"/>
            <a:ext cx="11887199" cy="1122363"/>
          </a:xfrm>
        </p:spPr>
        <p:txBody>
          <a:bodyPr>
            <a:noAutofit/>
          </a:bodyPr>
          <a:lstStyle/>
          <a:p>
            <a:r>
              <a:rPr lang="es-ES_tradnl" sz="1600" dirty="0" smtClean="0"/>
              <a:t>23.1  </a:t>
            </a:r>
            <a:r>
              <a:rPr lang="es-ES" sz="1600" b="1" dirty="0" smtClean="0"/>
              <a:t>Lengua</a:t>
            </a:r>
            <a:r>
              <a:rPr lang="es-ES" sz="1600" b="1" dirty="0" smtClean="0"/>
              <a:t>. </a:t>
            </a:r>
            <a:r>
              <a:rPr lang="es-MX" sz="1600" dirty="0" smtClean="0"/>
              <a:t>Observa</a:t>
            </a:r>
            <a:r>
              <a:rPr lang="es-MX" sz="1600" dirty="0" smtClean="0"/>
              <a:t> que </a:t>
            </a:r>
            <a:r>
              <a:rPr lang="es-MX" sz="1600" dirty="0"/>
              <a:t>presenta en su superficie dorsal una serie de evaginaciones o repliegues de la mucosa lingual que son las papilas gustativas. Se distinguen las papilas filiformes que muestran forma cónica con el extremo apical ligeramente inclinado hacia atrás y la papila fungiforme de aspecto redondeado, con una base menos gruesa (forma de hongo). Ambas papilas están formadas por un epitelio plano estratificado sin estrato córneo las papilas fungiformes y con estrato córneo las filiformes. Las papilas fungiformes poseen en el epitelio apical yemas, botones o corpúsculos </a:t>
            </a:r>
            <a:r>
              <a:rPr lang="es-MX" sz="1600" dirty="0" smtClean="0"/>
              <a:t>gustativos.</a:t>
            </a:r>
            <a:r>
              <a:rPr lang="es-ES_tradnl" sz="1600" dirty="0"/>
              <a:t> </a:t>
            </a:r>
            <a:r>
              <a:rPr lang="es-ES_tradnl" sz="1600" dirty="0" smtClean="0"/>
              <a:t>  </a:t>
            </a:r>
            <a:r>
              <a:rPr lang="es-MX" sz="1600" dirty="0" smtClean="0"/>
              <a:t>La </a:t>
            </a:r>
            <a:r>
              <a:rPr lang="es-MX" sz="1600" dirty="0"/>
              <a:t>superficie ventral de la lengua no presenta papilas y su epitelio es plano estratificado sin estrato córneo. Entre las mucosas dorsal y ventral se observan haces de fibras musculares esqueléticas separados por tabiques de tejido conjuntivo. </a:t>
            </a:r>
            <a:r>
              <a:rPr lang="es-ES_tradnl" sz="1600" dirty="0"/>
              <a:t/>
            </a:r>
            <a:br>
              <a:rPr lang="es-ES_tradnl" sz="1600" dirty="0"/>
            </a:br>
            <a:r>
              <a:rPr lang="es-ES_tradnl" sz="1600" dirty="0"/>
              <a:t/>
            </a:r>
            <a:br>
              <a:rPr lang="es-ES_tradnl" sz="1600" dirty="0"/>
            </a:br>
            <a:endParaRPr lang="es-ES_tradnl" sz="16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035300" cy="3778537"/>
          </a:xfrm>
        </p:spPr>
        <p:txBody>
          <a:bodyPr>
            <a:normAutofit/>
          </a:bodyPr>
          <a:lstStyle/>
          <a:p>
            <a:r>
              <a:rPr lang="es-ES_tradnl" sz="2400" dirty="0" err="1" smtClean="0"/>
              <a:t>Tinci</a:t>
            </a:r>
            <a:r>
              <a:rPr lang="es-ES" sz="2400" dirty="0" err="1" smtClean="0"/>
              <a:t>ón</a:t>
            </a:r>
            <a:r>
              <a:rPr lang="es-ES" sz="2400" dirty="0" smtClean="0"/>
              <a:t>:</a:t>
            </a:r>
          </a:p>
          <a:p>
            <a:endParaRPr lang="es-ES" sz="2400" dirty="0"/>
          </a:p>
          <a:p>
            <a:r>
              <a:rPr lang="es-ES" sz="2400" dirty="0" smtClean="0"/>
              <a:t>Papilas filiformes</a:t>
            </a:r>
          </a:p>
          <a:p>
            <a:r>
              <a:rPr lang="es-ES" sz="2400" dirty="0" smtClean="0"/>
              <a:t>Papilas fungiformes</a:t>
            </a:r>
          </a:p>
          <a:p>
            <a:r>
              <a:rPr lang="es-ES" sz="2400" dirty="0" smtClean="0"/>
              <a:t>Fibras musculares esqueléticas</a:t>
            </a:r>
          </a:p>
          <a:p>
            <a:r>
              <a:rPr lang="es-ES" sz="2400" dirty="0" smtClean="0"/>
              <a:t>Epitelio plano estratificado</a:t>
            </a:r>
          </a:p>
          <a:p>
            <a:endParaRPr lang="es-ES" sz="2400" dirty="0" smtClean="0"/>
          </a:p>
          <a:p>
            <a:endParaRPr lang="es-ES" sz="2400" dirty="0" smtClean="0"/>
          </a:p>
        </p:txBody>
      </p:sp>
    </p:spTree>
    <p:extLst>
      <p:ext uri="{BB962C8B-B14F-4D97-AF65-F5344CB8AC3E}">
        <p14:creationId xmlns:p14="http://schemas.microsoft.com/office/powerpoint/2010/main" val="1924525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04734" y="1276062"/>
            <a:ext cx="11167673" cy="1122363"/>
          </a:xfrm>
        </p:spPr>
        <p:txBody>
          <a:bodyPr>
            <a:noAutofit/>
          </a:bodyPr>
          <a:lstStyle/>
          <a:p>
            <a:r>
              <a:rPr lang="es-ES_tradnl" sz="1800" dirty="0" smtClean="0"/>
              <a:t>23.2  </a:t>
            </a:r>
            <a:r>
              <a:rPr lang="es-ES" sz="1800" b="1" dirty="0" smtClean="0"/>
              <a:t>Lengua, papilas caliciformes</a:t>
            </a:r>
            <a:r>
              <a:rPr lang="es-MX" sz="1800" dirty="0" smtClean="0"/>
              <a:t>.  Observa </a:t>
            </a:r>
            <a:r>
              <a:rPr lang="es-MX" sz="1800" dirty="0"/>
              <a:t>la papila caliciforme o circunvalada rodeada por el surco gustativo. </a:t>
            </a:r>
            <a:r>
              <a:rPr lang="es-MX" sz="1800" dirty="0" smtClean="0"/>
              <a:t>Distingue los corpúsculos </a:t>
            </a:r>
            <a:r>
              <a:rPr lang="es-MX" sz="1800" dirty="0"/>
              <a:t>o botones gustativos. </a:t>
            </a:r>
            <a:r>
              <a:rPr lang="es-MX" sz="1800" dirty="0" smtClean="0"/>
              <a:t>Reconoce, </a:t>
            </a:r>
            <a:r>
              <a:rPr lang="es-MX" sz="1800" dirty="0"/>
              <a:t>en la lámina propia, abundante vascularización  y más profundamente, unidades glandulares salivales serosas (glándulas de Von Ebner) cuyos conductos de secreción drenan en el fondo del surco gustativo. Estas glándulas también existen entre los haces musculares estriados esqueléticos que integran el soporte muscular de la raíz de la lengua.</a:t>
            </a:r>
            <a:r>
              <a:rPr lang="es-ES_tradnl" sz="1800" dirty="0"/>
              <a:t/>
            </a:r>
            <a:br>
              <a:rPr lang="es-ES_tradnl" sz="1800" dirty="0"/>
            </a:br>
            <a:r>
              <a:rPr lang="es-ES_tradnl" sz="1800" dirty="0"/>
              <a:t/>
            </a:r>
            <a:br>
              <a:rPr lang="es-ES_tradnl" sz="1800" dirty="0"/>
            </a:b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lnSpcReduction="1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058988"/>
            <a:ext cx="3035300" cy="4598987"/>
          </a:xfrm>
        </p:spPr>
        <p:txBody>
          <a:bodyPr>
            <a:normAutofit lnSpcReduction="10000"/>
          </a:bodyPr>
          <a:lstStyle/>
          <a:p>
            <a:r>
              <a:rPr lang="es-ES_tradnl" sz="2400" dirty="0" err="1" smtClean="0"/>
              <a:t>Tinci</a:t>
            </a:r>
            <a:r>
              <a:rPr lang="es-ES" sz="2400" dirty="0" err="1" smtClean="0"/>
              <a:t>ón</a:t>
            </a:r>
            <a:r>
              <a:rPr lang="es-ES" sz="2400" dirty="0" smtClean="0"/>
              <a:t>:</a:t>
            </a:r>
          </a:p>
          <a:p>
            <a:endParaRPr lang="es-ES" sz="2400" dirty="0"/>
          </a:p>
          <a:p>
            <a:r>
              <a:rPr lang="es-ES" sz="2400" dirty="0" smtClean="0"/>
              <a:t>Papila caliciforme</a:t>
            </a:r>
          </a:p>
          <a:p>
            <a:pPr lvl="1"/>
            <a:r>
              <a:rPr lang="es-ES" sz="2000" dirty="0"/>
              <a:t>Epitelio plano estratificado sin estrato </a:t>
            </a:r>
            <a:r>
              <a:rPr lang="es-ES" sz="2000" dirty="0" smtClean="0"/>
              <a:t>córneo</a:t>
            </a:r>
          </a:p>
          <a:p>
            <a:pPr lvl="1"/>
            <a:r>
              <a:rPr lang="es-ES" sz="2000" dirty="0" smtClean="0"/>
              <a:t>Surco gustativo</a:t>
            </a:r>
          </a:p>
          <a:p>
            <a:pPr lvl="1"/>
            <a:r>
              <a:rPr lang="es-ES" sz="2000" dirty="0" smtClean="0"/>
              <a:t>Corpúsculo gustativo</a:t>
            </a:r>
          </a:p>
          <a:p>
            <a:pPr lvl="1"/>
            <a:r>
              <a:rPr lang="es-ES" sz="2000" dirty="0" smtClean="0"/>
              <a:t>Unidades glandulares serosas</a:t>
            </a:r>
          </a:p>
          <a:p>
            <a:r>
              <a:rPr lang="es-ES" sz="2400" dirty="0" smtClean="0"/>
              <a:t>Haces de fibras musculares esqueléticas</a:t>
            </a:r>
          </a:p>
          <a:p>
            <a:endParaRPr lang="es-ES" sz="2400" dirty="0" smtClean="0"/>
          </a:p>
        </p:txBody>
      </p:sp>
    </p:spTree>
    <p:extLst>
      <p:ext uri="{BB962C8B-B14F-4D97-AF65-F5344CB8AC3E}">
        <p14:creationId xmlns:p14="http://schemas.microsoft.com/office/powerpoint/2010/main" val="1303974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04734" y="1246082"/>
            <a:ext cx="11167673" cy="1122363"/>
          </a:xfrm>
        </p:spPr>
        <p:txBody>
          <a:bodyPr>
            <a:noAutofit/>
          </a:bodyPr>
          <a:lstStyle/>
          <a:p>
            <a:r>
              <a:rPr lang="es-ES_tradnl" sz="1800" dirty="0" smtClean="0"/>
              <a:t>23.3  </a:t>
            </a:r>
            <a:r>
              <a:rPr lang="es-ES" sz="1800" b="1" dirty="0" smtClean="0"/>
              <a:t>Lengua, papilas foliadas</a:t>
            </a:r>
            <a:r>
              <a:rPr lang="es-MX" sz="1800" dirty="0" smtClean="0"/>
              <a:t>. Observa, </a:t>
            </a:r>
            <a:r>
              <a:rPr lang="es-MX" sz="1800" dirty="0"/>
              <a:t>a menor aumento, la presencia de varias papilas foliadas y separadas por surcos o hendiduras estrechas y profundas. En este epitelio lateral plano estratificado existen abundantes yemas o botones gustativos; el soporte es un tejido </a:t>
            </a:r>
            <a:r>
              <a:rPr lang="es-MX" sz="1800" dirty="0" smtClean="0"/>
              <a:t>conjuntivo laxo. El </a:t>
            </a:r>
            <a:r>
              <a:rPr lang="es-MX" sz="1800" dirty="0"/>
              <a:t>epitelio superficial apical carece de células cornificadas. Más profundamente se visualizan haces de fibras musculares estriadas esqueléticas  que se entremezclan con pequeños lobulillos de unidades salivales serosas.  </a:t>
            </a:r>
            <a:r>
              <a:rPr lang="es-ES_tradnl" sz="1800" dirty="0"/>
              <a:t/>
            </a:r>
            <a:br>
              <a:rPr lang="es-ES_tradnl" sz="1800" dirty="0"/>
            </a:br>
            <a:r>
              <a:rPr lang="es-ES_tradnl" sz="1800" dirty="0"/>
              <a:t/>
            </a:r>
            <a:br>
              <a:rPr lang="es-ES_tradnl" sz="1800" dirty="0"/>
            </a:b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058987"/>
            <a:ext cx="3253907" cy="4598987"/>
          </a:xfrm>
        </p:spPr>
        <p:txBody>
          <a:bodyPr>
            <a:normAutofit/>
          </a:bodyPr>
          <a:lstStyle/>
          <a:p>
            <a:r>
              <a:rPr lang="es-ES_tradnl" sz="2400" dirty="0" err="1" smtClean="0"/>
              <a:t>Tinci</a:t>
            </a:r>
            <a:r>
              <a:rPr lang="es-ES" sz="2400" dirty="0" err="1" smtClean="0"/>
              <a:t>ón</a:t>
            </a:r>
            <a:r>
              <a:rPr lang="es-ES" sz="2400" dirty="0" smtClean="0"/>
              <a:t>:</a:t>
            </a:r>
            <a:endParaRPr lang="es-ES" sz="2400" dirty="0"/>
          </a:p>
          <a:p>
            <a:r>
              <a:rPr lang="es-ES" sz="2400" dirty="0" smtClean="0"/>
              <a:t>Papilas foliadas:</a:t>
            </a:r>
          </a:p>
          <a:p>
            <a:r>
              <a:rPr lang="es-ES" sz="2000" dirty="0" smtClean="0"/>
              <a:t>Epitelio </a:t>
            </a:r>
            <a:r>
              <a:rPr lang="es-ES" sz="2000" dirty="0"/>
              <a:t>plano estratificado sin estrato </a:t>
            </a:r>
            <a:r>
              <a:rPr lang="es-ES" sz="2000" dirty="0" smtClean="0"/>
              <a:t>córneo</a:t>
            </a:r>
          </a:p>
          <a:p>
            <a:pPr lvl="1"/>
            <a:r>
              <a:rPr lang="es-ES" sz="2000" dirty="0" smtClean="0"/>
              <a:t>Surcos gustativos</a:t>
            </a:r>
          </a:p>
          <a:p>
            <a:pPr lvl="1"/>
            <a:r>
              <a:rPr lang="es-ES" sz="2000" dirty="0" smtClean="0"/>
              <a:t>Corpúsculo gustativo</a:t>
            </a:r>
          </a:p>
          <a:p>
            <a:r>
              <a:rPr lang="es-ES" sz="2400" dirty="0" smtClean="0"/>
              <a:t>Unidades salivales serosas</a:t>
            </a:r>
          </a:p>
          <a:p>
            <a:r>
              <a:rPr lang="es-ES" sz="2400" dirty="0" smtClean="0"/>
              <a:t>Lámina propia</a:t>
            </a:r>
          </a:p>
          <a:p>
            <a:r>
              <a:rPr lang="es-ES" sz="2400" dirty="0" smtClean="0"/>
              <a:t>Haces de fibras musculares esqueléticas</a:t>
            </a:r>
          </a:p>
          <a:p>
            <a:endParaRPr lang="es-ES" sz="2400" dirty="0" smtClean="0"/>
          </a:p>
        </p:txBody>
      </p:sp>
    </p:spTree>
    <p:extLst>
      <p:ext uri="{BB962C8B-B14F-4D97-AF65-F5344CB8AC3E}">
        <p14:creationId xmlns:p14="http://schemas.microsoft.com/office/powerpoint/2010/main" val="767456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12163" y="1051210"/>
            <a:ext cx="11167673" cy="1122363"/>
          </a:xfrm>
        </p:spPr>
        <p:txBody>
          <a:bodyPr>
            <a:noAutofit/>
          </a:bodyPr>
          <a:lstStyle/>
          <a:p>
            <a:r>
              <a:rPr lang="es-ES_tradnl" sz="2000" dirty="0" smtClean="0"/>
              <a:t>23.4  </a:t>
            </a:r>
            <a:r>
              <a:rPr lang="es-ES_tradnl" sz="2000" b="1" dirty="0" err="1" smtClean="0"/>
              <a:t>Gl</a:t>
            </a:r>
            <a:r>
              <a:rPr lang="es-ES" sz="2000" b="1" dirty="0" err="1" smtClean="0"/>
              <a:t>ándula</a:t>
            </a:r>
            <a:r>
              <a:rPr lang="es-ES" sz="2000" b="1" dirty="0" smtClean="0"/>
              <a:t> parótida. </a:t>
            </a:r>
            <a:br>
              <a:rPr lang="es-ES" sz="2000" b="1" dirty="0" smtClean="0"/>
            </a:br>
            <a:r>
              <a:rPr lang="es-MX" sz="2000" dirty="0" smtClean="0"/>
              <a:t>Observa </a:t>
            </a:r>
            <a:r>
              <a:rPr lang="es-MX" sz="2000" dirty="0"/>
              <a:t>las unidades glandulares serosas. Distinguir el sistema de conductos secretores. Visualizar la presencia de células adiposas entremezcladas con los acinos glandulares serosos.</a:t>
            </a:r>
            <a:r>
              <a:rPr lang="es-ES_tradnl" sz="2000" dirty="0"/>
              <a:t> </a:t>
            </a:r>
            <a:r>
              <a:rPr lang="es-ES_tradnl" sz="2000" b="1" dirty="0"/>
              <a:t/>
            </a:r>
            <a:br>
              <a:rPr lang="es-ES_tradnl" sz="2000" b="1" dirty="0"/>
            </a:br>
            <a:r>
              <a:rPr lang="es-ES_tradnl" sz="2000" dirty="0"/>
              <a:t/>
            </a:r>
            <a:br>
              <a:rPr lang="es-ES_tradnl" sz="2000" dirty="0"/>
            </a:b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058987"/>
            <a:ext cx="3253907" cy="4598987"/>
          </a:xfrm>
        </p:spPr>
        <p:txBody>
          <a:bodyPr>
            <a:normAutofit/>
          </a:bodyPr>
          <a:lstStyle/>
          <a:p>
            <a:r>
              <a:rPr lang="es-ES_tradnl" sz="2400" dirty="0" err="1" smtClean="0"/>
              <a:t>Tinci</a:t>
            </a:r>
            <a:r>
              <a:rPr lang="es-ES" sz="2400" dirty="0" err="1" smtClean="0"/>
              <a:t>ón</a:t>
            </a:r>
            <a:r>
              <a:rPr lang="es-ES" sz="2400" dirty="0" smtClean="0"/>
              <a:t>:</a:t>
            </a:r>
            <a:endParaRPr lang="es-ES" sz="2400" dirty="0"/>
          </a:p>
          <a:p>
            <a:endParaRPr lang="es-ES" sz="2400" dirty="0" smtClean="0"/>
          </a:p>
          <a:p>
            <a:r>
              <a:rPr lang="es-ES" sz="2400" dirty="0" err="1" smtClean="0"/>
              <a:t>Acino</a:t>
            </a:r>
            <a:r>
              <a:rPr lang="es-ES" sz="2400" dirty="0" smtClean="0"/>
              <a:t> glandular seroso</a:t>
            </a:r>
          </a:p>
          <a:p>
            <a:r>
              <a:rPr lang="es-ES" sz="2400" dirty="0" smtClean="0"/>
              <a:t>Conductos</a:t>
            </a:r>
          </a:p>
          <a:p>
            <a:r>
              <a:rPr lang="es-ES" sz="2400" dirty="0" smtClean="0"/>
              <a:t>Tejido conjuntivo </a:t>
            </a:r>
            <a:r>
              <a:rPr lang="es-ES" sz="2400" dirty="0" err="1" smtClean="0"/>
              <a:t>interlobulillar</a:t>
            </a:r>
            <a:endParaRPr lang="es-ES" sz="2400" dirty="0" smtClean="0"/>
          </a:p>
          <a:p>
            <a:r>
              <a:rPr lang="es-ES" sz="2400" dirty="0" smtClean="0"/>
              <a:t>Adipocitos</a:t>
            </a:r>
            <a:endParaRPr lang="es-ES" sz="2400" dirty="0" smtClean="0"/>
          </a:p>
        </p:txBody>
      </p:sp>
    </p:spTree>
    <p:extLst>
      <p:ext uri="{BB962C8B-B14F-4D97-AF65-F5344CB8AC3E}">
        <p14:creationId xmlns:p14="http://schemas.microsoft.com/office/powerpoint/2010/main" val="1145080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12163" y="1231092"/>
            <a:ext cx="11167673" cy="1122363"/>
          </a:xfrm>
        </p:spPr>
        <p:txBody>
          <a:bodyPr>
            <a:noAutofit/>
          </a:bodyPr>
          <a:lstStyle/>
          <a:p>
            <a:r>
              <a:rPr lang="es-ES_tradnl" sz="2000" dirty="0" smtClean="0"/>
              <a:t>23.5  </a:t>
            </a:r>
            <a:r>
              <a:rPr lang="es-ES_tradnl" sz="2000" b="1" dirty="0" err="1" smtClean="0"/>
              <a:t>Gl</a:t>
            </a:r>
            <a:r>
              <a:rPr lang="es-ES" sz="2000" b="1" dirty="0" err="1" smtClean="0"/>
              <a:t>ándula</a:t>
            </a:r>
            <a:r>
              <a:rPr lang="es-ES" sz="2000" b="1" dirty="0" smtClean="0"/>
              <a:t> submaxilar.  </a:t>
            </a:r>
            <a:r>
              <a:rPr lang="es-MX" sz="2000" dirty="0" smtClean="0"/>
              <a:t>Observa las unidades </a:t>
            </a:r>
            <a:r>
              <a:rPr lang="es-MX" sz="2000" dirty="0"/>
              <a:t>glandulares mixtas con porción mucosa y serosa (semilunas serosas). Distinguir las unidades mucosas y diferenciarlas de las unidades puramente serosas. Reconocer los conductos. Observar la presencia de vasos sanguíneos arteriales y venosos en el tejido conjuntivo interlobulillar, así como linfocitos y células plasmáticas.</a:t>
            </a:r>
            <a:r>
              <a:rPr lang="es-ES_tradnl" sz="2000" dirty="0"/>
              <a:t/>
            </a:r>
            <a:br>
              <a:rPr lang="es-ES_tradnl" sz="2000" dirty="0"/>
            </a:br>
            <a:r>
              <a:rPr lang="es-ES_tradnl" sz="2000" b="1" dirty="0"/>
              <a:t/>
            </a:r>
            <a:br>
              <a:rPr lang="es-ES_tradnl" sz="2000" b="1" dirty="0"/>
            </a:br>
            <a:r>
              <a:rPr lang="es-ES_tradnl" sz="2000" dirty="0"/>
              <a:t/>
            </a:r>
            <a:br>
              <a:rPr lang="es-ES_tradnl" sz="2000" dirty="0"/>
            </a:b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058987"/>
            <a:ext cx="3253907" cy="4598987"/>
          </a:xfrm>
        </p:spPr>
        <p:txBody>
          <a:bodyPr>
            <a:normAutofit/>
          </a:bodyPr>
          <a:lstStyle/>
          <a:p>
            <a:r>
              <a:rPr lang="es-ES_tradnl" sz="2400" dirty="0" err="1" smtClean="0"/>
              <a:t>Tinci</a:t>
            </a:r>
            <a:r>
              <a:rPr lang="es-ES" sz="2400" dirty="0" err="1" smtClean="0"/>
              <a:t>ón</a:t>
            </a:r>
            <a:r>
              <a:rPr lang="es-ES" sz="2400" dirty="0" smtClean="0"/>
              <a:t>:</a:t>
            </a:r>
            <a:endParaRPr lang="es-ES" sz="2400" dirty="0"/>
          </a:p>
          <a:p>
            <a:endParaRPr lang="es-ES" sz="2400" dirty="0" smtClean="0"/>
          </a:p>
          <a:p>
            <a:r>
              <a:rPr lang="es-ES" sz="2400" dirty="0" err="1" smtClean="0"/>
              <a:t>Adenómeros</a:t>
            </a:r>
            <a:r>
              <a:rPr lang="es-ES" sz="2400" dirty="0" smtClean="0"/>
              <a:t> mixtos:</a:t>
            </a:r>
          </a:p>
          <a:p>
            <a:pPr lvl="1"/>
            <a:r>
              <a:rPr lang="es-ES" dirty="0" smtClean="0"/>
              <a:t>Células mucosas</a:t>
            </a:r>
          </a:p>
          <a:p>
            <a:pPr lvl="1"/>
            <a:r>
              <a:rPr lang="es-ES" dirty="0" err="1" smtClean="0"/>
              <a:t>Semilunas</a:t>
            </a:r>
            <a:r>
              <a:rPr lang="es-ES" dirty="0" smtClean="0"/>
              <a:t> serosas</a:t>
            </a:r>
          </a:p>
          <a:p>
            <a:r>
              <a:rPr lang="es-ES" sz="2400" dirty="0" err="1" smtClean="0"/>
              <a:t>Adenómeros</a:t>
            </a:r>
            <a:r>
              <a:rPr lang="es-ES" sz="2400" dirty="0" smtClean="0"/>
              <a:t> mucosos</a:t>
            </a:r>
          </a:p>
          <a:p>
            <a:r>
              <a:rPr lang="es-ES" sz="2400" dirty="0" err="1" smtClean="0"/>
              <a:t>Adenómeros</a:t>
            </a:r>
            <a:r>
              <a:rPr lang="es-ES" sz="2400" dirty="0" smtClean="0"/>
              <a:t> serosos</a:t>
            </a:r>
          </a:p>
          <a:p>
            <a:r>
              <a:rPr lang="es-ES" sz="2400" dirty="0" smtClean="0"/>
              <a:t>Conductos</a:t>
            </a:r>
          </a:p>
          <a:p>
            <a:r>
              <a:rPr lang="es-ES" sz="2400" dirty="0" smtClean="0"/>
              <a:t>Tejido conjuntivo </a:t>
            </a:r>
            <a:r>
              <a:rPr lang="es-ES" sz="2400" dirty="0" err="1" smtClean="0"/>
              <a:t>interlobulillar</a:t>
            </a:r>
            <a:endParaRPr lang="es-ES" sz="2400" dirty="0" smtClean="0"/>
          </a:p>
        </p:txBody>
      </p:sp>
    </p:spTree>
    <p:extLst>
      <p:ext uri="{BB962C8B-B14F-4D97-AF65-F5344CB8AC3E}">
        <p14:creationId xmlns:p14="http://schemas.microsoft.com/office/powerpoint/2010/main" val="1422205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12163" y="1231092"/>
            <a:ext cx="11167673" cy="1122363"/>
          </a:xfrm>
        </p:spPr>
        <p:txBody>
          <a:bodyPr>
            <a:noAutofit/>
          </a:bodyPr>
          <a:lstStyle/>
          <a:p>
            <a:r>
              <a:rPr lang="es-ES_tradnl" sz="2000" dirty="0" smtClean="0"/>
              <a:t>23.6  </a:t>
            </a:r>
            <a:r>
              <a:rPr lang="es-ES_tradnl" sz="2000" b="1" dirty="0" err="1" smtClean="0"/>
              <a:t>Gl</a:t>
            </a:r>
            <a:r>
              <a:rPr lang="es-ES" sz="2000" b="1" dirty="0" err="1" smtClean="0"/>
              <a:t>ándula</a:t>
            </a:r>
            <a:r>
              <a:rPr lang="es-ES" sz="2000" b="1" dirty="0" smtClean="0"/>
              <a:t> sublingual. </a:t>
            </a:r>
            <a:r>
              <a:rPr lang="es-MX" sz="2000" dirty="0" smtClean="0"/>
              <a:t>Observa </a:t>
            </a:r>
            <a:r>
              <a:rPr lang="es-MX" sz="2000" dirty="0"/>
              <a:t>la presencia de acinos mayoritariamente </a:t>
            </a:r>
            <a:r>
              <a:rPr lang="es-MX" sz="2000" dirty="0" smtClean="0"/>
              <a:t>mucosos. </a:t>
            </a:r>
            <a:r>
              <a:rPr lang="es-MX" sz="2000" dirty="0"/>
              <a:t>En los acinos mucosos se reconoce la posición basal de los núcleos de aspecto aplanado. No es fácil  diferenciar los conductos intercalares y los estriados, en cambio se observan conductos interlobulillares en el tejido conjuntivo interlobulillar, células plasmáticas y linfocitos.</a:t>
            </a:r>
            <a:r>
              <a:rPr lang="es-ES_tradnl" sz="2000" dirty="0"/>
              <a:t/>
            </a:r>
            <a:br>
              <a:rPr lang="es-ES_tradnl" sz="2000" dirty="0"/>
            </a:br>
            <a:r>
              <a:rPr lang="es-ES_tradnl" sz="2000" b="1" dirty="0"/>
              <a:t/>
            </a:r>
            <a:br>
              <a:rPr lang="es-ES_tradnl" sz="2000" b="1" dirty="0"/>
            </a:br>
            <a:r>
              <a:rPr lang="es-ES_tradnl" sz="2000" dirty="0"/>
              <a:t/>
            </a:r>
            <a:br>
              <a:rPr lang="es-ES_tradnl" sz="2000" dirty="0"/>
            </a:br>
            <a:endParaRPr lang="es-ES_tradnl" sz="20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058987"/>
            <a:ext cx="3253907" cy="4598987"/>
          </a:xfrm>
        </p:spPr>
        <p:txBody>
          <a:bodyPr>
            <a:normAutofit/>
          </a:bodyPr>
          <a:lstStyle/>
          <a:p>
            <a:r>
              <a:rPr lang="es-ES_tradnl" sz="2400" dirty="0" err="1" smtClean="0"/>
              <a:t>Tinci</a:t>
            </a:r>
            <a:r>
              <a:rPr lang="es-ES" sz="2400" dirty="0" err="1" smtClean="0"/>
              <a:t>ón</a:t>
            </a:r>
            <a:r>
              <a:rPr lang="es-ES" sz="2400" dirty="0" smtClean="0"/>
              <a:t>:</a:t>
            </a:r>
            <a:endParaRPr lang="es-ES" sz="2400" dirty="0"/>
          </a:p>
          <a:p>
            <a:r>
              <a:rPr lang="es-ES" sz="2600" dirty="0" err="1" smtClean="0"/>
              <a:t>Acinos</a:t>
            </a:r>
            <a:r>
              <a:rPr lang="es-ES" sz="2600" dirty="0" smtClean="0"/>
              <a:t> mucosos</a:t>
            </a:r>
          </a:p>
          <a:p>
            <a:pPr lvl="1"/>
            <a:r>
              <a:rPr lang="es-ES" sz="2000" dirty="0" smtClean="0"/>
              <a:t>Citoplasma de aspecto espumoso</a:t>
            </a:r>
          </a:p>
          <a:p>
            <a:pPr lvl="1"/>
            <a:r>
              <a:rPr lang="es-ES" sz="2000" dirty="0" smtClean="0"/>
              <a:t>Núcleos aplanados y basales</a:t>
            </a:r>
          </a:p>
          <a:p>
            <a:pPr lvl="1"/>
            <a:endParaRPr lang="es-ES" sz="2000" dirty="0"/>
          </a:p>
          <a:p>
            <a:r>
              <a:rPr lang="es-ES" sz="2600" dirty="0" smtClean="0"/>
              <a:t>Conductos </a:t>
            </a:r>
            <a:r>
              <a:rPr lang="es-ES" sz="2600" dirty="0" err="1" smtClean="0"/>
              <a:t>interlobulillares</a:t>
            </a:r>
            <a:endParaRPr lang="es-ES" sz="2600" dirty="0" smtClean="0"/>
          </a:p>
          <a:p>
            <a:r>
              <a:rPr lang="es-ES" sz="2600" dirty="0" smtClean="0"/>
              <a:t>Tejido conjuntivo </a:t>
            </a:r>
            <a:r>
              <a:rPr lang="es-ES" sz="2600" dirty="0" err="1" smtClean="0"/>
              <a:t>interlobulillar</a:t>
            </a:r>
            <a:endParaRPr lang="es-ES" sz="2600" dirty="0" smtClean="0"/>
          </a:p>
        </p:txBody>
      </p:sp>
    </p:spTree>
    <p:extLst>
      <p:ext uri="{BB962C8B-B14F-4D97-AF65-F5344CB8AC3E}">
        <p14:creationId xmlns:p14="http://schemas.microsoft.com/office/powerpoint/2010/main" val="267152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5B9C1152-0AB5-D649-9147-01DACE9BC431}" vid="{B72FEF3F-818D-0548-9C1B-2686BBE0E7C2}"/>
    </a:ext>
  </a:extLst>
</a:theme>
</file>

<file path=docProps/app.xml><?xml version="1.0" encoding="utf-8"?>
<Properties xmlns="http://schemas.openxmlformats.org/officeDocument/2006/extended-properties" xmlns:vt="http://schemas.openxmlformats.org/officeDocument/2006/docPropsVTypes">
  <TotalTime>28</TotalTime>
  <Words>571</Words>
  <Application>Microsoft Macintosh PowerPoint</Application>
  <PresentationFormat>Panorámica</PresentationFormat>
  <Paragraphs>75</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American Typewriter</vt:lpstr>
      <vt:lpstr>Calibri</vt:lpstr>
      <vt:lpstr>Calibri Light</vt:lpstr>
      <vt:lpstr>Arial</vt:lpstr>
      <vt:lpstr>Tema2</vt:lpstr>
      <vt:lpstr>Presentación de PowerPoint</vt:lpstr>
      <vt:lpstr>Resultados de aprendizaje:  - Identifica la estructura histológica de la lengua en fotomicrografías y cortes histológicos.  - Identifica la estructura histológica de las glándulas salivales en fotomicrografías y cortes histológicos.     </vt:lpstr>
      <vt:lpstr>23.1  Lengua. Observa que presenta en su superficie dorsal una serie de evaginaciones o repliegues de la mucosa lingual que son las papilas gustativas. Se distinguen las papilas filiformes que muestran forma cónica con el extremo apical ligeramente inclinado hacia atrás y la papila fungiforme de aspecto redondeado, con una base menos gruesa (forma de hongo). Ambas papilas están formadas por un epitelio plano estratificado sin estrato córneo las papilas fungiformes y con estrato córneo las filiformes. Las papilas fungiformes poseen en el epitelio apical yemas, botones o corpúsculos gustativos.   La superficie ventral de la lengua no presenta papilas y su epitelio es plano estratificado sin estrato córneo. Entre las mucosas dorsal y ventral se observan haces de fibras musculares esqueléticas separados por tabiques de tejido conjuntivo.   </vt:lpstr>
      <vt:lpstr>23.2  Lengua, papilas caliciformes.  Observa la papila caliciforme o circunvalada rodeada por el surco gustativo. Distingue los corpúsculos o botones gustativos. Reconoce, en la lámina propia, abundante vascularización  y más profundamente, unidades glandulares salivales serosas (glándulas de Von Ebner) cuyos conductos de secreción drenan en el fondo del surco gustativo. Estas glándulas también existen entre los haces musculares estriados esqueléticos que integran el soporte muscular de la raíz de la lengua.   </vt:lpstr>
      <vt:lpstr>23.3  Lengua, papilas foliadas. Observa, a menor aumento, la presencia de varias papilas foliadas y separadas por surcos o hendiduras estrechas y profundas. En este epitelio lateral plano estratificado existen abundantes yemas o botones gustativos; el soporte es un tejido conjuntivo laxo. El epitelio superficial apical carece de células cornificadas. Más profundamente se visualizan haces de fibras musculares estriadas esqueléticas  que se entremezclan con pequeños lobulillos de unidades salivales serosas.     </vt:lpstr>
      <vt:lpstr>23.4  Glándula parótida.  Observa las unidades glandulares serosas. Distinguir el sistema de conductos secretores. Visualizar la presencia de células adiposas entremezcladas con los acinos glandulares serosos.   </vt:lpstr>
      <vt:lpstr>23.5  Glándula submaxilar.  Observa las unidades glandulares mixtas con porción mucosa y serosa (semilunas serosas). Distinguir las unidades mucosas y diferenciarlas de las unidades puramente serosas. Reconocer los conductos. Observar la presencia de vasos sanguíneos arteriales y venosos en el tejido conjuntivo interlobulillar, así como linfocitos y células plasmáticas.   </vt:lpstr>
      <vt:lpstr>23.6  Glándula sublingual. Observa la presencia de acinos mayoritariamente mucosos. En los acinos mucosos se reconoce la posición basal de los núcleos de aspecto aplanado. No es fácil  diferenciar los conductos intercalares y los estriados, en cambio se observan conductos interlobulillares en el tejido conjuntivo interlobulillar, células plasmáticas y linfocitos.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4</cp:revision>
  <dcterms:created xsi:type="dcterms:W3CDTF">2021-02-20T01:15:46Z</dcterms:created>
  <dcterms:modified xsi:type="dcterms:W3CDTF">2021-02-20T01:44:04Z</dcterms:modified>
</cp:coreProperties>
</file>