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677"/>
  </p:normalViewPr>
  <p:slideViewPr>
    <p:cSldViewPr snapToGrid="0" snapToObjects="1" showGuides="1">
      <p:cViewPr varScale="1">
        <p:scale>
          <a:sx n="100" d="100"/>
          <a:sy n="100" d="100"/>
        </p:scale>
        <p:origin x="6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41353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12939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5294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69739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29183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80256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84900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25169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19198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65271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448188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DB4CA-10EF-2442-B223-E41B26272794}" type="datetimeFigureOut">
              <a:rPr lang="es-ES_tradnl" smtClean="0">
                <a:solidFill>
                  <a:prstClr val="black">
                    <a:tint val="75000"/>
                  </a:prstClr>
                </a:solidFill>
              </a:rPr>
              <a:pPr/>
              <a:t>23/2/21</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pic>
        <p:nvPicPr>
          <p:cNvPr id="7" name="Imagen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0472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ct.facmed.unam.mx/index.php/recurs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half" idx="2"/>
          </p:nvPr>
        </p:nvSpPr>
        <p:spPr>
          <a:xfrm>
            <a:off x="992188" y="1578610"/>
            <a:ext cx="6201092" cy="4282440"/>
          </a:xfrm>
        </p:spPr>
        <p:txBody>
          <a:bodyPr>
            <a:normAutofit lnSpcReduction="10000"/>
          </a:bodyPr>
          <a:lstStyle/>
          <a:p>
            <a:pPr algn="ctr"/>
            <a:r>
              <a:rPr lang="es-ES" sz="4000" b="1" dirty="0">
                <a:solidFill>
                  <a:srgbClr val="0070C0"/>
                </a:solidFill>
                <a:latin typeface="American Typewriter" charset="0"/>
                <a:ea typeface="American Typewriter" charset="0"/>
                <a:cs typeface="American Typewriter" charset="0"/>
              </a:rPr>
              <a:t>Manual digital de </a:t>
            </a:r>
            <a:r>
              <a:rPr lang="es-ES" sz="4000" b="1" dirty="0" smtClean="0">
                <a:solidFill>
                  <a:srgbClr val="0070C0"/>
                </a:solidFill>
                <a:latin typeface="American Typewriter" charset="0"/>
                <a:ea typeface="American Typewriter" charset="0"/>
                <a:cs typeface="American Typewriter" charset="0"/>
              </a:rPr>
              <a:t>prácticas</a:t>
            </a:r>
          </a:p>
          <a:p>
            <a:pPr algn="ctr"/>
            <a:r>
              <a:rPr lang="es-ES" sz="3200" dirty="0">
                <a:solidFill>
                  <a:prstClr val="black"/>
                </a:solidFill>
                <a:latin typeface="American Typewriter" charset="0"/>
                <a:ea typeface="American Typewriter" charset="0"/>
                <a:cs typeface="American Typewriter" charset="0"/>
              </a:rPr>
              <a:t/>
            </a:r>
            <a:br>
              <a:rPr lang="es-ES" sz="3200" dirty="0">
                <a:solidFill>
                  <a:prstClr val="black"/>
                </a:solidFill>
                <a:latin typeface="American Typewriter" charset="0"/>
                <a:ea typeface="American Typewriter" charset="0"/>
                <a:cs typeface="American Typewriter" charset="0"/>
              </a:rPr>
            </a:br>
            <a:r>
              <a:rPr lang="es-ES" sz="3200" dirty="0">
                <a:solidFill>
                  <a:prstClr val="black"/>
                </a:solidFill>
                <a:latin typeface="American Typewriter" charset="0"/>
                <a:ea typeface="American Typewriter" charset="0"/>
                <a:cs typeface="American Typewriter" charset="0"/>
              </a:rPr>
              <a:t> Práctica </a:t>
            </a:r>
            <a:r>
              <a:rPr lang="es-ES" sz="3200" dirty="0" smtClean="0">
                <a:solidFill>
                  <a:prstClr val="black"/>
                </a:solidFill>
                <a:latin typeface="American Typewriter" charset="0"/>
                <a:ea typeface="American Typewriter" charset="0"/>
                <a:cs typeface="American Typewriter" charset="0"/>
              </a:rPr>
              <a:t>22. </a:t>
            </a:r>
          </a:p>
          <a:p>
            <a:pPr algn="ctr"/>
            <a:r>
              <a:rPr lang="es-ES" sz="3200" dirty="0" smtClean="0">
                <a:solidFill>
                  <a:prstClr val="black"/>
                </a:solidFill>
                <a:latin typeface="American Typewriter" charset="0"/>
                <a:ea typeface="American Typewriter" charset="0"/>
                <a:cs typeface="American Typewriter" charset="0"/>
              </a:rPr>
              <a:t>Sistema endocrino</a:t>
            </a:r>
          </a:p>
          <a:p>
            <a:pPr algn="ctr"/>
            <a:endParaRPr lang="es-ES" sz="3200" dirty="0">
              <a:solidFill>
                <a:prstClr val="black"/>
              </a:solidFill>
              <a:latin typeface="American Typewriter" charset="0"/>
              <a:ea typeface="American Typewriter" charset="0"/>
              <a:cs typeface="American Typewriter" charset="0"/>
            </a:endParaRPr>
          </a:p>
          <a:p>
            <a:pPr lvl="0" algn="ctr">
              <a:lnSpc>
                <a:spcPct val="100000"/>
              </a:lnSpc>
              <a:spcBef>
                <a:spcPts val="0"/>
              </a:spcBef>
            </a:pPr>
            <a:r>
              <a:rPr lang="es-ES_tradnl" sz="2000" dirty="0">
                <a:solidFill>
                  <a:prstClr val="black"/>
                </a:solidFill>
              </a:rPr>
              <a:t>Instrucciones generales:</a:t>
            </a:r>
          </a:p>
          <a:p>
            <a:pPr lvl="0" algn="ctr">
              <a:lnSpc>
                <a:spcPct val="100000"/>
              </a:lnSpc>
              <a:spcBef>
                <a:spcPts val="0"/>
              </a:spcBef>
            </a:pPr>
            <a:r>
              <a:rPr lang="es-ES_tradnl" sz="2000" dirty="0">
                <a:solidFill>
                  <a:prstClr val="black"/>
                </a:solidFill>
              </a:rPr>
              <a:t>En </a:t>
            </a:r>
            <a:r>
              <a:rPr lang="es-ES_tradnl" sz="2000" dirty="0" smtClean="0">
                <a:solidFill>
                  <a:prstClr val="black"/>
                </a:solidFill>
              </a:rPr>
              <a:t>un </a:t>
            </a:r>
            <a:r>
              <a:rPr lang="es-ES" sz="2000" dirty="0">
                <a:solidFill>
                  <a:prstClr val="black"/>
                </a:solidFill>
              </a:rPr>
              <a:t>microscopio virtual o en el Atlas Digital del Departamento busca cada  preparación histológica o fotomicrografía y señala lo que se te </a:t>
            </a:r>
            <a:r>
              <a:rPr lang="es-ES" sz="2000" dirty="0" smtClean="0">
                <a:solidFill>
                  <a:prstClr val="black"/>
                </a:solidFill>
              </a:rPr>
              <a:t>pide.</a:t>
            </a:r>
            <a:endParaRPr lang="es-ES_tradnl" dirty="0">
              <a:latin typeface="American Typewriter" charset="0"/>
              <a:ea typeface="American Typewriter" charset="0"/>
              <a:cs typeface="American Typewriter"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852057" y="1937759"/>
            <a:ext cx="4965274" cy="3900854"/>
          </a:xfrm>
          <a:prstGeom prst="rect">
            <a:avLst/>
          </a:prstGeom>
          <a:ln w="38100">
            <a:solidFill>
              <a:schemeClr val="tx1"/>
            </a:solidFill>
          </a:ln>
        </p:spPr>
      </p:pic>
    </p:spTree>
    <p:extLst>
      <p:ext uri="{BB962C8B-B14F-4D97-AF65-F5344CB8AC3E}">
        <p14:creationId xmlns:p14="http://schemas.microsoft.com/office/powerpoint/2010/main" val="8302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72321" y="1618939"/>
            <a:ext cx="11647357" cy="305140"/>
          </a:xfrm>
        </p:spPr>
        <p:txBody>
          <a:bodyPr>
            <a:noAutofit/>
          </a:bodyPr>
          <a:lstStyle/>
          <a:p>
            <a:r>
              <a:rPr lang="es-ES_tradnl" sz="2000" dirty="0" smtClean="0"/>
              <a:t>22.4 </a:t>
            </a:r>
            <a:r>
              <a:rPr lang="es-ES_tradnl" sz="2000" b="1" dirty="0"/>
              <a:t>T</a:t>
            </a:r>
            <a:r>
              <a:rPr lang="es-ES_tradnl" sz="2000" b="1" dirty="0" smtClean="0"/>
              <a:t>iroides. </a:t>
            </a:r>
            <a:r>
              <a:rPr lang="es-MX" sz="2000" dirty="0" smtClean="0"/>
              <a:t>Observa el </a:t>
            </a:r>
            <a:r>
              <a:rPr lang="es-MX" sz="2000" dirty="0"/>
              <a:t>parénquima tiroideo constituido por folículos  formados por un epitelio cúbico simple o cilíndrico bajo que contienen, en su interior, el coloide tiroideo. Cada folículo está rodeado por un estroma fino colagenoso. Entre la membrana basal y las células foliculares se pueden visualizar células de citoplasma claro y núcleos esféricos voluminosos que son las células “claras” o parafoliculares  o células “C”. Entre los folículos tiroideos existen numerosos capilares sanguíneos.</a:t>
            </a:r>
            <a:r>
              <a:rPr lang="es-ES_tradnl" sz="2000" dirty="0"/>
              <a:t/>
            </a:r>
            <a:br>
              <a:rPr lang="es-ES_tradnl" sz="2000" dirty="0"/>
            </a:br>
            <a:r>
              <a:rPr lang="es-ES" sz="2000" b="1" dirty="0" smtClean="0"/>
              <a:t/>
            </a:r>
            <a:br>
              <a:rPr lang="es-ES" sz="2000" b="1" dirty="0" smtClean="0"/>
            </a:br>
            <a:endParaRPr lang="es-ES_tradnl" sz="2000" dirty="0"/>
          </a:p>
        </p:txBody>
      </p:sp>
      <p:sp>
        <p:nvSpPr>
          <p:cNvPr id="5" name="Marcador de contenido 4"/>
          <p:cNvSpPr>
            <a:spLocks noGrp="1"/>
          </p:cNvSpPr>
          <p:nvPr>
            <p:ph sz="half" idx="1"/>
          </p:nvPr>
        </p:nvSpPr>
        <p:spPr>
          <a:xfrm>
            <a:off x="823209" y="2233534"/>
            <a:ext cx="7213600" cy="4484401"/>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183587" y="2368446"/>
            <a:ext cx="3873501" cy="4349489"/>
          </a:xfrm>
        </p:spPr>
        <p:txBody>
          <a:bodyPr>
            <a:normAutofit/>
          </a:bodyPr>
          <a:lstStyle/>
          <a:p>
            <a:pPr marL="0" indent="0">
              <a:buNone/>
            </a:pPr>
            <a:r>
              <a:rPr lang="es-ES" dirty="0" smtClean="0"/>
              <a:t>Tinción: </a:t>
            </a:r>
          </a:p>
          <a:p>
            <a:r>
              <a:rPr lang="es-ES" dirty="0" smtClean="0"/>
              <a:t>Folículos tiroideos</a:t>
            </a:r>
          </a:p>
          <a:p>
            <a:pPr lvl="1"/>
            <a:r>
              <a:rPr lang="es-ES" dirty="0" smtClean="0"/>
              <a:t>Epitelio cúbico simple (células foliculares)</a:t>
            </a:r>
          </a:p>
          <a:p>
            <a:pPr lvl="1"/>
            <a:r>
              <a:rPr lang="es-ES" dirty="0" smtClean="0"/>
              <a:t>Coloide tiroideo </a:t>
            </a:r>
          </a:p>
          <a:p>
            <a:r>
              <a:rPr lang="es-ES" dirty="0" smtClean="0"/>
              <a:t>Células </a:t>
            </a:r>
            <a:r>
              <a:rPr lang="es-ES" dirty="0" err="1" smtClean="0"/>
              <a:t>parafoliculares</a:t>
            </a:r>
            <a:endParaRPr lang="es-ES" dirty="0" smtClean="0"/>
          </a:p>
          <a:p>
            <a:r>
              <a:rPr lang="es-ES" dirty="0" smtClean="0"/>
              <a:t>Tejido conjuntivo </a:t>
            </a:r>
            <a:r>
              <a:rPr lang="es-ES" dirty="0" err="1" smtClean="0"/>
              <a:t>interfolicular</a:t>
            </a:r>
            <a:endParaRPr lang="es-ES" dirty="0" smtClean="0"/>
          </a:p>
          <a:p>
            <a:r>
              <a:rPr lang="es-ES" dirty="0" smtClean="0"/>
              <a:t>Capilares sanguíneos</a:t>
            </a:r>
          </a:p>
        </p:txBody>
      </p:sp>
    </p:spTree>
    <p:extLst>
      <p:ext uri="{BB962C8B-B14F-4D97-AF65-F5344CB8AC3E}">
        <p14:creationId xmlns:p14="http://schemas.microsoft.com/office/powerpoint/2010/main" val="77272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716505"/>
            <a:ext cx="10515600" cy="342484"/>
          </a:xfrm>
        </p:spPr>
        <p:txBody>
          <a:bodyPr>
            <a:noAutofit/>
          </a:bodyPr>
          <a:lstStyle/>
          <a:p>
            <a:r>
              <a:rPr lang="es-ES_tradnl" sz="2000" dirty="0" smtClean="0"/>
              <a:t>22.5 </a:t>
            </a:r>
            <a:r>
              <a:rPr lang="es-ES_tradnl" sz="2000" b="1" dirty="0" smtClean="0"/>
              <a:t>P</a:t>
            </a:r>
            <a:r>
              <a:rPr lang="es-ES" sz="2000" b="1" dirty="0" err="1" smtClean="0"/>
              <a:t>áncreas</a:t>
            </a:r>
            <a:r>
              <a:rPr lang="es-MX" sz="2000" b="1" dirty="0" smtClean="0"/>
              <a:t>.</a:t>
            </a:r>
            <a:r>
              <a:rPr lang="es-MX" sz="2000" dirty="0"/>
              <a:t> </a:t>
            </a:r>
            <a:r>
              <a:rPr lang="es-MX" sz="2000" dirty="0" smtClean="0"/>
              <a:t>Observa </a:t>
            </a:r>
            <a:r>
              <a:rPr lang="es-MX" sz="2000" dirty="0"/>
              <a:t>en el corte histológico de páncreas los islotes pancreáticos o de Langerhans. Se distinguen porque son grupos de células poliédricas con citoplasma claro que forman cordones cortos y que se diferencian fácilmente de  los acinos pancreáticos.</a:t>
            </a:r>
            <a:r>
              <a:rPr lang="es-ES_tradnl" sz="2000" dirty="0"/>
              <a:t/>
            </a:r>
            <a:br>
              <a:rPr lang="es-ES_tradnl" sz="2000" dirty="0"/>
            </a:br>
            <a:r>
              <a:rPr lang="es-MX" sz="2000" b="1" dirty="0" smtClean="0"/>
              <a:t> </a:t>
            </a:r>
            <a:r>
              <a:rPr lang="es-MX" sz="2000" b="1" dirty="0"/>
              <a:t> </a:t>
            </a:r>
            <a:r>
              <a:rPr lang="es-ES_tradnl" sz="2000" dirty="0"/>
              <a:t/>
            </a:r>
            <a:br>
              <a:rPr lang="es-ES_tradnl" sz="2000" dirty="0"/>
            </a:br>
            <a:r>
              <a:rPr lang="es-ES" sz="2000" b="1" dirty="0" smtClean="0"/>
              <a:t/>
            </a:r>
            <a:br>
              <a:rPr lang="es-ES" sz="2000" b="1" dirty="0" smtClean="0"/>
            </a:br>
            <a:endParaRPr lang="es-ES_tradnl" sz="20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98425"/>
            <a:ext cx="3392237" cy="3778537"/>
          </a:xfrm>
        </p:spPr>
        <p:txBody>
          <a:bodyPr>
            <a:normAutofit/>
          </a:bodyPr>
          <a:lstStyle/>
          <a:p>
            <a:pPr marL="0" indent="0">
              <a:buNone/>
            </a:pPr>
            <a:r>
              <a:rPr lang="es-ES" dirty="0" smtClean="0"/>
              <a:t>Tinción: </a:t>
            </a:r>
          </a:p>
          <a:p>
            <a:pPr marL="0" indent="0">
              <a:buNone/>
            </a:pPr>
            <a:endParaRPr lang="es-ES" dirty="0" smtClean="0"/>
          </a:p>
          <a:p>
            <a:pPr marL="0" indent="0">
              <a:buNone/>
            </a:pPr>
            <a:r>
              <a:rPr lang="es-ES" dirty="0" smtClean="0"/>
              <a:t>Islote pancreático o de Langerhans</a:t>
            </a:r>
          </a:p>
        </p:txBody>
      </p:sp>
    </p:spTree>
    <p:extLst>
      <p:ext uri="{BB962C8B-B14F-4D97-AF65-F5344CB8AC3E}">
        <p14:creationId xmlns:p14="http://schemas.microsoft.com/office/powerpoint/2010/main" val="31202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9784" y="1723869"/>
            <a:ext cx="11380952" cy="440051"/>
          </a:xfrm>
        </p:spPr>
        <p:txBody>
          <a:bodyPr>
            <a:noAutofit/>
          </a:bodyPr>
          <a:lstStyle/>
          <a:p>
            <a:r>
              <a:rPr lang="es-ES_tradnl" sz="1800" dirty="0" smtClean="0"/>
              <a:t>22.6 </a:t>
            </a:r>
            <a:r>
              <a:rPr lang="es-ES_tradnl" sz="1800" b="1" dirty="0" smtClean="0"/>
              <a:t>P</a:t>
            </a:r>
            <a:r>
              <a:rPr lang="es-ES" sz="1800" b="1" dirty="0" err="1" smtClean="0"/>
              <a:t>ineal</a:t>
            </a:r>
            <a:r>
              <a:rPr lang="es-MX" sz="1800" b="1" dirty="0" smtClean="0"/>
              <a:t>.</a:t>
            </a:r>
            <a:r>
              <a:rPr lang="es-MX" sz="1800" dirty="0"/>
              <a:t> </a:t>
            </a:r>
            <a:r>
              <a:rPr lang="es-MX" sz="1800" dirty="0" smtClean="0"/>
              <a:t>Observa </a:t>
            </a:r>
            <a:r>
              <a:rPr lang="es-MX" sz="1800" dirty="0"/>
              <a:t>el aspecto nervioso de sus componentes celulares y fibrilares. Se reconocen los dos tipos celulares que la integran: los pinealocitos  y las células intersticiales, gliales o de sostén. Los pinealocitos son células de citoplasma pálido y escaso, con un núcleo esférico y voluminoso. Las células gliales son más pequeñas, con un núcleo heterocromático y ligeramente  alargado. Entre el conjunto de células se observan unas concreciones calcáreas, muy basófilas, denominadas arenilla cerebral o acérvulos cerebrales, que es característico de esta glándula.</a:t>
            </a:r>
            <a:r>
              <a:rPr lang="es-ES_tradnl" sz="1800" dirty="0"/>
              <a:t/>
            </a:r>
            <a:br>
              <a:rPr lang="es-ES_tradnl" sz="1800" dirty="0"/>
            </a:br>
            <a:r>
              <a:rPr lang="es-MX" sz="1800" dirty="0" smtClean="0"/>
              <a:t> </a:t>
            </a:r>
            <a:r>
              <a:rPr lang="es-ES_tradnl" sz="1800" dirty="0" smtClean="0"/>
              <a:t/>
            </a:r>
            <a:br>
              <a:rPr lang="es-ES_tradnl" sz="1800" dirty="0" smtClean="0"/>
            </a:br>
            <a:r>
              <a:rPr lang="es-MX" sz="1800" b="1" dirty="0" smtClean="0"/>
              <a:t> </a:t>
            </a:r>
            <a:r>
              <a:rPr lang="es-MX" sz="1800" b="1" dirty="0"/>
              <a:t> </a:t>
            </a:r>
            <a:r>
              <a:rPr lang="es-ES_tradnl" sz="1800" dirty="0"/>
              <a:t/>
            </a:r>
            <a:br>
              <a:rPr lang="es-ES_tradnl" sz="1800" dirty="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98425"/>
            <a:ext cx="3392237" cy="3778537"/>
          </a:xfrm>
        </p:spPr>
        <p:txBody>
          <a:bodyPr>
            <a:normAutofit/>
          </a:bodyPr>
          <a:lstStyle/>
          <a:p>
            <a:pPr marL="0" indent="0">
              <a:buNone/>
            </a:pPr>
            <a:r>
              <a:rPr lang="es-ES" dirty="0" smtClean="0"/>
              <a:t>Tinción: </a:t>
            </a:r>
          </a:p>
          <a:p>
            <a:pPr marL="0" indent="0">
              <a:buNone/>
            </a:pPr>
            <a:endParaRPr lang="es-ES" dirty="0" smtClean="0"/>
          </a:p>
          <a:p>
            <a:r>
              <a:rPr lang="es-ES" dirty="0" err="1" smtClean="0"/>
              <a:t>Pinealocitos</a:t>
            </a:r>
            <a:endParaRPr lang="es-ES" dirty="0" smtClean="0"/>
          </a:p>
          <a:p>
            <a:r>
              <a:rPr lang="es-ES" dirty="0" smtClean="0"/>
              <a:t>Células </a:t>
            </a:r>
            <a:r>
              <a:rPr lang="es-ES" dirty="0" err="1" smtClean="0"/>
              <a:t>intesticiales</a:t>
            </a:r>
            <a:endParaRPr lang="es-ES" dirty="0" smtClean="0"/>
          </a:p>
          <a:p>
            <a:r>
              <a:rPr lang="es-ES" dirty="0" smtClean="0"/>
              <a:t>Arenilla cerebral</a:t>
            </a:r>
          </a:p>
        </p:txBody>
      </p:sp>
    </p:spTree>
    <p:extLst>
      <p:ext uri="{BB962C8B-B14F-4D97-AF65-F5344CB8AC3E}">
        <p14:creationId xmlns:p14="http://schemas.microsoft.com/office/powerpoint/2010/main" val="17499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8160" y="4345067"/>
            <a:ext cx="9144000" cy="2387600"/>
          </a:xfrm>
        </p:spPr>
        <p:txBody>
          <a:bodyPr>
            <a:noAutofit/>
          </a:bodyPr>
          <a:lstStyle/>
          <a:p>
            <a:pPr algn="l"/>
            <a:r>
              <a:rPr lang="es-ES_tradnl" sz="2000" b="1" smtClean="0"/>
              <a:t/>
            </a:r>
            <a:br>
              <a:rPr lang="es-ES_tradnl" sz="2000" b="1" smtClean="0"/>
            </a:br>
            <a:r>
              <a:rPr lang="es-ES_tradnl" sz="2000" b="1" smtClean="0"/>
              <a:t>Resultados </a:t>
            </a:r>
            <a:r>
              <a:rPr lang="es-ES_tradnl" sz="2000" b="1" dirty="0" smtClean="0"/>
              <a:t>de aprendizaje:</a:t>
            </a:r>
            <a:br>
              <a:rPr lang="es-ES_tradnl" sz="2000" b="1" dirty="0" smtClean="0"/>
            </a:br>
            <a:r>
              <a:rPr lang="es-ES_tradnl" sz="2000" b="1" dirty="0"/>
              <a:t/>
            </a:r>
            <a:br>
              <a:rPr lang="es-ES_tradnl" sz="2000" b="1" dirty="0"/>
            </a:br>
            <a:r>
              <a:rPr lang="es-ES_tradnl" sz="2000" b="1" dirty="0" smtClean="0"/>
              <a:t>- Identifica la estructura </a:t>
            </a:r>
            <a:r>
              <a:rPr lang="es-ES_tradnl" sz="2000" b="1" dirty="0" err="1" smtClean="0"/>
              <a:t>histol</a:t>
            </a:r>
            <a:r>
              <a:rPr lang="es-ES" sz="2000" b="1" dirty="0" err="1" smtClean="0"/>
              <a:t>ógica</a:t>
            </a:r>
            <a:r>
              <a:rPr lang="es-ES" sz="2000" b="1" dirty="0" smtClean="0"/>
              <a:t> de la glándula hipófisis en fotomicrografías y cortes histológicos. </a:t>
            </a:r>
            <a:br>
              <a:rPr lang="es-ES" sz="2000" b="1" dirty="0" smtClean="0"/>
            </a:br>
            <a:r>
              <a:rPr lang="es-ES" sz="2000" b="1" dirty="0" smtClean="0"/>
              <a:t>- Identifica la estructura histológica de la glándula tiroides en fotomicrografías y cortes histológicos. </a:t>
            </a:r>
            <a:br>
              <a:rPr lang="es-ES" sz="2000" b="1" dirty="0" smtClean="0"/>
            </a:br>
            <a:r>
              <a:rPr lang="es-ES" sz="2000" b="1" dirty="0" smtClean="0"/>
              <a:t>- Identifica la estructura histológica de la glándula paratiroides </a:t>
            </a:r>
            <a:r>
              <a:rPr lang="es-ES" sz="2000" b="1" dirty="0"/>
              <a:t>en fotomicrografías y cortes histológicos. </a:t>
            </a:r>
            <a:r>
              <a:rPr lang="es-ES" sz="2000" b="1" dirty="0" smtClean="0"/>
              <a:t/>
            </a:r>
            <a:br>
              <a:rPr lang="es-ES" sz="2000" b="1" dirty="0" smtClean="0"/>
            </a:br>
            <a:r>
              <a:rPr lang="es-ES" sz="2000" b="1" dirty="0" smtClean="0"/>
              <a:t>- Identifica la estructura histológica de la glándula suprarrenal</a:t>
            </a:r>
            <a:r>
              <a:rPr lang="es-ES" sz="2000" b="1" dirty="0"/>
              <a:t> en fotomicrografías y cortes histológicos</a:t>
            </a:r>
            <a:r>
              <a:rPr lang="es-ES" sz="2000" b="1" dirty="0" smtClean="0"/>
              <a:t>.</a:t>
            </a:r>
            <a:br>
              <a:rPr lang="es-ES" sz="2000" b="1" dirty="0" smtClean="0"/>
            </a:br>
            <a:r>
              <a:rPr lang="es-ES" sz="2000" b="1" dirty="0" smtClean="0"/>
              <a:t>-  </a:t>
            </a:r>
            <a:r>
              <a:rPr lang="es-ES" sz="2000" b="1" dirty="0"/>
              <a:t>Identifica la estructura histológica de la glándula </a:t>
            </a:r>
            <a:r>
              <a:rPr lang="es-ES" sz="2000" b="1" dirty="0" smtClean="0"/>
              <a:t>pineal </a:t>
            </a:r>
            <a:r>
              <a:rPr lang="es-ES" sz="2000" b="1" dirty="0"/>
              <a:t>en fotomicrografías y cortes </a:t>
            </a:r>
            <a:r>
              <a:rPr lang="es-ES" sz="2000" b="1" dirty="0" smtClean="0"/>
              <a:t>histológicos.</a:t>
            </a:r>
            <a:br>
              <a:rPr lang="es-ES" sz="2000" b="1" dirty="0" smtClean="0"/>
            </a:br>
            <a:r>
              <a:rPr lang="es-ES" sz="2000" b="1" dirty="0" smtClean="0"/>
              <a:t>- </a:t>
            </a:r>
            <a:r>
              <a:rPr lang="es-ES" sz="2000" b="1" dirty="0"/>
              <a:t>Identifica la estructura histológica </a:t>
            </a:r>
            <a:r>
              <a:rPr lang="es-ES" sz="2000" b="1" dirty="0" smtClean="0"/>
              <a:t>del sistema neuroendocrino difuso (SNED) en </a:t>
            </a:r>
            <a:r>
              <a:rPr lang="es-ES" sz="2000" b="1" dirty="0"/>
              <a:t>fotomicrografías y cortes histológicos.</a:t>
            </a:r>
            <a:br>
              <a:rPr lang="es-ES" sz="2000" b="1" dirty="0"/>
            </a:br>
            <a:r>
              <a:rPr lang="es-ES" sz="2000" b="1" dirty="0"/>
              <a:t/>
            </a:r>
            <a:br>
              <a:rPr lang="es-ES" sz="2000" b="1" dirty="0"/>
            </a:br>
            <a:r>
              <a:rPr lang="es-ES_tradnl" sz="2000" b="1" dirty="0" smtClean="0"/>
              <a:t/>
            </a:r>
            <a:br>
              <a:rPr lang="es-ES_tradnl" sz="2000" b="1" dirty="0" smtClean="0"/>
            </a:br>
            <a:r>
              <a:rPr lang="es-ES_tradnl" sz="2000" b="1" dirty="0" smtClean="0"/>
              <a:t/>
            </a:r>
            <a:br>
              <a:rPr lang="es-ES_tradnl"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endParaRPr lang="es-ES_tradnl" sz="2000" b="1" dirty="0"/>
          </a:p>
        </p:txBody>
      </p:sp>
      <p:sp>
        <p:nvSpPr>
          <p:cNvPr id="3" name="Subtítulo 2"/>
          <p:cNvSpPr>
            <a:spLocks noGrp="1"/>
          </p:cNvSpPr>
          <p:nvPr>
            <p:ph type="subTitle" idx="1"/>
          </p:nvPr>
        </p:nvSpPr>
        <p:spPr>
          <a:xfrm>
            <a:off x="1164339" y="5017957"/>
            <a:ext cx="9144000" cy="2196058"/>
          </a:xfrm>
        </p:spPr>
        <p:txBody>
          <a:bodyPr>
            <a:noAutofit/>
          </a:bodyPr>
          <a:lstStyle/>
          <a:p>
            <a:r>
              <a:rPr lang="es-ES_tradnl" sz="2000" dirty="0" smtClean="0"/>
              <a:t>Recursos:</a:t>
            </a:r>
          </a:p>
          <a:p>
            <a:endParaRPr lang="es-ES_tradnl" sz="2000" dirty="0"/>
          </a:p>
          <a:p>
            <a:r>
              <a:rPr lang="es-ES_tradnl" sz="2000" dirty="0">
                <a:hlinkClick r:id="rId2"/>
              </a:rPr>
              <a:t>http://bct.facmed.unam.mx/index.php/recursos</a:t>
            </a:r>
            <a:r>
              <a:rPr lang="es-ES_tradnl" sz="2000" dirty="0" smtClean="0">
                <a:hlinkClick r:id="rId2"/>
              </a:rPr>
              <a:t>/</a:t>
            </a:r>
            <a:endParaRPr lang="es-ES_tradnl" sz="2000" dirty="0" smtClean="0"/>
          </a:p>
          <a:p>
            <a:r>
              <a:rPr lang="es-ES_tradnl" sz="2000" dirty="0" smtClean="0"/>
              <a:t> </a:t>
            </a:r>
          </a:p>
          <a:p>
            <a:endParaRPr lang="es-ES" sz="2000" dirty="0" smtClean="0"/>
          </a:p>
          <a:p>
            <a:endParaRPr lang="es-ES" sz="2000" dirty="0" smtClean="0"/>
          </a:p>
          <a:p>
            <a:endParaRPr lang="es-ES" sz="2000" dirty="0" smtClean="0"/>
          </a:p>
          <a:p>
            <a:endParaRPr lang="es-ES_tradnl" sz="2000" dirty="0" smtClean="0"/>
          </a:p>
          <a:p>
            <a:endParaRPr lang="es-ES_tradnl" sz="2000" dirty="0" smtClean="0"/>
          </a:p>
          <a:p>
            <a:endParaRPr lang="es-ES_tradnl" sz="2000" dirty="0" smtClean="0"/>
          </a:p>
          <a:p>
            <a:endParaRPr lang="es-ES_tradnl" sz="2000" dirty="0" smtClean="0"/>
          </a:p>
          <a:p>
            <a:endParaRPr lang="es-ES_tradnl" sz="2000" dirty="0" smtClean="0"/>
          </a:p>
          <a:p>
            <a:endParaRPr lang="es-ES_tradnl" sz="2000" dirty="0"/>
          </a:p>
        </p:txBody>
      </p:sp>
    </p:spTree>
    <p:extLst>
      <p:ext uri="{BB962C8B-B14F-4D97-AF65-F5344CB8AC3E}">
        <p14:creationId xmlns:p14="http://schemas.microsoft.com/office/powerpoint/2010/main" val="210923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716505"/>
            <a:ext cx="10515600" cy="342484"/>
          </a:xfrm>
        </p:spPr>
        <p:txBody>
          <a:bodyPr>
            <a:noAutofit/>
          </a:bodyPr>
          <a:lstStyle/>
          <a:p>
            <a:r>
              <a:rPr lang="es-ES_tradnl" sz="2000" dirty="0" smtClean="0"/>
              <a:t>2</a:t>
            </a:r>
            <a:r>
              <a:rPr lang="es-ES_tradnl" sz="2000" dirty="0"/>
              <a:t>2</a:t>
            </a:r>
            <a:r>
              <a:rPr lang="es-ES_tradnl" sz="2000" dirty="0" smtClean="0"/>
              <a:t>.1 a </a:t>
            </a:r>
            <a:r>
              <a:rPr lang="es-MX" sz="2000" b="1" dirty="0" smtClean="0"/>
              <a:t>Hip</a:t>
            </a:r>
            <a:r>
              <a:rPr lang="es-ES" sz="2000" b="1" dirty="0" err="1" smtClean="0"/>
              <a:t>ófisis</a:t>
            </a:r>
            <a:r>
              <a:rPr lang="es-MX" sz="2000" b="1" dirty="0" smtClean="0"/>
              <a:t>. </a:t>
            </a:r>
            <a:r>
              <a:rPr lang="es-MX" sz="2000" b="1" dirty="0"/>
              <a:t> </a:t>
            </a:r>
            <a:r>
              <a:rPr lang="es-MX" sz="2000" dirty="0" smtClean="0"/>
              <a:t>Observa </a:t>
            </a:r>
            <a:r>
              <a:rPr lang="es-MX" sz="2000" dirty="0"/>
              <a:t>las características tisulares de los componentes de la hipófisis: parte distal y parte intermedia de la adenohipófisis y la parte nerviosa de la neurohipófisis.</a:t>
            </a:r>
            <a:r>
              <a:rPr lang="es-ES_tradnl" sz="2000" dirty="0"/>
              <a:t> </a:t>
            </a:r>
            <a:r>
              <a:rPr lang="es-MX" sz="2000" dirty="0"/>
              <a:t>En la parte intermedia </a:t>
            </a:r>
            <a:r>
              <a:rPr lang="es-MX" sz="2000" dirty="0" smtClean="0"/>
              <a:t>distingue </a:t>
            </a:r>
            <a:r>
              <a:rPr lang="es-MX" sz="2000" dirty="0"/>
              <a:t>células levemente basófilas y la presencia de folículos epiteliales llenos de una sustancia coloidal llamados quistes de Rathke. </a:t>
            </a:r>
            <a:r>
              <a:rPr lang="es-MX" sz="2000" dirty="0" smtClean="0"/>
              <a:t>(Bajos </a:t>
            </a:r>
            <a:r>
              <a:rPr lang="es-MX" sz="2000" dirty="0" smtClean="0"/>
              <a:t>aumentos)</a:t>
            </a:r>
            <a:r>
              <a:rPr lang="es-ES_tradnl" sz="2000" dirty="0"/>
              <a:t/>
            </a:r>
            <a:br>
              <a:rPr lang="es-ES_tradnl" sz="2000" dirty="0"/>
            </a:br>
            <a:r>
              <a:rPr lang="es-ES_tradnl" sz="2000" dirty="0"/>
              <a:t/>
            </a:r>
            <a:br>
              <a:rPr lang="es-ES_tradnl" sz="2000" dirty="0"/>
            </a:br>
            <a:r>
              <a:rPr lang="es-ES" sz="2000" b="1" dirty="0" smtClean="0"/>
              <a:t/>
            </a:r>
            <a:br>
              <a:rPr lang="es-ES" sz="2000" b="1" dirty="0" smtClean="0"/>
            </a:br>
            <a:endParaRPr lang="es-ES_tradnl" sz="20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98425"/>
            <a:ext cx="3392237" cy="3778537"/>
          </a:xfrm>
        </p:spPr>
        <p:txBody>
          <a:bodyPr>
            <a:normAutofit/>
          </a:bodyPr>
          <a:lstStyle/>
          <a:p>
            <a:pPr marL="0" indent="0">
              <a:buNone/>
            </a:pPr>
            <a:r>
              <a:rPr lang="es-ES" dirty="0" smtClean="0"/>
              <a:t>Tinción: </a:t>
            </a:r>
          </a:p>
          <a:p>
            <a:pPr marL="0" indent="0">
              <a:buNone/>
            </a:pPr>
            <a:endParaRPr lang="es-ES" dirty="0" smtClean="0"/>
          </a:p>
          <a:p>
            <a:pPr marL="0" indent="0">
              <a:buNone/>
            </a:pPr>
            <a:r>
              <a:rPr lang="es-ES" dirty="0" smtClean="0"/>
              <a:t>Hipófisis</a:t>
            </a:r>
          </a:p>
          <a:p>
            <a:r>
              <a:rPr lang="es-ES" dirty="0" err="1" smtClean="0"/>
              <a:t>Pars</a:t>
            </a:r>
            <a:r>
              <a:rPr lang="es-ES" dirty="0" smtClean="0"/>
              <a:t> distal</a:t>
            </a:r>
          </a:p>
          <a:p>
            <a:r>
              <a:rPr lang="es-ES" dirty="0" err="1" smtClean="0"/>
              <a:t>Pars</a:t>
            </a:r>
            <a:r>
              <a:rPr lang="es-ES" dirty="0" smtClean="0"/>
              <a:t> intermedia</a:t>
            </a:r>
          </a:p>
          <a:p>
            <a:r>
              <a:rPr lang="es-ES" dirty="0" err="1" smtClean="0"/>
              <a:t>Pars</a:t>
            </a:r>
            <a:r>
              <a:rPr lang="es-ES" dirty="0" smtClean="0"/>
              <a:t> nerviosa</a:t>
            </a:r>
          </a:p>
        </p:txBody>
      </p:sp>
    </p:spTree>
    <p:extLst>
      <p:ext uri="{BB962C8B-B14F-4D97-AF65-F5344CB8AC3E}">
        <p14:creationId xmlns:p14="http://schemas.microsoft.com/office/powerpoint/2010/main" val="134045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716505"/>
            <a:ext cx="10515600" cy="342484"/>
          </a:xfrm>
        </p:spPr>
        <p:txBody>
          <a:bodyPr>
            <a:noAutofit/>
          </a:bodyPr>
          <a:lstStyle/>
          <a:p>
            <a:r>
              <a:rPr lang="es-ES_tradnl" sz="2000" dirty="0" smtClean="0"/>
              <a:t>2</a:t>
            </a:r>
            <a:r>
              <a:rPr lang="es-ES_tradnl" sz="2000" dirty="0"/>
              <a:t>2</a:t>
            </a:r>
            <a:r>
              <a:rPr lang="es-ES_tradnl" sz="2000" dirty="0" smtClean="0"/>
              <a:t>.1 b </a:t>
            </a:r>
            <a:r>
              <a:rPr lang="es-MX" sz="2000" b="1" dirty="0" smtClean="0"/>
              <a:t>Hip</a:t>
            </a:r>
            <a:r>
              <a:rPr lang="es-ES" sz="2000" b="1" dirty="0" err="1" smtClean="0"/>
              <a:t>ófisis</a:t>
            </a:r>
            <a:r>
              <a:rPr lang="es-MX" sz="2000" b="1" dirty="0" smtClean="0"/>
              <a:t>. </a:t>
            </a:r>
            <a:r>
              <a:rPr lang="es-MX" sz="2000" b="1" dirty="0"/>
              <a:t> </a:t>
            </a:r>
            <a:r>
              <a:rPr lang="es-MX" sz="2000" dirty="0" smtClean="0"/>
              <a:t>Observa </a:t>
            </a:r>
            <a:r>
              <a:rPr lang="es-MX" sz="2000" dirty="0"/>
              <a:t>las características tisulares de </a:t>
            </a:r>
            <a:r>
              <a:rPr lang="es-MX" sz="2000" dirty="0" smtClean="0"/>
              <a:t>la adenohipófisis. </a:t>
            </a:r>
            <a:r>
              <a:rPr lang="es-MX" sz="2000" dirty="0"/>
              <a:t>En la parte distal reconocer las células acidófilas, basófilas y cromófobas y sus relaciones con el estroma fino y los capilares sinusoidales. </a:t>
            </a:r>
            <a:r>
              <a:rPr lang="es-ES_tradnl" sz="2000" dirty="0"/>
              <a:t/>
            </a:r>
            <a:br>
              <a:rPr lang="es-ES_tradnl" sz="2000" dirty="0"/>
            </a:br>
            <a:r>
              <a:rPr lang="es-ES_tradnl" sz="2000" dirty="0"/>
              <a:t/>
            </a:r>
            <a:br>
              <a:rPr lang="es-ES_tradnl" sz="2000" dirty="0"/>
            </a:br>
            <a:r>
              <a:rPr lang="es-ES" sz="2000" b="1" dirty="0" smtClean="0"/>
              <a:t/>
            </a:r>
            <a:br>
              <a:rPr lang="es-ES" sz="2000" b="1" dirty="0" smtClean="0"/>
            </a:br>
            <a:endParaRPr lang="es-ES_tradnl" sz="20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98425"/>
            <a:ext cx="3392237" cy="3778537"/>
          </a:xfrm>
        </p:spPr>
        <p:txBody>
          <a:bodyPr>
            <a:normAutofit/>
          </a:bodyPr>
          <a:lstStyle/>
          <a:p>
            <a:pPr marL="0" indent="0">
              <a:buNone/>
            </a:pPr>
            <a:r>
              <a:rPr lang="es-ES" dirty="0" smtClean="0"/>
              <a:t>Tinción: </a:t>
            </a:r>
          </a:p>
          <a:p>
            <a:pPr marL="0" indent="0">
              <a:buNone/>
            </a:pPr>
            <a:r>
              <a:rPr lang="es-ES" dirty="0" smtClean="0"/>
              <a:t>Adenohipófisis</a:t>
            </a:r>
          </a:p>
          <a:p>
            <a:r>
              <a:rPr lang="es-ES" dirty="0" smtClean="0"/>
              <a:t>Células </a:t>
            </a:r>
            <a:r>
              <a:rPr lang="es-ES" dirty="0" err="1" smtClean="0"/>
              <a:t>acidófilas</a:t>
            </a:r>
            <a:endParaRPr lang="es-ES" dirty="0" smtClean="0"/>
          </a:p>
          <a:p>
            <a:r>
              <a:rPr lang="es-ES" dirty="0" smtClean="0"/>
              <a:t>Células </a:t>
            </a:r>
            <a:r>
              <a:rPr lang="es-ES" dirty="0" err="1" smtClean="0"/>
              <a:t>basófilas</a:t>
            </a:r>
            <a:endParaRPr lang="es-ES" dirty="0" smtClean="0"/>
          </a:p>
          <a:p>
            <a:r>
              <a:rPr lang="es-ES" dirty="0" smtClean="0"/>
              <a:t>Células cromófobas</a:t>
            </a:r>
          </a:p>
          <a:p>
            <a:r>
              <a:rPr lang="es-ES" dirty="0" smtClean="0"/>
              <a:t>Capilares</a:t>
            </a:r>
          </a:p>
          <a:p>
            <a:r>
              <a:rPr lang="es-ES" dirty="0" smtClean="0"/>
              <a:t>Estroma</a:t>
            </a:r>
          </a:p>
          <a:p>
            <a:endParaRPr lang="es-ES" dirty="0" smtClean="0"/>
          </a:p>
        </p:txBody>
      </p:sp>
    </p:spTree>
    <p:extLst>
      <p:ext uri="{BB962C8B-B14F-4D97-AF65-F5344CB8AC3E}">
        <p14:creationId xmlns:p14="http://schemas.microsoft.com/office/powerpoint/2010/main" val="335365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716505"/>
            <a:ext cx="10515600" cy="342484"/>
          </a:xfrm>
        </p:spPr>
        <p:txBody>
          <a:bodyPr>
            <a:noAutofit/>
          </a:bodyPr>
          <a:lstStyle/>
          <a:p>
            <a:r>
              <a:rPr lang="es-ES_tradnl" sz="2000" dirty="0" smtClean="0"/>
              <a:t>2</a:t>
            </a:r>
            <a:r>
              <a:rPr lang="es-ES_tradnl" sz="2000" dirty="0"/>
              <a:t>2</a:t>
            </a:r>
            <a:r>
              <a:rPr lang="es-ES_tradnl" sz="2000" dirty="0" smtClean="0"/>
              <a:t>.1 c </a:t>
            </a:r>
            <a:r>
              <a:rPr lang="es-MX" sz="2000" b="1" dirty="0" smtClean="0"/>
              <a:t>Hip</a:t>
            </a:r>
            <a:r>
              <a:rPr lang="es-ES" sz="2000" b="1" dirty="0" err="1" smtClean="0"/>
              <a:t>ófisis</a:t>
            </a:r>
            <a:r>
              <a:rPr lang="es-MX" sz="2000" b="1" dirty="0" smtClean="0"/>
              <a:t>. </a:t>
            </a:r>
            <a:r>
              <a:rPr lang="es-MX" sz="2000" b="1" dirty="0"/>
              <a:t> </a:t>
            </a:r>
            <a:r>
              <a:rPr lang="es-MX" sz="2000" dirty="0" smtClean="0"/>
              <a:t>Observa </a:t>
            </a:r>
            <a:r>
              <a:rPr lang="es-MX" sz="2000" dirty="0"/>
              <a:t>las características tisulares de </a:t>
            </a:r>
            <a:r>
              <a:rPr lang="es-MX" sz="2000" dirty="0" smtClean="0"/>
              <a:t>la neurohipófisis: </a:t>
            </a:r>
            <a:r>
              <a:rPr lang="es-MX" sz="2000" dirty="0"/>
              <a:t>la estructura filamentosa constituida por axones sin mielina y rodeando a los axones se localizan los pituicitos. Las terminaciones nerviosas presentan unas dilataciones que se denominan los cuerpos de Herring que almacenan los gránulos neurosecretores.  </a:t>
            </a:r>
            <a:r>
              <a:rPr lang="es-ES_tradnl" sz="2000" dirty="0"/>
              <a:t/>
            </a:r>
            <a:br>
              <a:rPr lang="es-ES_tradnl" sz="2000" dirty="0"/>
            </a:br>
            <a:r>
              <a:rPr lang="es-MX" sz="2000" dirty="0" smtClean="0"/>
              <a:t> </a:t>
            </a:r>
            <a:r>
              <a:rPr lang="es-ES_tradnl" sz="2000" dirty="0"/>
              <a:t/>
            </a:r>
            <a:br>
              <a:rPr lang="es-ES_tradnl" sz="2000" dirty="0"/>
            </a:br>
            <a:r>
              <a:rPr lang="es-ES_tradnl" sz="2000" dirty="0"/>
              <a:t/>
            </a:r>
            <a:br>
              <a:rPr lang="es-ES_tradnl" sz="2000" dirty="0"/>
            </a:br>
            <a:r>
              <a:rPr lang="es-ES" sz="2000" b="1" dirty="0" smtClean="0"/>
              <a:t/>
            </a:r>
            <a:br>
              <a:rPr lang="es-ES" sz="2000" b="1" dirty="0" smtClean="0"/>
            </a:br>
            <a:endParaRPr lang="es-ES_tradnl" sz="20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98425"/>
            <a:ext cx="3392237" cy="3778537"/>
          </a:xfrm>
        </p:spPr>
        <p:txBody>
          <a:bodyPr>
            <a:normAutofit/>
          </a:bodyPr>
          <a:lstStyle/>
          <a:p>
            <a:pPr marL="0" indent="0">
              <a:buNone/>
            </a:pPr>
            <a:r>
              <a:rPr lang="es-ES" dirty="0" smtClean="0"/>
              <a:t>Tinción: </a:t>
            </a:r>
          </a:p>
          <a:p>
            <a:pPr marL="0" indent="0">
              <a:buNone/>
            </a:pPr>
            <a:r>
              <a:rPr lang="es-ES" dirty="0" err="1" smtClean="0"/>
              <a:t>Neurohipófisis</a:t>
            </a:r>
            <a:endParaRPr lang="es-ES" dirty="0" smtClean="0"/>
          </a:p>
          <a:p>
            <a:r>
              <a:rPr lang="es-ES" dirty="0" smtClean="0"/>
              <a:t>Axones</a:t>
            </a:r>
          </a:p>
          <a:p>
            <a:r>
              <a:rPr lang="es-ES" dirty="0" smtClean="0"/>
              <a:t>Cuerpos de </a:t>
            </a:r>
            <a:r>
              <a:rPr lang="es-ES" dirty="0" err="1" smtClean="0"/>
              <a:t>Herring</a:t>
            </a:r>
            <a:endParaRPr lang="es-ES" dirty="0" smtClean="0"/>
          </a:p>
          <a:p>
            <a:r>
              <a:rPr lang="es-ES" dirty="0" err="1" smtClean="0"/>
              <a:t>Pituicitos</a:t>
            </a:r>
            <a:endParaRPr lang="es-ES" dirty="0" smtClean="0"/>
          </a:p>
          <a:p>
            <a:r>
              <a:rPr lang="es-ES" dirty="0" smtClean="0"/>
              <a:t>Capilares</a:t>
            </a:r>
          </a:p>
        </p:txBody>
      </p:sp>
    </p:spTree>
    <p:extLst>
      <p:ext uri="{BB962C8B-B14F-4D97-AF65-F5344CB8AC3E}">
        <p14:creationId xmlns:p14="http://schemas.microsoft.com/office/powerpoint/2010/main" val="1048398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446682"/>
            <a:ext cx="10515600" cy="342484"/>
          </a:xfrm>
        </p:spPr>
        <p:txBody>
          <a:bodyPr>
            <a:noAutofit/>
          </a:bodyPr>
          <a:lstStyle/>
          <a:p>
            <a:r>
              <a:rPr lang="es-ES_tradnl" sz="2000" dirty="0" smtClean="0"/>
              <a:t>22.2 a </a:t>
            </a:r>
            <a:r>
              <a:rPr lang="es-ES_tradnl" sz="2000" b="1" dirty="0" err="1" smtClean="0"/>
              <a:t>Gl</a:t>
            </a:r>
            <a:r>
              <a:rPr lang="es-ES" sz="2000" b="1" dirty="0" err="1" smtClean="0"/>
              <a:t>ándula</a:t>
            </a:r>
            <a:r>
              <a:rPr lang="es-ES" sz="2000" b="1" dirty="0" smtClean="0"/>
              <a:t> suprarrenal</a:t>
            </a:r>
            <a:r>
              <a:rPr lang="es-MX" sz="2000" b="1" dirty="0" smtClean="0"/>
              <a:t>.  </a:t>
            </a:r>
            <a:r>
              <a:rPr lang="es-ES_tradnl" sz="2000" dirty="0" smtClean="0"/>
              <a:t/>
            </a:r>
            <a:br>
              <a:rPr lang="es-ES_tradnl" sz="2000" dirty="0" smtClean="0"/>
            </a:br>
            <a:r>
              <a:rPr lang="es-MX" sz="2000" dirty="0" smtClean="0"/>
              <a:t>Observa </a:t>
            </a:r>
            <a:r>
              <a:rPr lang="es-MX" sz="2000" dirty="0"/>
              <a:t>la organización microscópica general de la glándula suprarrenal formada por corteza y médula</a:t>
            </a:r>
            <a:r>
              <a:rPr lang="es-MX" sz="2000" dirty="0" smtClean="0"/>
              <a:t>. (Bajos aumentos)</a:t>
            </a:r>
            <a:r>
              <a:rPr lang="es-ES_tradnl" sz="2000" dirty="0"/>
              <a:t/>
            </a:r>
            <a:br>
              <a:rPr lang="es-ES_tradnl" sz="2000" dirty="0"/>
            </a:br>
            <a:r>
              <a:rPr lang="es-ES" sz="2000" b="1" dirty="0" smtClean="0"/>
              <a:t/>
            </a:r>
            <a:br>
              <a:rPr lang="es-ES" sz="2000" b="1" dirty="0" smtClean="0"/>
            </a:br>
            <a:endParaRPr lang="es-ES_tradnl" sz="20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68446"/>
            <a:ext cx="3392237" cy="3013023"/>
          </a:xfrm>
        </p:spPr>
        <p:txBody>
          <a:bodyPr>
            <a:normAutofit/>
          </a:bodyPr>
          <a:lstStyle/>
          <a:p>
            <a:pPr marL="0" indent="0">
              <a:buNone/>
            </a:pPr>
            <a:r>
              <a:rPr lang="es-ES" dirty="0" smtClean="0"/>
              <a:t>Tinción: </a:t>
            </a:r>
          </a:p>
          <a:p>
            <a:pPr>
              <a:buFont typeface="Arial" charset="0"/>
              <a:buChar char="•"/>
            </a:pPr>
            <a:r>
              <a:rPr lang="es-ES" dirty="0" smtClean="0"/>
              <a:t>Cápsula conjuntiva</a:t>
            </a:r>
          </a:p>
          <a:p>
            <a:pPr>
              <a:buFont typeface="Arial" charset="0"/>
              <a:buChar char="•"/>
            </a:pPr>
            <a:r>
              <a:rPr lang="es-ES" dirty="0" smtClean="0"/>
              <a:t>Corteza</a:t>
            </a:r>
            <a:endParaRPr lang="es-ES" dirty="0"/>
          </a:p>
          <a:p>
            <a:pPr>
              <a:buFont typeface="Arial" charset="0"/>
              <a:buChar char="•"/>
            </a:pPr>
            <a:r>
              <a:rPr lang="es-ES" dirty="0" smtClean="0"/>
              <a:t>Médula</a:t>
            </a:r>
          </a:p>
          <a:p>
            <a:pPr marL="0" indent="0">
              <a:buNone/>
            </a:pPr>
            <a:endParaRPr lang="es-ES" dirty="0" smtClean="0"/>
          </a:p>
        </p:txBody>
      </p:sp>
    </p:spTree>
    <p:extLst>
      <p:ext uri="{BB962C8B-B14F-4D97-AF65-F5344CB8AC3E}">
        <p14:creationId xmlns:p14="http://schemas.microsoft.com/office/powerpoint/2010/main" val="163227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99803" y="1648918"/>
            <a:ext cx="11410933" cy="290150"/>
          </a:xfrm>
        </p:spPr>
        <p:txBody>
          <a:bodyPr>
            <a:noAutofit/>
          </a:bodyPr>
          <a:lstStyle/>
          <a:p>
            <a:r>
              <a:rPr lang="es-ES_tradnl" sz="1800" dirty="0" smtClean="0"/>
              <a:t>22.2 b </a:t>
            </a:r>
            <a:r>
              <a:rPr lang="es-ES_tradnl" sz="1800" b="1" dirty="0" err="1" smtClean="0"/>
              <a:t>Gl</a:t>
            </a:r>
            <a:r>
              <a:rPr lang="es-ES" sz="1800" b="1" dirty="0" err="1" smtClean="0"/>
              <a:t>ándula</a:t>
            </a:r>
            <a:r>
              <a:rPr lang="es-ES" sz="1800" b="1" dirty="0" smtClean="0"/>
              <a:t> suprarrenal</a:t>
            </a:r>
            <a:r>
              <a:rPr lang="es-MX" sz="1800" b="1" dirty="0" smtClean="0"/>
              <a:t>. </a:t>
            </a:r>
            <a:r>
              <a:rPr lang="es-MX" sz="1800" dirty="0"/>
              <a:t>La corteza, integrada por la cápsula y las zonas: glomerular, fasciculada  y reticular. En la zona glomerular se distinguen  células cilíndricas o piramidales que se agrupan en cordones curvos o cúmulos ovoides. En la zona fascicular sus células son poliédricas y se agrupan en cordones rectos, formando columnas entre las que se disponen capilares sinusoidales, estas células son grandes con un citoplasma ligeramente eosinófilo y lleno de gotas de lípidos que le dan un aspecto vacuolado por lo que se denominan espongiocitos</a:t>
            </a:r>
            <a:r>
              <a:rPr lang="es-MX" sz="1800" b="1" dirty="0"/>
              <a:t>. </a:t>
            </a:r>
            <a:r>
              <a:rPr lang="es-MX" sz="1800" dirty="0"/>
              <a:t>En la zona reticular sus células se agrupan en cordones anastomosados separados por capilares fenestrados.</a:t>
            </a:r>
            <a:r>
              <a:rPr lang="es-ES_tradnl" sz="1800" dirty="0"/>
              <a:t> </a:t>
            </a:r>
            <a:r>
              <a:rPr lang="es-MX" sz="1800" b="1" dirty="0" smtClean="0"/>
              <a:t> </a:t>
            </a:r>
            <a:r>
              <a:rPr lang="es-ES_tradnl" sz="1800" dirty="0" smtClean="0"/>
              <a:t/>
            </a:r>
            <a:br>
              <a:rPr lang="es-ES_tradnl" sz="1800" dirty="0" smtClean="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368446"/>
            <a:ext cx="7213600" cy="4289529"/>
          </a:xfrm>
          <a:ln>
            <a:solidFill>
              <a:schemeClr val="accent1"/>
            </a:solidFill>
          </a:ln>
        </p:spPr>
        <p:txBody>
          <a:bodyPr>
            <a:normAutofit fontScale="92500" lnSpcReduction="1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68446"/>
            <a:ext cx="3392237" cy="3957403"/>
          </a:xfrm>
        </p:spPr>
        <p:txBody>
          <a:bodyPr>
            <a:normAutofit fontScale="92500" lnSpcReduction="10000"/>
          </a:bodyPr>
          <a:lstStyle/>
          <a:p>
            <a:pPr marL="0" indent="0">
              <a:buNone/>
            </a:pPr>
            <a:r>
              <a:rPr lang="es-ES" dirty="0" smtClean="0"/>
              <a:t>Tinción</a:t>
            </a:r>
            <a:r>
              <a:rPr lang="es-ES" smtClean="0"/>
              <a:t>: </a:t>
            </a:r>
          </a:p>
          <a:p>
            <a:pPr marL="0" indent="0">
              <a:buNone/>
            </a:pPr>
            <a:endParaRPr lang="es-ES" dirty="0" smtClean="0"/>
          </a:p>
          <a:p>
            <a:pPr marL="0" indent="0">
              <a:buNone/>
            </a:pPr>
            <a:r>
              <a:rPr lang="es-ES" dirty="0" smtClean="0"/>
              <a:t>Corteza suprarrenal</a:t>
            </a:r>
          </a:p>
          <a:p>
            <a:r>
              <a:rPr lang="es-ES" dirty="0" smtClean="0"/>
              <a:t>Zona glomerular</a:t>
            </a:r>
          </a:p>
          <a:p>
            <a:r>
              <a:rPr lang="es-ES" dirty="0" smtClean="0"/>
              <a:t>Zona fasciculada (</a:t>
            </a:r>
            <a:r>
              <a:rPr lang="es-ES" dirty="0" err="1" smtClean="0"/>
              <a:t>espongiocitos</a:t>
            </a:r>
            <a:r>
              <a:rPr lang="es-ES" dirty="0" smtClean="0"/>
              <a:t>)</a:t>
            </a:r>
          </a:p>
          <a:p>
            <a:r>
              <a:rPr lang="es-ES" dirty="0" smtClean="0"/>
              <a:t>Zona reticular</a:t>
            </a:r>
          </a:p>
          <a:p>
            <a:endParaRPr lang="es-ES" dirty="0" smtClean="0"/>
          </a:p>
          <a:p>
            <a:pPr marL="0" indent="0">
              <a:buNone/>
            </a:pPr>
            <a:r>
              <a:rPr lang="es-ES" dirty="0" smtClean="0"/>
              <a:t>Capilares</a:t>
            </a:r>
          </a:p>
        </p:txBody>
      </p:sp>
    </p:spTree>
    <p:extLst>
      <p:ext uri="{BB962C8B-B14F-4D97-AF65-F5344CB8AC3E}">
        <p14:creationId xmlns:p14="http://schemas.microsoft.com/office/powerpoint/2010/main" val="154652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716505"/>
            <a:ext cx="10515600" cy="342484"/>
          </a:xfrm>
        </p:spPr>
        <p:txBody>
          <a:bodyPr>
            <a:noAutofit/>
          </a:bodyPr>
          <a:lstStyle/>
          <a:p>
            <a:r>
              <a:rPr lang="es-ES_tradnl" sz="2000" dirty="0" smtClean="0"/>
              <a:t>22.2 c </a:t>
            </a:r>
            <a:r>
              <a:rPr lang="es-ES_tradnl" sz="2000" b="1" dirty="0" err="1" smtClean="0"/>
              <a:t>Gl</a:t>
            </a:r>
            <a:r>
              <a:rPr lang="es-ES" sz="2000" b="1" dirty="0" err="1" smtClean="0"/>
              <a:t>ándula</a:t>
            </a:r>
            <a:r>
              <a:rPr lang="es-ES" sz="2000" b="1" dirty="0" smtClean="0"/>
              <a:t> suprarrenal</a:t>
            </a:r>
            <a:r>
              <a:rPr lang="es-MX" sz="2000" b="1" dirty="0" smtClean="0"/>
              <a:t>. </a:t>
            </a:r>
            <a:r>
              <a:rPr lang="es-MX" sz="2000" dirty="0"/>
              <a:t>La médula  está formada por células cromafines, células ganglionares simpáticas, tejido conectivo, capilares sinusoidales y fibras nerviosas. Las células cromafines</a:t>
            </a:r>
            <a:r>
              <a:rPr lang="es-MX" sz="2000" b="1" dirty="0"/>
              <a:t> </a:t>
            </a:r>
            <a:r>
              <a:rPr lang="es-MX" sz="2000" dirty="0"/>
              <a:t>son células de aspecto epitelial que se agrupan en cúmulos ovoides y cordones anastomosados.</a:t>
            </a:r>
            <a:r>
              <a:rPr lang="es-ES_tradnl" sz="2000" dirty="0"/>
              <a:t/>
            </a:r>
            <a:br>
              <a:rPr lang="es-ES_tradnl" sz="2000" dirty="0"/>
            </a:br>
            <a:r>
              <a:rPr lang="es-MX" sz="2000" b="1" dirty="0" smtClean="0"/>
              <a:t>  </a:t>
            </a:r>
            <a:r>
              <a:rPr lang="es-ES_tradnl" sz="2000" dirty="0" smtClean="0"/>
              <a:t/>
            </a:r>
            <a:br>
              <a:rPr lang="es-ES_tradnl" sz="2000" dirty="0" smtClean="0"/>
            </a:br>
            <a:r>
              <a:rPr lang="es-ES" sz="2000" b="1" dirty="0" smtClean="0"/>
              <a:t/>
            </a:r>
            <a:br>
              <a:rPr lang="es-ES" sz="2000" b="1" dirty="0" smtClean="0"/>
            </a:br>
            <a:endParaRPr lang="es-ES_tradnl" sz="20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68446"/>
            <a:ext cx="3392237" cy="3612629"/>
          </a:xfrm>
        </p:spPr>
        <p:txBody>
          <a:bodyPr>
            <a:normAutofit/>
          </a:bodyPr>
          <a:lstStyle/>
          <a:p>
            <a:pPr marL="0" indent="0">
              <a:buNone/>
            </a:pPr>
            <a:r>
              <a:rPr lang="es-ES" dirty="0" smtClean="0"/>
              <a:t>Tinción: </a:t>
            </a:r>
          </a:p>
          <a:p>
            <a:pPr marL="0" indent="0">
              <a:buNone/>
            </a:pPr>
            <a:r>
              <a:rPr lang="es-ES" dirty="0" smtClean="0"/>
              <a:t>Médula suprarrenal</a:t>
            </a:r>
          </a:p>
          <a:p>
            <a:r>
              <a:rPr lang="es-ES" dirty="0" smtClean="0"/>
              <a:t>Grupos y cordones medulares</a:t>
            </a:r>
          </a:p>
          <a:p>
            <a:r>
              <a:rPr lang="es-ES" dirty="0" smtClean="0"/>
              <a:t>Células </a:t>
            </a:r>
            <a:r>
              <a:rPr lang="es-ES" dirty="0" err="1" smtClean="0"/>
              <a:t>cromafines</a:t>
            </a:r>
            <a:endParaRPr lang="es-ES" dirty="0" smtClean="0"/>
          </a:p>
          <a:p>
            <a:r>
              <a:rPr lang="es-ES" dirty="0" smtClean="0"/>
              <a:t>Células ganglionares</a:t>
            </a:r>
          </a:p>
        </p:txBody>
      </p:sp>
    </p:spTree>
    <p:extLst>
      <p:ext uri="{BB962C8B-B14F-4D97-AF65-F5344CB8AC3E}">
        <p14:creationId xmlns:p14="http://schemas.microsoft.com/office/powerpoint/2010/main" val="1496851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72321" y="1603948"/>
            <a:ext cx="11647357" cy="305140"/>
          </a:xfrm>
        </p:spPr>
        <p:txBody>
          <a:bodyPr>
            <a:noAutofit/>
          </a:bodyPr>
          <a:lstStyle/>
          <a:p>
            <a:r>
              <a:rPr lang="es-ES_tradnl" sz="1800" dirty="0" smtClean="0"/>
              <a:t>22.3 </a:t>
            </a:r>
            <a:r>
              <a:rPr lang="es-ES_tradnl" sz="1800" b="1" dirty="0" smtClean="0"/>
              <a:t>Paratiroides. </a:t>
            </a:r>
            <a:r>
              <a:rPr lang="es-ES_tradnl" sz="1800" dirty="0" smtClean="0"/>
              <a:t> </a:t>
            </a:r>
            <a:r>
              <a:rPr lang="es-MX" sz="1800" dirty="0" smtClean="0"/>
              <a:t> Observa </a:t>
            </a:r>
            <a:r>
              <a:rPr lang="es-MX" sz="1800" dirty="0"/>
              <a:t>que la glándula paratiroides está rodeada de una cápsula muy fina que ingresa al parénquima y forma lobulillos poco definidos integrados por dos tipos celulares: las células principales y las células oxífilas. Las células principales son pequeñas, de citoplasma rosa pálido y con núcleos centrales y esféricos. Se disponen en cordones irregulares relacionados con capilares sanguíneos. Las células oxífilas se reconocen porque se organizan en pequeños grupos. Son células de mayor tamaño, 15 a 20  micrómetros de diámetro, con un citoplasma acidófilo y núcleos esféricos. Entre ambos tipos celulares suelen observarse adipocitos y capilares sanguíneos. </a:t>
            </a:r>
            <a:r>
              <a:rPr lang="es-ES_tradnl" sz="1800" dirty="0"/>
              <a:t/>
            </a:r>
            <a:br>
              <a:rPr lang="es-ES_tradnl" sz="1800" dirty="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23209" y="2368446"/>
            <a:ext cx="7213600" cy="4349489"/>
          </a:xfrm>
          <a:ln>
            <a:solidFill>
              <a:schemeClr val="accent1"/>
            </a:solidFill>
          </a:ln>
        </p:spPr>
        <p:txBody>
          <a:bodyPr>
            <a:normAutofit fontScale="92500" lnSpcReduction="2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68446"/>
            <a:ext cx="3392237" cy="4349489"/>
          </a:xfrm>
        </p:spPr>
        <p:txBody>
          <a:bodyPr>
            <a:normAutofit fontScale="92500" lnSpcReduction="20000"/>
          </a:bodyPr>
          <a:lstStyle/>
          <a:p>
            <a:pPr marL="0" indent="0">
              <a:buNone/>
            </a:pPr>
            <a:r>
              <a:rPr lang="es-ES" dirty="0" smtClean="0"/>
              <a:t>Tinción: </a:t>
            </a:r>
          </a:p>
          <a:p>
            <a:r>
              <a:rPr lang="es-ES" dirty="0" smtClean="0"/>
              <a:t>Cápsula conjuntiva delgada</a:t>
            </a:r>
          </a:p>
          <a:p>
            <a:r>
              <a:rPr lang="es-ES" dirty="0" smtClean="0"/>
              <a:t>Tabiques delgados de tejido conjuntivo </a:t>
            </a:r>
          </a:p>
          <a:p>
            <a:r>
              <a:rPr lang="es-ES" dirty="0" smtClean="0"/>
              <a:t>Cordones de células principales</a:t>
            </a:r>
          </a:p>
          <a:p>
            <a:r>
              <a:rPr lang="es-ES" dirty="0" smtClean="0"/>
              <a:t>Capilares sanguíneos</a:t>
            </a:r>
          </a:p>
          <a:p>
            <a:r>
              <a:rPr lang="es-ES" dirty="0" smtClean="0"/>
              <a:t>Agrupaciones de adipocitos</a:t>
            </a:r>
          </a:p>
          <a:p>
            <a:r>
              <a:rPr lang="es-ES" dirty="0" smtClean="0"/>
              <a:t> Grupos de células </a:t>
            </a:r>
            <a:r>
              <a:rPr lang="es-ES" dirty="0" err="1" smtClean="0"/>
              <a:t>oxífilas</a:t>
            </a:r>
            <a:endParaRPr lang="es-ES" dirty="0" smtClean="0"/>
          </a:p>
        </p:txBody>
      </p:sp>
    </p:spTree>
    <p:extLst>
      <p:ext uri="{BB962C8B-B14F-4D97-AF65-F5344CB8AC3E}">
        <p14:creationId xmlns:p14="http://schemas.microsoft.com/office/powerpoint/2010/main" val="267463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1" id="{5B9C1152-0AB5-D649-9147-01DACE9BC431}" vid="{B72FEF3F-818D-0548-9C1B-2686BBE0E7C2}"/>
    </a:ext>
  </a:extLst>
</a:theme>
</file>

<file path=docProps/app.xml><?xml version="1.0" encoding="utf-8"?>
<Properties xmlns="http://schemas.openxmlformats.org/officeDocument/2006/extended-properties" xmlns:vt="http://schemas.openxmlformats.org/officeDocument/2006/docPropsVTypes">
  <TotalTime>48</TotalTime>
  <Words>689</Words>
  <Application>Microsoft Macintosh PowerPoint</Application>
  <PresentationFormat>Panorámica</PresentationFormat>
  <Paragraphs>96</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American Typewriter</vt:lpstr>
      <vt:lpstr>Calibri</vt:lpstr>
      <vt:lpstr>Calibri Light</vt:lpstr>
      <vt:lpstr>Arial</vt:lpstr>
      <vt:lpstr>Tema2</vt:lpstr>
      <vt:lpstr>Presentación de PowerPoint</vt:lpstr>
      <vt:lpstr> Resultados de aprendizaje:  - Identifica la estructura histológica de la glándula hipófisis en fotomicrografías y cortes histológicos.  - Identifica la estructura histológica de la glándula tiroides en fotomicrografías y cortes histológicos.  - Identifica la estructura histológica de la glándula paratiroides en fotomicrografías y cortes histológicos.  - Identifica la estructura histológica de la glándula suprarrenal en fotomicrografías y cortes histológicos. -  Identifica la estructura histológica de la glándula pineal en fotomicrografías y cortes histológicos. - Identifica la estructura histológica del sistema neuroendocrino difuso (SNED) en fotomicrografías y cortes histológicos.       </vt:lpstr>
      <vt:lpstr>22.1 a Hipófisis.  Observa las características tisulares de los componentes de la hipófisis: parte distal y parte intermedia de la adenohipófisis y la parte nerviosa de la neurohipófisis. En la parte intermedia distingue células levemente basófilas y la presencia de folículos epiteliales llenos de una sustancia coloidal llamados quistes de Rathke. (Bajos aumentos)   </vt:lpstr>
      <vt:lpstr>22.1 b Hipófisis.  Observa las características tisulares de la adenohipófisis. En la parte distal reconocer las células acidófilas, basófilas y cromófobas y sus relaciones con el estroma fino y los capilares sinusoidales.    </vt:lpstr>
      <vt:lpstr>22.1 c Hipófisis.  Observa las características tisulares de la neurohipófisis: la estructura filamentosa constituida por axones sin mielina y rodeando a los axones se localizan los pituicitos. Las terminaciones nerviosas presentan unas dilataciones que se denominan los cuerpos de Herring que almacenan los gránulos neurosecretores.       </vt:lpstr>
      <vt:lpstr>22.2 a Glándula suprarrenal.   Observa la organización microscópica general de la glándula suprarrenal formada por corteza y médula. (Bajos aumentos)  </vt:lpstr>
      <vt:lpstr>22.2 b Glándula suprarrenal. La corteza, integrada por la cápsula y las zonas: glomerular, fasciculada  y reticular. En la zona glomerular se distinguen  células cilíndricas o piramidales que se agrupan en cordones curvos o cúmulos ovoides. En la zona fascicular sus células son poliédricas y se agrupan en cordones rectos, formando columnas entre las que se disponen capilares sinusoidales, estas células son grandes con un citoplasma ligeramente eosinófilo y lleno de gotas de lípidos que le dan un aspecto vacuolado por lo que se denominan espongiocitos. En la zona reticular sus células se agrupan en cordones anastomosados separados por capilares fenestrados.    </vt:lpstr>
      <vt:lpstr>22.2 c Glándula suprarrenal. La médula  está formada por células cromafines, células ganglionares simpáticas, tejido conectivo, capilares sinusoidales y fibras nerviosas. Las células cromafines son células de aspecto epitelial que se agrupan en cúmulos ovoides y cordones anastomosados.     </vt:lpstr>
      <vt:lpstr>22.3 Paratiroides.   Observa que la glándula paratiroides está rodeada de una cápsula muy fina que ingresa al parénquima y forma lobulillos poco definidos integrados por dos tipos celulares: las células principales y las células oxífilas. Las células principales son pequeñas, de citoplasma rosa pálido y con núcleos centrales y esféricos. Se disponen en cordones irregulares relacionados con capilares sanguíneos. Las células oxífilas se reconocen porque se organizan en pequeños grupos. Son células de mayor tamaño, 15 a 20  micrómetros de diámetro, con un citoplasma acidófilo y núcleos esféricos. Entre ambos tipos celulares suelen observarse adipocitos y capilares sanguíneos.   </vt:lpstr>
      <vt:lpstr>22.4 Tiroides. Observa el parénquima tiroideo constituido por folículos  formados por un epitelio cúbico simple o cilíndrico bajo que contienen, en su interior, el coloide tiroideo. Cada folículo está rodeado por un estroma fino colagenoso. Entre la membrana basal y las células foliculares se pueden visualizar células de citoplasma claro y núcleos esféricos voluminosos que son las células “claras” o parafoliculares  o células “C”. Entre los folículos tiroideos existen numerosos capilares sanguíneos.  </vt:lpstr>
      <vt:lpstr>22.5 Páncreas. Observa en el corte histológico de páncreas los islotes pancreáticos o de Langerhans. Se distinguen porque son grupos de células poliédricas con citoplasma claro que forman cordones cortos y que se diferencian fácilmente de  los acinos pancreáticos.     </vt:lpstr>
      <vt:lpstr>22.6 Pineal. Observa el aspecto nervioso de sus componentes celulares y fibrilares. Se reconocen los dos tipos celulares que la integran: los pinealocitos  y las células intersticiales, gliales o de sostén. Los pinealocitos son células de citoplasma pálido y escaso, con un núcleo esférico y voluminoso. Las células gliales son más pequeñas, con un núcleo heterocromático y ligeramente  alargado. Entre el conjunto de células se observan unas concreciones calcáreas, muy basófilas, denominadas arenilla cerebral o acérvulos cerebrales, que es característico de esta glándula.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7</cp:revision>
  <dcterms:created xsi:type="dcterms:W3CDTF">2021-02-20T00:26:26Z</dcterms:created>
  <dcterms:modified xsi:type="dcterms:W3CDTF">2021-02-23T19:28:34Z</dcterms:modified>
</cp:coreProperties>
</file>