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1" r:id="rId5"/>
    <p:sldId id="260" r:id="rId6"/>
    <p:sldId id="262" r:id="rId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94677"/>
  </p:normalViewPr>
  <p:slideViewPr>
    <p:cSldViewPr snapToGrid="0" snapToObjects="1" showGuides="1">
      <p:cViewPr varScale="1">
        <p:scale>
          <a:sx n="80" d="100"/>
          <a:sy n="80" d="100"/>
        </p:scale>
        <p:origin x="44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6048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39233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40621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7453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41023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64049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67783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58876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30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32883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spTree>
    <p:extLst>
      <p:ext uri="{BB962C8B-B14F-4D97-AF65-F5344CB8AC3E}">
        <p14:creationId xmlns:p14="http://schemas.microsoft.com/office/powerpoint/2010/main" val="14828838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solidFill>
                  <a:prstClr val="black">
                    <a:tint val="75000"/>
                  </a:prstClr>
                </a:solidFill>
              </a:rPr>
              <a:pPr/>
              <a:t>19/2/21</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solidFill>
                  <a:prstClr val="black">
                    <a:tint val="75000"/>
                  </a:prstClr>
                </a:solidFill>
              </a:rPr>
              <a:pPr/>
              <a:t>‹Nr.›</a:t>
            </a:fld>
            <a:endParaRPr lang="es-ES_tradnl">
              <a:solidFill>
                <a:prstClr val="black">
                  <a:tint val="75000"/>
                </a:prstClr>
              </a:solidFill>
            </a:endParaRPr>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18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ct.facmed.unam.mx/index.php/recurso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4282440"/>
          </a:xfrm>
        </p:spPr>
        <p:txBody>
          <a:bodyPr>
            <a:normAutofit lnSpcReduction="10000"/>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a:t>
            </a:r>
            <a:r>
              <a:rPr lang="es-ES" sz="3200" dirty="0" smtClean="0">
                <a:solidFill>
                  <a:prstClr val="black"/>
                </a:solidFill>
                <a:latin typeface="American Typewriter" charset="0"/>
                <a:ea typeface="American Typewriter" charset="0"/>
                <a:cs typeface="American Typewriter" charset="0"/>
              </a:rPr>
              <a:t>21</a:t>
            </a:r>
            <a:r>
              <a:rPr lang="es-ES" sz="3200" dirty="0" smtClean="0">
                <a:solidFill>
                  <a:prstClr val="black"/>
                </a:solidFill>
                <a:latin typeface="American Typewriter" charset="0"/>
                <a:ea typeface="American Typewriter" charset="0"/>
                <a:cs typeface="American Typewriter" charset="0"/>
              </a:rPr>
              <a:t>. </a:t>
            </a:r>
            <a:endParaRPr lang="es-ES" sz="3200" dirty="0" smtClean="0">
              <a:solidFill>
                <a:prstClr val="black"/>
              </a:solidFill>
              <a:latin typeface="American Typewriter" charset="0"/>
              <a:ea typeface="American Typewriter" charset="0"/>
              <a:cs typeface="American Typewriter" charset="0"/>
            </a:endParaRPr>
          </a:p>
          <a:p>
            <a:pPr algn="ctr"/>
            <a:r>
              <a:rPr lang="es-ES" sz="3200" dirty="0" smtClean="0">
                <a:solidFill>
                  <a:prstClr val="black"/>
                </a:solidFill>
                <a:latin typeface="American Typewriter" charset="0"/>
                <a:ea typeface="American Typewriter" charset="0"/>
                <a:cs typeface="American Typewriter" charset="0"/>
              </a:rPr>
              <a:t>Sistema tegumentario</a:t>
            </a:r>
            <a:endParaRPr lang="es-ES" sz="3200" dirty="0" smtClean="0">
              <a:solidFill>
                <a:prstClr val="black"/>
              </a:solidFill>
              <a:latin typeface="American Typewriter" charset="0"/>
              <a:ea typeface="American Typewriter" charset="0"/>
              <a:cs typeface="American Typewriter" charset="0"/>
            </a:endParaRPr>
          </a:p>
          <a:p>
            <a:pPr algn="ctr"/>
            <a:endParaRPr lang="es-ES" sz="3200" dirty="0">
              <a:solidFill>
                <a:prstClr val="black"/>
              </a:solidFill>
              <a:latin typeface="American Typewriter" charset="0"/>
              <a:ea typeface="American Typewriter" charset="0"/>
              <a:cs typeface="American Typewriter" charset="0"/>
            </a:endParaRPr>
          </a:p>
          <a:p>
            <a:pPr lvl="0" algn="ctr">
              <a:lnSpc>
                <a:spcPct val="100000"/>
              </a:lnSpc>
              <a:spcBef>
                <a:spcPts val="0"/>
              </a:spcBef>
            </a:pPr>
            <a:r>
              <a:rPr lang="es-ES_tradnl" sz="2000" dirty="0">
                <a:solidFill>
                  <a:prstClr val="black"/>
                </a:solidFill>
              </a:rPr>
              <a:t>Instrucciones generales:</a:t>
            </a:r>
          </a:p>
          <a:p>
            <a:pPr lvl="0" algn="ctr">
              <a:lnSpc>
                <a:spcPct val="100000"/>
              </a:lnSpc>
              <a:spcBef>
                <a:spcPts val="0"/>
              </a:spcBef>
            </a:pPr>
            <a:r>
              <a:rPr lang="es-ES_tradnl" sz="2000" dirty="0">
                <a:solidFill>
                  <a:prstClr val="black"/>
                </a:solidFill>
              </a:rPr>
              <a:t>En </a:t>
            </a:r>
            <a:r>
              <a:rPr lang="es-ES_tradnl" sz="2000" dirty="0" smtClean="0">
                <a:solidFill>
                  <a:prstClr val="black"/>
                </a:solidFill>
              </a:rPr>
              <a:t>un</a:t>
            </a:r>
            <a:r>
              <a:rPr lang="es-ES_tradnl" sz="2000" dirty="0" smtClean="0">
                <a:solidFill>
                  <a:prstClr val="black"/>
                </a:solidFill>
              </a:rPr>
              <a:t> </a:t>
            </a:r>
            <a:r>
              <a:rPr lang="es-ES" sz="2000" dirty="0">
                <a:solidFill>
                  <a:prstClr val="black"/>
                </a:solidFill>
              </a:rPr>
              <a:t>microscopio virtual o en el Atlas Digital del Departamento busca cada  preparación histológica o fotomicrografía y señala lo que se te pide</a:t>
            </a:r>
            <a:endParaRPr lang="es-ES_tradnl" dirty="0">
              <a:latin typeface="American Typewriter" charset="0"/>
              <a:ea typeface="American Typewriter" charset="0"/>
              <a:cs typeface="American Typewriter"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947569" y="1936607"/>
            <a:ext cx="5196305" cy="3566445"/>
          </a:xfrm>
          <a:prstGeom prst="rect">
            <a:avLst/>
          </a:prstGeom>
          <a:ln w="38100">
            <a:solidFill>
              <a:schemeClr val="tx1"/>
            </a:solidFill>
          </a:ln>
        </p:spPr>
      </p:pic>
    </p:spTree>
    <p:extLst>
      <p:ext uri="{BB962C8B-B14F-4D97-AF65-F5344CB8AC3E}">
        <p14:creationId xmlns:p14="http://schemas.microsoft.com/office/powerpoint/2010/main" val="323494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7669" y="1661827"/>
            <a:ext cx="9144000" cy="2387600"/>
          </a:xfrm>
        </p:spPr>
        <p:txBody>
          <a:bodyPr>
            <a:noAutofit/>
          </a:bodyPr>
          <a:lstStyle/>
          <a:p>
            <a:pPr algn="l"/>
            <a:r>
              <a:rPr lang="es-ES_tradnl" sz="2000" b="1" dirty="0" smtClean="0"/>
              <a:t>Resultados de aprendizaje:</a:t>
            </a:r>
            <a:br>
              <a:rPr lang="es-ES_tradnl" sz="2000" b="1" dirty="0" smtClean="0"/>
            </a:br>
            <a:r>
              <a:rPr lang="es-ES_tradnl" sz="2000" b="1" dirty="0" smtClean="0"/>
              <a:t/>
            </a:r>
            <a:br>
              <a:rPr lang="es-ES_tradnl" sz="2000" b="1" dirty="0" smtClean="0"/>
            </a:br>
            <a:r>
              <a:rPr lang="es-ES_tradnl" sz="2000" b="1" dirty="0" smtClean="0"/>
              <a:t>- </a:t>
            </a:r>
            <a:r>
              <a:rPr lang="es-ES_tradnl" sz="2000" b="1" dirty="0"/>
              <a:t>Distingue las diferencias de la epidermis de la piel delgada y de la piel gruesa. 	</a:t>
            </a:r>
            <a:r>
              <a:rPr lang="es-ES_tradnl" sz="2000" b="1" dirty="0" smtClean="0"/>
              <a:t/>
            </a:r>
            <a:br>
              <a:rPr lang="es-ES_tradnl" sz="2000" b="1" dirty="0" smtClean="0"/>
            </a:br>
            <a:r>
              <a:rPr lang="es-ES_tradnl" sz="2000" b="1" dirty="0"/>
              <a:t>- </a:t>
            </a:r>
            <a:r>
              <a:rPr lang="es-ES_tradnl" sz="2000" b="1" dirty="0" smtClean="0"/>
              <a:t>Identifica los estratos de la epidermis en </a:t>
            </a:r>
            <a:r>
              <a:rPr lang="es-ES_tradnl" sz="2000" b="1" dirty="0" err="1" smtClean="0"/>
              <a:t>fotomicrograf</a:t>
            </a:r>
            <a:r>
              <a:rPr lang="es-ES" sz="2000" b="1" dirty="0" err="1" smtClean="0"/>
              <a:t>ías</a:t>
            </a:r>
            <a:r>
              <a:rPr lang="es-ES" sz="2000" b="1" dirty="0" smtClean="0"/>
              <a:t>  y cortes histológicos.</a:t>
            </a:r>
            <a:br>
              <a:rPr lang="es-ES" sz="2000" b="1" dirty="0" smtClean="0"/>
            </a:br>
            <a:r>
              <a:rPr lang="es-ES" sz="2000" b="1" dirty="0" smtClean="0"/>
              <a:t>- </a:t>
            </a:r>
            <a:r>
              <a:rPr lang="es-ES_tradnl" sz="2000" b="1" dirty="0"/>
              <a:t>Distingue las características histológicas y componentes de la dermis papilar (tejido conjuntivo laxo) y de la dermis reticular (tejido conjuntivo denso irregular). 	</a:t>
            </a:r>
            <a:r>
              <a:rPr lang="es-ES" sz="2000" b="1" dirty="0" smtClean="0"/>
              <a:t/>
            </a:r>
            <a:br>
              <a:rPr lang="es-ES" sz="2000" b="1" dirty="0" smtClean="0"/>
            </a:br>
            <a:r>
              <a:rPr lang="es-ES" sz="2000" b="1" dirty="0" smtClean="0"/>
              <a:t>- Identifica los diferentes anexos </a:t>
            </a:r>
            <a:r>
              <a:rPr lang="es-ES_tradnl" sz="2000" b="1" dirty="0" err="1" smtClean="0"/>
              <a:t>cut</a:t>
            </a:r>
            <a:r>
              <a:rPr lang="es-ES" sz="2000" b="1" dirty="0" err="1" smtClean="0"/>
              <a:t>áneos</a:t>
            </a:r>
            <a:r>
              <a:rPr lang="es-ES" sz="2000" b="1" dirty="0" smtClean="0"/>
              <a:t> en fotomicrografías y cortes histológicos. </a:t>
            </a: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endParaRPr lang="es-ES_tradnl" sz="2000" b="1" dirty="0"/>
          </a:p>
        </p:txBody>
      </p:sp>
      <p:sp>
        <p:nvSpPr>
          <p:cNvPr id="3" name="Subtítulo 2"/>
          <p:cNvSpPr>
            <a:spLocks noGrp="1"/>
          </p:cNvSpPr>
          <p:nvPr>
            <p:ph type="subTitle" idx="1"/>
          </p:nvPr>
        </p:nvSpPr>
        <p:spPr>
          <a:xfrm>
            <a:off x="1584063" y="3429000"/>
            <a:ext cx="9144000" cy="2196058"/>
          </a:xfrm>
        </p:spPr>
        <p:txBody>
          <a:bodyPr>
            <a:noAutofit/>
          </a:bodyPr>
          <a:lstStyle/>
          <a:p>
            <a:r>
              <a:rPr lang="es-ES_tradnl" sz="2000" dirty="0" smtClean="0"/>
              <a:t>Recursos:</a:t>
            </a:r>
          </a:p>
          <a:p>
            <a:endParaRPr lang="es-ES_tradnl" sz="2000" dirty="0"/>
          </a:p>
          <a:p>
            <a:r>
              <a:rPr lang="es-ES_tradnl" sz="2000" dirty="0">
                <a:hlinkClick r:id="rId2"/>
              </a:rPr>
              <a:t>http://bct.facmed.unam.mx/index.php/recursos</a:t>
            </a:r>
            <a:r>
              <a:rPr lang="es-ES_tradnl" sz="2000" dirty="0" smtClean="0">
                <a:hlinkClick r:id="rId2"/>
              </a:rPr>
              <a:t>/</a:t>
            </a:r>
            <a:endParaRPr lang="es-ES_tradnl" sz="2000" dirty="0" smtClean="0"/>
          </a:p>
          <a:p>
            <a:r>
              <a:rPr lang="es-ES_tradnl" sz="2000" dirty="0" smtClean="0"/>
              <a:t> </a:t>
            </a:r>
          </a:p>
          <a:p>
            <a:endParaRPr lang="es-ES" sz="2000" dirty="0" smtClean="0"/>
          </a:p>
          <a:p>
            <a:endParaRPr lang="es-ES" sz="2000" dirty="0" smtClean="0"/>
          </a:p>
          <a:p>
            <a:endParaRPr lang="es-ES"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smtClean="0"/>
          </a:p>
          <a:p>
            <a:endParaRPr lang="es-ES_tradnl" sz="2000" dirty="0"/>
          </a:p>
        </p:txBody>
      </p:sp>
    </p:spTree>
    <p:extLst>
      <p:ext uri="{BB962C8B-B14F-4D97-AF65-F5344CB8AC3E}">
        <p14:creationId xmlns:p14="http://schemas.microsoft.com/office/powerpoint/2010/main" val="1683286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1800" dirty="0" smtClean="0"/>
              <a:t>2</a:t>
            </a:r>
            <a:r>
              <a:rPr lang="es-ES_tradnl" sz="1800" dirty="0" smtClean="0"/>
              <a:t>1.1  </a:t>
            </a:r>
            <a:r>
              <a:rPr lang="es-MX" sz="1800" b="1" dirty="0"/>
              <a:t>Piel </a:t>
            </a:r>
            <a:r>
              <a:rPr lang="es-MX" sz="1800" b="1" dirty="0" smtClean="0"/>
              <a:t>gruesa. </a:t>
            </a:r>
            <a:r>
              <a:rPr lang="es-MX" sz="1800" dirty="0" smtClean="0"/>
              <a:t>Observa </a:t>
            </a:r>
            <a:r>
              <a:rPr lang="es-MX" sz="1800" dirty="0"/>
              <a:t>en la epidermis la gran cantidad de estrato córneo (50 a 60 capas de queratinocitos sin núcleos); estrato lúcido con células transparentes y ligeramente acidófilas; estrato granuloso identificado por sus células con gránulos basófilos; el estrato espinoso con células poliédricas o romboidales unidas entre sí por “espinas” y el estrato basal o germinativo, constituido por una sola capa de células cúbicas o cilíndricas. </a:t>
            </a:r>
            <a:r>
              <a:rPr lang="es-ES_tradnl" sz="1800" dirty="0"/>
              <a:t/>
            </a:r>
            <a:br>
              <a:rPr lang="es-ES_tradnl" sz="1800" dirty="0"/>
            </a:br>
            <a:r>
              <a:rPr lang="es-MX" sz="1800" b="1" dirty="0"/>
              <a:t> </a:t>
            </a:r>
            <a:r>
              <a:rPr lang="es-ES_tradnl" sz="1800" dirty="0"/>
              <a:t/>
            </a:r>
            <a:br>
              <a:rPr lang="es-ES_tradnl" sz="1800" dirty="0"/>
            </a:b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398425"/>
            <a:ext cx="3392237" cy="3778537"/>
          </a:xfrm>
        </p:spPr>
        <p:txBody>
          <a:bodyPr>
            <a:normAutofit/>
          </a:bodyPr>
          <a:lstStyle/>
          <a:p>
            <a:pPr marL="0" indent="0">
              <a:buNone/>
            </a:pPr>
            <a:r>
              <a:rPr lang="es-ES" dirty="0" smtClean="0"/>
              <a:t>Tinción: </a:t>
            </a:r>
          </a:p>
          <a:p>
            <a:r>
              <a:rPr lang="es-ES" dirty="0" smtClean="0"/>
              <a:t>Estrato córneo</a:t>
            </a:r>
          </a:p>
          <a:p>
            <a:r>
              <a:rPr lang="es-ES" dirty="0" smtClean="0"/>
              <a:t>Estrato lúcido</a:t>
            </a:r>
          </a:p>
          <a:p>
            <a:r>
              <a:rPr lang="es-ES" dirty="0" smtClean="0"/>
              <a:t>Estrato granuloso</a:t>
            </a:r>
          </a:p>
          <a:p>
            <a:r>
              <a:rPr lang="es-ES" dirty="0" smtClean="0"/>
              <a:t>Estrato espinoso</a:t>
            </a:r>
          </a:p>
          <a:p>
            <a:r>
              <a:rPr lang="es-ES" dirty="0" smtClean="0"/>
              <a:t>Estrato germinativo o basal </a:t>
            </a:r>
            <a:endParaRPr lang="es-ES" dirty="0" smtClean="0"/>
          </a:p>
        </p:txBody>
      </p:sp>
    </p:spTree>
    <p:extLst>
      <p:ext uri="{BB962C8B-B14F-4D97-AF65-F5344CB8AC3E}">
        <p14:creationId xmlns:p14="http://schemas.microsoft.com/office/powerpoint/2010/main" val="5421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1800" dirty="0" smtClean="0"/>
              <a:t>2</a:t>
            </a:r>
            <a:r>
              <a:rPr lang="es-ES_tradnl" sz="1800" dirty="0" smtClean="0"/>
              <a:t>1.2 a </a:t>
            </a:r>
            <a:r>
              <a:rPr lang="es-MX" sz="1800" b="1" dirty="0" smtClean="0"/>
              <a:t>Piel delgada. </a:t>
            </a:r>
            <a:r>
              <a:rPr lang="es-MX" sz="1800" b="1" dirty="0"/>
              <a:t> </a:t>
            </a:r>
            <a:r>
              <a:rPr lang="es-MX" sz="1800" dirty="0" smtClean="0"/>
              <a:t>Observa </a:t>
            </a:r>
            <a:r>
              <a:rPr lang="es-MX" sz="1800" dirty="0"/>
              <a:t>que la epidermis tiene cuatro </a:t>
            </a:r>
            <a:r>
              <a:rPr lang="es-MX" sz="1800" dirty="0" smtClean="0"/>
              <a:t>estratos, carece </a:t>
            </a:r>
            <a:r>
              <a:rPr lang="es-MX" sz="1800" dirty="0"/>
              <a:t>de estrato lúcido. </a:t>
            </a:r>
            <a:r>
              <a:rPr lang="es-MX" sz="1800" dirty="0" smtClean="0"/>
              <a:t>Diferencia </a:t>
            </a:r>
            <a:r>
              <a:rPr lang="es-MX" sz="1800" dirty="0"/>
              <a:t>la dermis papilar y la reticular. </a:t>
            </a:r>
            <a:r>
              <a:rPr lang="es-MX" sz="1800" dirty="0" smtClean="0"/>
              <a:t>Reconoce </a:t>
            </a:r>
            <a:r>
              <a:rPr lang="es-MX" sz="1800" dirty="0"/>
              <a:t>los tejidos integrantes de la hipodermis o tejido subcutáneo.</a:t>
            </a:r>
            <a:r>
              <a:rPr lang="es-ES_tradnl" sz="1800" dirty="0"/>
              <a:t/>
            </a:r>
            <a:br>
              <a:rPr lang="es-ES_tradnl" sz="1800" dirty="0"/>
            </a:br>
            <a:r>
              <a:rPr lang="es-ES_tradnl" sz="1800" dirty="0"/>
              <a:t/>
            </a:r>
            <a:br>
              <a:rPr lang="es-ES_tradnl" sz="1800" dirty="0"/>
            </a:b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fontScale="85000" lnSpcReduction="2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02456" y="2058988"/>
            <a:ext cx="3648912" cy="4561179"/>
          </a:xfrm>
        </p:spPr>
        <p:txBody>
          <a:bodyPr>
            <a:normAutofit fontScale="85000" lnSpcReduction="20000"/>
          </a:bodyPr>
          <a:lstStyle/>
          <a:p>
            <a:pPr marL="0" indent="0">
              <a:buNone/>
            </a:pPr>
            <a:r>
              <a:rPr lang="es-ES" dirty="0" smtClean="0"/>
              <a:t>Tinción:</a:t>
            </a:r>
          </a:p>
          <a:p>
            <a:r>
              <a:rPr lang="es-ES" dirty="0" smtClean="0"/>
              <a:t>Epidermis</a:t>
            </a:r>
          </a:p>
          <a:p>
            <a:pPr lvl="1"/>
            <a:r>
              <a:rPr lang="es-ES" dirty="0" smtClean="0"/>
              <a:t>Epitelio plano estratificado con estrato córneo</a:t>
            </a:r>
          </a:p>
          <a:p>
            <a:pPr lvl="1"/>
            <a:r>
              <a:rPr lang="es-ES" dirty="0" smtClean="0"/>
              <a:t>Crestas epidérmicas</a:t>
            </a:r>
            <a:endParaRPr lang="es-ES" dirty="0" smtClean="0"/>
          </a:p>
          <a:p>
            <a:r>
              <a:rPr lang="es-ES" dirty="0" smtClean="0"/>
              <a:t>Dermis</a:t>
            </a:r>
          </a:p>
          <a:p>
            <a:pPr lvl="1"/>
            <a:r>
              <a:rPr lang="es-ES" dirty="0" smtClean="0"/>
              <a:t>Dermis papilar (TCL)</a:t>
            </a:r>
          </a:p>
          <a:p>
            <a:pPr lvl="2"/>
            <a:r>
              <a:rPr lang="es-ES" dirty="0" smtClean="0"/>
              <a:t>Papilas dérmicas</a:t>
            </a:r>
          </a:p>
          <a:p>
            <a:pPr lvl="1"/>
            <a:r>
              <a:rPr lang="es-ES" dirty="0" smtClean="0"/>
              <a:t>Dermis reticular (TCD)</a:t>
            </a:r>
          </a:p>
          <a:p>
            <a:pPr lvl="2"/>
            <a:r>
              <a:rPr lang="es-ES" dirty="0" smtClean="0"/>
              <a:t>Haces gruesos de fibras de colágena</a:t>
            </a:r>
            <a:endParaRPr lang="es-ES" dirty="0" smtClean="0"/>
          </a:p>
          <a:p>
            <a:r>
              <a:rPr lang="es-ES" dirty="0" smtClean="0"/>
              <a:t>Hipodermis</a:t>
            </a:r>
          </a:p>
          <a:p>
            <a:pPr lvl="1"/>
            <a:r>
              <a:rPr lang="es-ES" dirty="0" smtClean="0"/>
              <a:t>Tejido conjuntivo laxo</a:t>
            </a:r>
          </a:p>
          <a:p>
            <a:pPr lvl="1"/>
            <a:r>
              <a:rPr lang="es-ES" dirty="0" smtClean="0"/>
              <a:t>Vasos sanguíneos</a:t>
            </a:r>
          </a:p>
          <a:p>
            <a:pPr lvl="1"/>
            <a:r>
              <a:rPr lang="es-ES" dirty="0" smtClean="0"/>
              <a:t>Tejido adiposo</a:t>
            </a:r>
          </a:p>
          <a:p>
            <a:pPr lvl="1"/>
            <a:endParaRPr lang="es-ES" dirty="0" smtClean="0"/>
          </a:p>
        </p:txBody>
      </p:sp>
    </p:spTree>
    <p:extLst>
      <p:ext uri="{BB962C8B-B14F-4D97-AF65-F5344CB8AC3E}">
        <p14:creationId xmlns:p14="http://schemas.microsoft.com/office/powerpoint/2010/main" val="140371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1716505"/>
            <a:ext cx="10515600" cy="342484"/>
          </a:xfrm>
        </p:spPr>
        <p:txBody>
          <a:bodyPr>
            <a:noAutofit/>
          </a:bodyPr>
          <a:lstStyle/>
          <a:p>
            <a:r>
              <a:rPr lang="es-ES_tradnl" sz="1800" dirty="0" smtClean="0"/>
              <a:t>2</a:t>
            </a:r>
            <a:r>
              <a:rPr lang="es-ES_tradnl" sz="1800" dirty="0" smtClean="0"/>
              <a:t>1.2 b </a:t>
            </a:r>
            <a:r>
              <a:rPr lang="es-MX" sz="1800" b="1" dirty="0" smtClean="0"/>
              <a:t>Piel delgada. </a:t>
            </a:r>
            <a:r>
              <a:rPr lang="es-MX" sz="1800" b="1" dirty="0"/>
              <a:t> </a:t>
            </a:r>
            <a:r>
              <a:rPr lang="es-MX" sz="1800" dirty="0" smtClean="0"/>
              <a:t>Observa </a:t>
            </a:r>
            <a:r>
              <a:rPr lang="es-MX" sz="1800" dirty="0"/>
              <a:t>que la epidermis tiene cuatro estratos. El más profundo es el germinativo o basal, se continúa con el estrato espinoso, sigue el estrato granuloso y por último el estrato córneo. Carece de estrato lúcido. </a:t>
            </a:r>
            <a:r>
              <a:rPr lang="es-ES_tradnl" sz="1800" dirty="0"/>
              <a:t/>
            </a:r>
            <a:br>
              <a:rPr lang="es-ES_tradnl" sz="1800" dirty="0"/>
            </a:b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229853"/>
            <a:ext cx="3392237" cy="3800953"/>
          </a:xfrm>
        </p:spPr>
        <p:txBody>
          <a:bodyPr>
            <a:normAutofit/>
          </a:bodyPr>
          <a:lstStyle/>
          <a:p>
            <a:pPr marL="0" indent="0">
              <a:buNone/>
            </a:pPr>
            <a:r>
              <a:rPr lang="es-ES" dirty="0" smtClean="0"/>
              <a:t>Tinción:</a:t>
            </a:r>
          </a:p>
          <a:p>
            <a:r>
              <a:rPr lang="es-ES" dirty="0" smtClean="0"/>
              <a:t>Estrato córneo</a:t>
            </a:r>
          </a:p>
          <a:p>
            <a:r>
              <a:rPr lang="es-ES" dirty="0" smtClean="0"/>
              <a:t>Estrato granuloso</a:t>
            </a:r>
          </a:p>
          <a:p>
            <a:r>
              <a:rPr lang="es-ES" dirty="0" smtClean="0"/>
              <a:t>Estrato espinoso</a:t>
            </a:r>
          </a:p>
          <a:p>
            <a:r>
              <a:rPr lang="es-ES" dirty="0" smtClean="0"/>
              <a:t>Estrato germinativo o basal </a:t>
            </a:r>
            <a:endParaRPr lang="es-ES" dirty="0" smtClean="0"/>
          </a:p>
        </p:txBody>
      </p:sp>
    </p:spTree>
    <p:extLst>
      <p:ext uri="{BB962C8B-B14F-4D97-AF65-F5344CB8AC3E}">
        <p14:creationId xmlns:p14="http://schemas.microsoft.com/office/powerpoint/2010/main" val="263847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9811" y="1780673"/>
            <a:ext cx="11020925" cy="278315"/>
          </a:xfrm>
        </p:spPr>
        <p:txBody>
          <a:bodyPr>
            <a:noAutofit/>
          </a:bodyPr>
          <a:lstStyle/>
          <a:p>
            <a:r>
              <a:rPr lang="es-ES_tradnl" sz="1800" smtClean="0"/>
              <a:t>2</a:t>
            </a:r>
            <a:r>
              <a:rPr lang="es-ES_tradnl" sz="1800" smtClean="0"/>
              <a:t>1.3 </a:t>
            </a:r>
            <a:r>
              <a:rPr lang="es-MX" sz="1800" b="1" dirty="0" smtClean="0"/>
              <a:t>Piel de axila. </a:t>
            </a:r>
            <a:r>
              <a:rPr lang="es-MX" sz="1800" dirty="0" smtClean="0"/>
              <a:t>Observa </a:t>
            </a:r>
            <a:r>
              <a:rPr lang="es-MX" sz="1800" dirty="0"/>
              <a:t>las  glándulas sebáceas (holocrinas) relacionadas con los folículos pilosos. En ocasiones, se observa el músculo (liso) erector del pelo junto al folículo piloso. En la dermis profunda se distinguen unidades glandulares tubulares glomerulares correspondientes a glándulas sudoríparas ecrinas y apocrinas.  Las porciones secretoras de las glándulas sudoríparas apocrinas se diferencian de las ecrinas porque tienen la luz más grande. Las  porciones secretoras suelen localizarse en el tejido subcutáneo. </a:t>
            </a:r>
            <a:r>
              <a:rPr lang="es-ES_tradnl" sz="1800" dirty="0"/>
              <a:t/>
            </a:r>
            <a:br>
              <a:rPr lang="es-ES_tradnl" sz="1800" dirty="0"/>
            </a:br>
            <a:r>
              <a:rPr lang="es-MX" sz="1800" b="1" dirty="0"/>
              <a:t> </a:t>
            </a:r>
            <a:r>
              <a:rPr lang="es-ES_tradnl" sz="1800" dirty="0"/>
              <a:t/>
            </a:r>
            <a:br>
              <a:rPr lang="es-ES_tradnl" sz="1800" dirty="0"/>
            </a:br>
            <a:r>
              <a:rPr lang="es-ES_tradnl" sz="1800" dirty="0"/>
              <a:t/>
            </a:r>
            <a:br>
              <a:rPr lang="es-ES_tradnl" sz="1800" dirty="0"/>
            </a:br>
            <a:r>
              <a:rPr lang="es-ES" sz="1800" b="1" dirty="0" smtClean="0"/>
              <a:t/>
            </a:r>
            <a:br>
              <a:rPr lang="es-ES" sz="1800" b="1" dirty="0" smtClean="0"/>
            </a:br>
            <a:endParaRPr lang="es-ES_tradnl" sz="1800" dirty="0"/>
          </a:p>
        </p:txBody>
      </p:sp>
      <p:sp>
        <p:nvSpPr>
          <p:cNvPr id="5" name="Marcador de contenido 4"/>
          <p:cNvSpPr>
            <a:spLocks noGrp="1"/>
          </p:cNvSpPr>
          <p:nvPr>
            <p:ph sz="half" idx="1"/>
          </p:nvPr>
        </p:nvSpPr>
        <p:spPr>
          <a:xfrm>
            <a:off x="838200" y="2058988"/>
            <a:ext cx="7213600" cy="4598987"/>
          </a:xfrm>
          <a:ln>
            <a:solidFill>
              <a:schemeClr val="accent1"/>
            </a:solidFill>
          </a:ln>
        </p:spPr>
        <p:txBody>
          <a:bodyPr>
            <a:normAutofit lnSpcReduction="10000"/>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499" y="2197768"/>
            <a:ext cx="3536617" cy="4460207"/>
          </a:xfrm>
        </p:spPr>
        <p:txBody>
          <a:bodyPr>
            <a:normAutofit lnSpcReduction="10000"/>
          </a:bodyPr>
          <a:lstStyle/>
          <a:p>
            <a:pPr marL="0" indent="0">
              <a:buNone/>
            </a:pPr>
            <a:r>
              <a:rPr lang="es-ES" dirty="0" smtClean="0"/>
              <a:t>Tinción:</a:t>
            </a:r>
          </a:p>
          <a:p>
            <a:r>
              <a:rPr lang="es-ES" dirty="0" smtClean="0"/>
              <a:t>Epidermis</a:t>
            </a:r>
          </a:p>
          <a:p>
            <a:r>
              <a:rPr lang="es-ES" dirty="0" smtClean="0"/>
              <a:t>Dermis</a:t>
            </a:r>
          </a:p>
          <a:p>
            <a:r>
              <a:rPr lang="es-ES" dirty="0" smtClean="0"/>
              <a:t>Folículo piloso</a:t>
            </a:r>
            <a:endParaRPr lang="es-ES" dirty="0"/>
          </a:p>
          <a:p>
            <a:r>
              <a:rPr lang="es-ES" dirty="0" smtClean="0"/>
              <a:t>Conductos secretores</a:t>
            </a:r>
          </a:p>
          <a:p>
            <a:r>
              <a:rPr lang="es-ES" dirty="0" smtClean="0"/>
              <a:t>Músculo </a:t>
            </a:r>
            <a:r>
              <a:rPr lang="es-ES" dirty="0" err="1" smtClean="0"/>
              <a:t>piloerector</a:t>
            </a:r>
            <a:endParaRPr lang="es-ES" dirty="0" smtClean="0"/>
          </a:p>
          <a:p>
            <a:r>
              <a:rPr lang="es-ES" dirty="0" smtClean="0"/>
              <a:t>Glándula sebácea</a:t>
            </a:r>
          </a:p>
          <a:p>
            <a:r>
              <a:rPr lang="es-ES" dirty="0" smtClean="0"/>
              <a:t>Glándula sudorípara </a:t>
            </a:r>
          </a:p>
          <a:p>
            <a:pPr lvl="1"/>
            <a:r>
              <a:rPr lang="es-ES" dirty="0" err="1" smtClean="0"/>
              <a:t>Ecrina</a:t>
            </a:r>
            <a:endParaRPr lang="es-ES" dirty="0" smtClean="0"/>
          </a:p>
          <a:p>
            <a:pPr lvl="1"/>
            <a:r>
              <a:rPr lang="es-ES" dirty="0" err="1" smtClean="0"/>
              <a:t>Apocrina</a:t>
            </a:r>
            <a:endParaRPr lang="es-ES" dirty="0" smtClean="0"/>
          </a:p>
          <a:p>
            <a:endParaRPr lang="es-ES" dirty="0" smtClean="0"/>
          </a:p>
        </p:txBody>
      </p:sp>
    </p:spTree>
    <p:extLst>
      <p:ext uri="{BB962C8B-B14F-4D97-AF65-F5344CB8AC3E}">
        <p14:creationId xmlns:p14="http://schemas.microsoft.com/office/powerpoint/2010/main" val="89635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otalTime>23</TotalTime>
  <Words>285</Words>
  <Application>Microsoft Macintosh PowerPoint</Application>
  <PresentationFormat>Panorámica</PresentationFormat>
  <Paragraphs>60</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American Typewriter</vt:lpstr>
      <vt:lpstr>Calibri</vt:lpstr>
      <vt:lpstr>Calibri Light</vt:lpstr>
      <vt:lpstr>Arial</vt:lpstr>
      <vt:lpstr>Tema2</vt:lpstr>
      <vt:lpstr>Presentación de PowerPoint</vt:lpstr>
      <vt:lpstr>Resultados de aprendizaje:  - Distingue las diferencias de la epidermis de la piel delgada y de la piel gruesa.   - Identifica los estratos de la epidermis en fotomicrografías  y cortes histológicos. - Distingue las características histológicas y componentes de la dermis papilar (tejido conjuntivo laxo) y de la dermis reticular (tejido conjuntivo denso irregular).   - Identifica los diferentes anexos cutáneos en fotomicrografías y cortes histológicos.    </vt:lpstr>
      <vt:lpstr>21.1  Piel gruesa. Observa en la epidermis la gran cantidad de estrato córneo (50 a 60 capas de queratinocitos sin núcleos); estrato lúcido con células transparentes y ligeramente acidófilas; estrato granuloso identificado por sus células con gránulos basófilos; el estrato espinoso con células poliédricas o romboidales unidas entre sí por “espinas” y el estrato basal o germinativo, constituido por una sola capa de células cúbicas o cilíndricas.      </vt:lpstr>
      <vt:lpstr>21.2 a Piel delgada.  Observa que la epidermis tiene cuatro estratos, carece de estrato lúcido. Diferencia la dermis papilar y la reticular. Reconoce los tejidos integrantes de la hipodermis o tejido subcutáneo.    </vt:lpstr>
      <vt:lpstr>21.2 b Piel delgada.  Observa que la epidermis tiene cuatro estratos. El más profundo es el germinativo o basal, se continúa con el estrato espinoso, sigue el estrato granuloso y por último el estrato córneo. Carece de estrato lúcido.    </vt:lpstr>
      <vt:lpstr>21.3 Piel de axila. Observa las  glándulas sebáceas (holocrinas) relacionadas con los folículos pilosos. En ocasiones, se observa el músculo (liso) erector del pelo junto al folículo piloso. En la dermis profunda se distinguen unidades glandulares tubulares glomerulares correspondientes a glándulas sudoríparas ecrinas y apocrinas.  Las porciones secretoras de las glándulas sudoríparas apocrinas se diferencian de las ecrinas porque tienen la luz más grande. Las  porciones secretoras suelen localizarse en el tejido subcutáneo.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3</cp:revision>
  <dcterms:created xsi:type="dcterms:W3CDTF">2021-02-20T00:02:37Z</dcterms:created>
  <dcterms:modified xsi:type="dcterms:W3CDTF">2021-02-20T00:25:50Z</dcterms:modified>
</cp:coreProperties>
</file>