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2" r:id="rId6"/>
    <p:sldId id="263" r:id="rId7"/>
    <p:sldId id="264" r:id="rId8"/>
    <p:sldId id="265" r:id="rId9"/>
    <p:sldId id="266" r:id="rId10"/>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77"/>
  </p:normalViewPr>
  <p:slideViewPr>
    <p:cSldViewPr snapToGrid="0" snapToObjects="1" showGuides="1">
      <p:cViewPr>
        <p:scale>
          <a:sx n="82" d="100"/>
          <a:sy n="82" d="100"/>
        </p:scale>
        <p:origin x="1352"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46108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07898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25922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479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70842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94342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92996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89650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774181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914955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8449613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00090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4282440"/>
          </a:xfrm>
        </p:spPr>
        <p:txBody>
          <a:bodyPr>
            <a:normAutofit lnSpcReduction="1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20. </a:t>
            </a:r>
          </a:p>
          <a:p>
            <a:pPr algn="ctr"/>
            <a:r>
              <a:rPr lang="es-ES" sz="3200" dirty="0" smtClean="0">
                <a:solidFill>
                  <a:prstClr val="black"/>
                </a:solidFill>
                <a:latin typeface="American Typewriter" charset="0"/>
                <a:ea typeface="American Typewriter" charset="0"/>
                <a:cs typeface="American Typewriter" charset="0"/>
              </a:rPr>
              <a:t>Sistema respiratorio</a:t>
            </a: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a:t>
            </a:r>
            <a:r>
              <a:rPr lang="es-ES_tradnl" sz="2000" dirty="0" smtClean="0">
                <a:solidFill>
                  <a:prstClr val="black"/>
                </a:solidFill>
              </a:rPr>
              <a:t>un </a:t>
            </a:r>
            <a:r>
              <a:rPr lang="es-ES" sz="2000" dirty="0">
                <a:solidFill>
                  <a:prstClr val="black"/>
                </a:solidFill>
              </a:rPr>
              <a:t>microscopio virtual o en el Atlas Digital del Departamento busca cada  preparación histológica o fotomicrografía y señala lo que se te pide</a:t>
            </a:r>
            <a:endParaRPr lang="es-ES_tradnl" dirty="0">
              <a:latin typeface="American Typewriter" charset="0"/>
              <a:ea typeface="American Typewriter" charset="0"/>
              <a:cs typeface="American Typewriter"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194955" y="2097405"/>
            <a:ext cx="4831539" cy="3244850"/>
          </a:xfrm>
          <a:prstGeom prst="rect">
            <a:avLst/>
          </a:prstGeom>
          <a:ln w="381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10426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3921" y="1661827"/>
            <a:ext cx="9144000" cy="2387600"/>
          </a:xfrm>
        </p:spPr>
        <p:txBody>
          <a:bodyPr>
            <a:noAutofit/>
          </a:bodyPr>
          <a:lstStyle/>
          <a:p>
            <a:pPr algn="l"/>
            <a:r>
              <a:rPr lang="es-ES_tradnl" sz="2000" b="1" dirty="0" smtClean="0"/>
              <a:t>Resultados de aprendizaje:</a:t>
            </a:r>
            <a:br>
              <a:rPr lang="es-ES_tradnl" sz="2000" b="1" dirty="0" smtClean="0"/>
            </a:br>
            <a:r>
              <a:rPr lang="es-ES_tradnl" sz="2000" b="1" dirty="0" smtClean="0"/>
              <a:t/>
            </a:r>
            <a:br>
              <a:rPr lang="es-ES_tradnl" sz="2000" b="1" dirty="0" smtClean="0"/>
            </a:br>
            <a:r>
              <a:rPr lang="es-ES_tradnl" sz="2000" b="1" dirty="0" smtClean="0"/>
              <a:t>- Identifica las diferentes partes de la laringe en cortes </a:t>
            </a:r>
            <a:r>
              <a:rPr lang="es-ES_tradnl" sz="2000" b="1" dirty="0" err="1" smtClean="0"/>
              <a:t>histol</a:t>
            </a:r>
            <a:r>
              <a:rPr lang="es-ES" sz="2000" b="1" dirty="0" err="1" smtClean="0"/>
              <a:t>ógicos</a:t>
            </a:r>
            <a:r>
              <a:rPr lang="es-ES" sz="2000" b="1" dirty="0" smtClean="0"/>
              <a:t> o fotomicrografías. </a:t>
            </a:r>
            <a:br>
              <a:rPr lang="es-ES" sz="2000" b="1" dirty="0" smtClean="0"/>
            </a:br>
            <a:r>
              <a:rPr lang="es-ES" sz="2000" b="1" dirty="0" smtClean="0"/>
              <a:t>-Reconoce las </a:t>
            </a:r>
            <a:r>
              <a:rPr lang="es-ES" sz="2000" b="1" dirty="0" err="1" smtClean="0"/>
              <a:t>carácterísticas</a:t>
            </a:r>
            <a:r>
              <a:rPr lang="es-ES" sz="2000" b="1" dirty="0" smtClean="0"/>
              <a:t> histológicas de la tráquea y los bronquios primarios. </a:t>
            </a:r>
            <a:br>
              <a:rPr lang="es-ES" sz="2000" b="1" dirty="0" smtClean="0"/>
            </a:br>
            <a:r>
              <a:rPr lang="es-ES" sz="2000" b="1" dirty="0" smtClean="0"/>
              <a:t>- Distingue bronquios de bronquiolos en cortes histológicos y fotomicrografías. </a:t>
            </a:r>
            <a:r>
              <a:rPr lang="es-ES_tradnl" sz="2000" b="1" dirty="0" smtClean="0"/>
              <a:t/>
            </a:r>
            <a:br>
              <a:rPr lang="es-ES_tradnl" sz="2000" b="1" dirty="0" smtClean="0"/>
            </a:br>
            <a:r>
              <a:rPr lang="es-ES_tradnl" sz="2000" b="1" dirty="0" smtClean="0"/>
              <a:t/>
            </a:r>
            <a:br>
              <a:rPr lang="es-ES_tradnl" sz="2000" b="1" dirty="0" smtClean="0"/>
            </a:br>
            <a:r>
              <a:rPr lang="es-ES" sz="2000" b="1" dirty="0" smtClean="0"/>
              <a:t/>
            </a:r>
            <a:br>
              <a:rPr lang="es-ES" sz="2000" b="1" dirty="0" smtClean="0"/>
            </a:br>
            <a:r>
              <a:rPr lang="es-ES" sz="2000" b="1" dirty="0" smtClean="0"/>
              <a:t/>
            </a:r>
            <a:br>
              <a:rPr lang="es-ES" sz="2000" b="1" dirty="0" smtClean="0"/>
            </a:br>
            <a:r>
              <a:rPr lang="es-ES" sz="2000" b="1" dirty="0" smtClean="0"/>
              <a:t/>
            </a:r>
            <a:br>
              <a:rPr lang="es-ES" sz="2000" b="1" dirty="0" smtClean="0"/>
            </a:br>
            <a:endParaRPr lang="es-ES_tradnl" sz="2000" b="1" dirty="0"/>
          </a:p>
        </p:txBody>
      </p:sp>
      <p:sp>
        <p:nvSpPr>
          <p:cNvPr id="3" name="Subtítulo 2"/>
          <p:cNvSpPr>
            <a:spLocks noGrp="1"/>
          </p:cNvSpPr>
          <p:nvPr>
            <p:ph type="subTitle" idx="1"/>
          </p:nvPr>
        </p:nvSpPr>
        <p:spPr>
          <a:xfrm>
            <a:off x="1643921" y="3080479"/>
            <a:ext cx="9144000" cy="2196058"/>
          </a:xfrm>
        </p:spPr>
        <p:txBody>
          <a:bodyPr>
            <a:noAutofit/>
          </a:bodyPr>
          <a:lstStyle/>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1101264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939800"/>
            <a:ext cx="10515600" cy="1122363"/>
          </a:xfrm>
        </p:spPr>
        <p:txBody>
          <a:bodyPr>
            <a:noAutofit/>
          </a:bodyPr>
          <a:lstStyle/>
          <a:p>
            <a:r>
              <a:rPr lang="es-ES_tradnl" sz="1800" dirty="0" smtClean="0"/>
              <a:t>20.1  </a:t>
            </a:r>
            <a:r>
              <a:rPr lang="es-ES" sz="1800" b="1" dirty="0" smtClean="0"/>
              <a:t>Epiglotis.</a:t>
            </a:r>
            <a:br>
              <a:rPr lang="es-ES" sz="1800" b="1" dirty="0" smtClean="0"/>
            </a:br>
            <a:r>
              <a:rPr lang="es-MX" sz="1800" dirty="0"/>
              <a:t> </a:t>
            </a:r>
            <a:r>
              <a:rPr lang="es-MX" sz="1800" dirty="0" smtClean="0"/>
              <a:t>Observa </a:t>
            </a:r>
            <a:r>
              <a:rPr lang="es-MX" sz="1800" dirty="0"/>
              <a:t>que la epiglotis está formada por un cartílago elástico central revestido, en su superficie anterior, por mucosa de la orofaringe formada por epitelio plano estratificado sin estrato córneo y  lámina propia de tejido conjuntivo que se continúa con el pericondrio. En su superficie posterior está revestida por mucosa respiratoria formada por epitelio respiratorio y lámina propia de tejido conjuntivo que se continúa con el pericondrio.</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fontScale="92500"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035300" cy="3778537"/>
          </a:xfrm>
        </p:spPr>
        <p:txBody>
          <a:bodyPr>
            <a:normAutofit fontScale="92500" lnSpcReduction="10000"/>
          </a:bodyPr>
          <a:lstStyle/>
          <a:p>
            <a:r>
              <a:rPr lang="es-ES_tradnl" sz="2400" dirty="0" err="1" smtClean="0"/>
              <a:t>Tinci</a:t>
            </a:r>
            <a:r>
              <a:rPr lang="es-ES" sz="2400" dirty="0" err="1" smtClean="0"/>
              <a:t>ón</a:t>
            </a:r>
            <a:r>
              <a:rPr lang="es-ES" sz="2400" dirty="0" smtClean="0"/>
              <a:t>:</a:t>
            </a:r>
          </a:p>
          <a:p>
            <a:r>
              <a:rPr lang="es-ES" sz="2400" dirty="0" smtClean="0"/>
              <a:t>Mucosa de la </a:t>
            </a:r>
            <a:r>
              <a:rPr lang="es-ES" sz="2400" dirty="0" err="1" smtClean="0"/>
              <a:t>orofaringe</a:t>
            </a:r>
            <a:endParaRPr lang="es-ES" sz="2400" dirty="0" smtClean="0"/>
          </a:p>
          <a:p>
            <a:pPr lvl="1"/>
            <a:r>
              <a:rPr lang="es-ES" sz="2000" dirty="0" smtClean="0"/>
              <a:t>Epitelio plano estratificado</a:t>
            </a:r>
          </a:p>
          <a:p>
            <a:pPr lvl="1"/>
            <a:r>
              <a:rPr lang="es-ES" sz="2000" dirty="0" smtClean="0"/>
              <a:t>Lámina propia</a:t>
            </a:r>
          </a:p>
          <a:p>
            <a:r>
              <a:rPr lang="es-ES" sz="2400" dirty="0" smtClean="0"/>
              <a:t>Cartílago elástico</a:t>
            </a:r>
          </a:p>
          <a:p>
            <a:r>
              <a:rPr lang="es-ES" sz="2400" dirty="0" smtClean="0"/>
              <a:t>Mucosa respiratoria</a:t>
            </a:r>
          </a:p>
          <a:p>
            <a:pPr lvl="1"/>
            <a:r>
              <a:rPr lang="es-ES" sz="2000" dirty="0" smtClean="0"/>
              <a:t>Epitelio respiratorio</a:t>
            </a:r>
          </a:p>
          <a:p>
            <a:pPr lvl="1"/>
            <a:r>
              <a:rPr lang="es-ES" sz="2000" dirty="0" smtClean="0"/>
              <a:t>Glándulas </a:t>
            </a:r>
            <a:r>
              <a:rPr lang="es-ES" sz="2000" dirty="0" err="1" smtClean="0"/>
              <a:t>seromucosas</a:t>
            </a:r>
            <a:r>
              <a:rPr lang="es-ES" sz="2000" dirty="0" smtClean="0"/>
              <a:t> en la lámina propia</a:t>
            </a:r>
          </a:p>
        </p:txBody>
      </p:sp>
    </p:spTree>
    <p:extLst>
      <p:ext uri="{BB962C8B-B14F-4D97-AF65-F5344CB8AC3E}">
        <p14:creationId xmlns:p14="http://schemas.microsoft.com/office/powerpoint/2010/main" val="1931558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562100"/>
            <a:ext cx="11645900" cy="398463"/>
          </a:xfrm>
        </p:spPr>
        <p:txBody>
          <a:bodyPr>
            <a:noAutofit/>
          </a:bodyPr>
          <a:lstStyle/>
          <a:p>
            <a:r>
              <a:rPr lang="es-ES_tradnl" sz="1800" dirty="0" smtClean="0"/>
              <a:t>20.2  </a:t>
            </a:r>
            <a:r>
              <a:rPr lang="es-ES" sz="1800" b="1" dirty="0" smtClean="0"/>
              <a:t>Laringe.   </a:t>
            </a:r>
            <a:r>
              <a:rPr lang="es-MX" sz="1800" dirty="0" smtClean="0"/>
              <a:t>Observa </a:t>
            </a:r>
            <a:r>
              <a:rPr lang="es-MX" sz="1800" dirty="0"/>
              <a:t>las cuerdas o pliegues vocales: las falsas, vestibulares o superiores,  y las verdaderas, vocales o inferiores. La superficie de las cuerdas vocales está tapizada por dos tipos de epitelios, plano estratificado sin estrato córneo en las cuerdas vocales y epitelio respiratorio en las cuerdas vestibulares. Las cuerdas vestibulares se reconocen porque en la lámina propia existen glándulas seromucosas;  por el contrario en las cuerdas vocales, la lámina propia alberga abundantes haces de fibras musculares estriadas esqueléticas.</a:t>
            </a:r>
            <a:r>
              <a:rPr lang="es-ES_tradnl" sz="1800" dirty="0"/>
              <a:t/>
            </a:r>
            <a:br>
              <a:rPr lang="es-ES_tradnl" sz="1800" dirty="0"/>
            </a:br>
            <a:r>
              <a:rPr lang="es-ES" sz="1800" b="1" dirty="0" smtClean="0"/>
              <a:t/>
            </a:r>
            <a:br>
              <a:rPr lang="es-ES" sz="1800" b="1" dirty="0" smtClean="0"/>
            </a:b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035300" cy="4259550"/>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Cuerdas vestibulares</a:t>
            </a:r>
          </a:p>
          <a:p>
            <a:pPr lvl="1"/>
            <a:r>
              <a:rPr lang="es-ES" sz="2000" dirty="0" smtClean="0"/>
              <a:t>Epitelio respiratorio</a:t>
            </a:r>
          </a:p>
          <a:p>
            <a:pPr lvl="1"/>
            <a:r>
              <a:rPr lang="es-ES" sz="2000" dirty="0" smtClean="0"/>
              <a:t>Glándulas </a:t>
            </a:r>
            <a:r>
              <a:rPr lang="es-ES" sz="2000" dirty="0" err="1" smtClean="0"/>
              <a:t>seromucosas</a:t>
            </a:r>
            <a:endParaRPr lang="es-ES" sz="2000" dirty="0" smtClean="0"/>
          </a:p>
          <a:p>
            <a:r>
              <a:rPr lang="es-ES" sz="2400" dirty="0" smtClean="0"/>
              <a:t>Ventrículo</a:t>
            </a:r>
          </a:p>
          <a:p>
            <a:r>
              <a:rPr lang="es-ES" sz="2400" dirty="0" smtClean="0"/>
              <a:t>Cuerdas vocales</a:t>
            </a:r>
          </a:p>
          <a:p>
            <a:pPr lvl="1"/>
            <a:r>
              <a:rPr lang="es-ES" sz="2000" dirty="0" smtClean="0"/>
              <a:t>Epitelio plano estratificado</a:t>
            </a:r>
          </a:p>
          <a:p>
            <a:pPr lvl="1"/>
            <a:r>
              <a:rPr lang="es-ES" sz="2000" dirty="0" smtClean="0"/>
              <a:t>Músculo vocal (esquelético)</a:t>
            </a:r>
          </a:p>
        </p:txBody>
      </p:sp>
    </p:spTree>
    <p:extLst>
      <p:ext uri="{BB962C8B-B14F-4D97-AF65-F5344CB8AC3E}">
        <p14:creationId xmlns:p14="http://schemas.microsoft.com/office/powerpoint/2010/main" val="518849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58140" y="1158240"/>
            <a:ext cx="11645900" cy="398463"/>
          </a:xfrm>
        </p:spPr>
        <p:txBody>
          <a:bodyPr>
            <a:noAutofit/>
          </a:bodyPr>
          <a:lstStyle/>
          <a:p>
            <a:r>
              <a:rPr lang="es-MX" sz="1800" dirty="0" smtClean="0"/>
              <a:t>20.3 </a:t>
            </a:r>
            <a:r>
              <a:rPr lang="es-MX" sz="1800" dirty="0" smtClean="0"/>
              <a:t>a </a:t>
            </a:r>
            <a:r>
              <a:rPr lang="es-MX" sz="1800" b="1" dirty="0" smtClean="0"/>
              <a:t>Tr</a:t>
            </a:r>
            <a:r>
              <a:rPr lang="es-ES" sz="1800" b="1" dirty="0" err="1" smtClean="0"/>
              <a:t>áquea</a:t>
            </a:r>
            <a:r>
              <a:rPr lang="es-ES" sz="1800" b="1" dirty="0" smtClean="0"/>
              <a:t>.  </a:t>
            </a:r>
            <a:r>
              <a:rPr lang="es-MX" sz="1800" dirty="0" smtClean="0"/>
              <a:t>Observa </a:t>
            </a:r>
            <a:r>
              <a:rPr lang="es-MX" sz="1800" dirty="0"/>
              <a:t>los componentes tisulares de la tráquea: 1) mucosa formada por epitelio respiratorio, membrana basal gruesa y lámina propia de tejido conjuntivo fibroelástico y laxo; 2) submucosa de tejido conjuntivo con glándulas seromucosas; 3) cartílago hialino en forma de "C"; 4) fibras musculares lisas que forman el músculo traqueal que está situado entre los extremos libres de los cartílagos y 5) adventicia formada por tejido conjuntivo.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035300" cy="4259550"/>
          </a:xfrm>
        </p:spPr>
        <p:txBody>
          <a:bodyPr>
            <a:normAutofit lnSpcReduction="10000"/>
          </a:bodyPr>
          <a:lstStyle/>
          <a:p>
            <a:r>
              <a:rPr lang="es-ES_tradnl" sz="2400" dirty="0" err="1" smtClean="0"/>
              <a:t>Tinci</a:t>
            </a:r>
            <a:r>
              <a:rPr lang="es-ES" sz="2400" dirty="0" err="1" smtClean="0"/>
              <a:t>ón</a:t>
            </a:r>
            <a:r>
              <a:rPr lang="es-ES" sz="2400" dirty="0" smtClean="0"/>
              <a:t>:</a:t>
            </a:r>
          </a:p>
          <a:p>
            <a:r>
              <a:rPr lang="es-ES" sz="2400" dirty="0" smtClean="0"/>
              <a:t>Mucosa</a:t>
            </a:r>
          </a:p>
          <a:p>
            <a:pPr lvl="1"/>
            <a:r>
              <a:rPr lang="es-ES" sz="2000" dirty="0" smtClean="0"/>
              <a:t>Epitelio respiratorio</a:t>
            </a:r>
          </a:p>
          <a:p>
            <a:pPr lvl="1"/>
            <a:r>
              <a:rPr lang="es-ES" sz="2000" dirty="0" smtClean="0"/>
              <a:t>Lámina propia</a:t>
            </a:r>
          </a:p>
          <a:p>
            <a:r>
              <a:rPr lang="es-ES" sz="2400" dirty="0" smtClean="0"/>
              <a:t>Submucosa</a:t>
            </a:r>
          </a:p>
          <a:p>
            <a:pPr lvl="1"/>
            <a:r>
              <a:rPr lang="es-ES" sz="2000" dirty="0" smtClean="0"/>
              <a:t>Tejido conjuntivo</a:t>
            </a:r>
          </a:p>
          <a:p>
            <a:pPr lvl="1"/>
            <a:r>
              <a:rPr lang="es-ES" sz="2000" dirty="0" smtClean="0"/>
              <a:t>Glándulas </a:t>
            </a:r>
            <a:r>
              <a:rPr lang="es-ES" sz="2000" dirty="0" err="1" smtClean="0"/>
              <a:t>seromucosas</a:t>
            </a:r>
            <a:endParaRPr lang="es-ES" sz="2000" dirty="0" smtClean="0"/>
          </a:p>
          <a:p>
            <a:r>
              <a:rPr lang="es-ES" sz="2400" dirty="0" smtClean="0"/>
              <a:t>Anillo cartilaginoso</a:t>
            </a:r>
          </a:p>
          <a:p>
            <a:pPr lvl="1"/>
            <a:r>
              <a:rPr lang="es-ES" sz="2000" dirty="0" smtClean="0"/>
              <a:t>Cartílago hialino</a:t>
            </a:r>
          </a:p>
          <a:p>
            <a:r>
              <a:rPr lang="es-ES" sz="2400" dirty="0" smtClean="0"/>
              <a:t>Adventicia</a:t>
            </a:r>
          </a:p>
          <a:p>
            <a:pPr lvl="1"/>
            <a:r>
              <a:rPr lang="es-ES" sz="2000" dirty="0" smtClean="0"/>
              <a:t>Tejido conjuntivo</a:t>
            </a:r>
          </a:p>
        </p:txBody>
      </p:sp>
    </p:spTree>
    <p:extLst>
      <p:ext uri="{BB962C8B-B14F-4D97-AF65-F5344CB8AC3E}">
        <p14:creationId xmlns:p14="http://schemas.microsoft.com/office/powerpoint/2010/main" val="393440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58140" y="1158240"/>
            <a:ext cx="11645900" cy="398463"/>
          </a:xfrm>
        </p:spPr>
        <p:txBody>
          <a:bodyPr>
            <a:noAutofit/>
          </a:bodyPr>
          <a:lstStyle/>
          <a:p>
            <a:r>
              <a:rPr lang="es-MX" sz="1800" dirty="0" smtClean="0"/>
              <a:t>20.3b </a:t>
            </a:r>
            <a:r>
              <a:rPr lang="es-MX" sz="1800" b="1" dirty="0" smtClean="0"/>
              <a:t>Tr</a:t>
            </a:r>
            <a:r>
              <a:rPr lang="es-ES" sz="1800" b="1" dirty="0" err="1" smtClean="0"/>
              <a:t>áquea</a:t>
            </a:r>
            <a:r>
              <a:rPr lang="es-ES" sz="1800" b="1" dirty="0" smtClean="0"/>
              <a:t>.  </a:t>
            </a:r>
            <a:r>
              <a:rPr lang="es-MX" sz="1800" dirty="0" smtClean="0"/>
              <a:t>Observa </a:t>
            </a:r>
            <a:r>
              <a:rPr lang="es-MX" sz="1800" dirty="0"/>
              <a:t>los componentes tisulares de la </a:t>
            </a:r>
            <a:r>
              <a:rPr lang="es-MX" sz="1800" dirty="0" smtClean="0"/>
              <a:t>tráquea.  A mayor aumento, observa los detalles de la mucosa y la submucosa.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035300" cy="4259550"/>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Mucosa</a:t>
            </a:r>
          </a:p>
          <a:p>
            <a:pPr lvl="1"/>
            <a:r>
              <a:rPr lang="es-ES" sz="2000" dirty="0" smtClean="0"/>
              <a:t>Epitelio respiratorio</a:t>
            </a:r>
          </a:p>
          <a:p>
            <a:pPr lvl="1"/>
            <a:r>
              <a:rPr lang="es-ES" sz="2000" dirty="0" smtClean="0"/>
              <a:t>Lámina propia</a:t>
            </a:r>
          </a:p>
          <a:p>
            <a:r>
              <a:rPr lang="es-ES" sz="2400" dirty="0" smtClean="0"/>
              <a:t>Submucosa</a:t>
            </a:r>
          </a:p>
          <a:p>
            <a:pPr lvl="1"/>
            <a:r>
              <a:rPr lang="es-ES" sz="2000" dirty="0" smtClean="0"/>
              <a:t>Tejido conjuntivo</a:t>
            </a:r>
          </a:p>
          <a:p>
            <a:pPr lvl="1"/>
            <a:r>
              <a:rPr lang="es-ES" sz="2000" dirty="0" smtClean="0"/>
              <a:t>Vasos sanguíneos</a:t>
            </a:r>
          </a:p>
          <a:p>
            <a:pPr lvl="1"/>
            <a:r>
              <a:rPr lang="es-ES" sz="2000" dirty="0" smtClean="0"/>
              <a:t>Glándulas </a:t>
            </a:r>
            <a:r>
              <a:rPr lang="es-ES" sz="2000" dirty="0" err="1" smtClean="0"/>
              <a:t>seromucosas</a:t>
            </a:r>
            <a:endParaRPr lang="es-ES" sz="2000" dirty="0" smtClean="0"/>
          </a:p>
        </p:txBody>
      </p:sp>
    </p:spTree>
    <p:extLst>
      <p:ext uri="{BB962C8B-B14F-4D97-AF65-F5344CB8AC3E}">
        <p14:creationId xmlns:p14="http://schemas.microsoft.com/office/powerpoint/2010/main" val="2113007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58140" y="1158240"/>
            <a:ext cx="11645900" cy="398463"/>
          </a:xfrm>
        </p:spPr>
        <p:txBody>
          <a:bodyPr>
            <a:noAutofit/>
          </a:bodyPr>
          <a:lstStyle/>
          <a:p>
            <a:r>
              <a:rPr lang="es-MX" sz="1800" dirty="0" smtClean="0"/>
              <a:t>20.4 a </a:t>
            </a:r>
            <a:r>
              <a:rPr lang="es-MX" sz="1800" b="1" dirty="0" smtClean="0"/>
              <a:t>Pulm</a:t>
            </a:r>
            <a:r>
              <a:rPr lang="es-ES" sz="1800" b="1" dirty="0" err="1" smtClean="0"/>
              <a:t>ón</a:t>
            </a:r>
            <a:r>
              <a:rPr lang="es-ES" sz="1800" b="1" dirty="0" smtClean="0"/>
              <a:t>.  </a:t>
            </a:r>
            <a:r>
              <a:rPr lang="es-MX" sz="1800" b="1" dirty="0" smtClean="0"/>
              <a:t>Bronquio intrapulmonar. </a:t>
            </a:r>
            <a:br>
              <a:rPr lang="es-MX" sz="1800" b="1" dirty="0" smtClean="0"/>
            </a:br>
            <a:r>
              <a:rPr lang="es-MX" sz="1800" dirty="0" smtClean="0"/>
              <a:t>Observa </a:t>
            </a:r>
            <a:r>
              <a:rPr lang="es-MX" sz="1800" dirty="0"/>
              <a:t>sus componentes tisulares, los cuales son más o menos semejantes a los de la tráquea pero existen dos diferencias: la presencia de haces musculares lisos debajo de la lámina propia y que rodeando a los bronquios, se observan alvéolos pulmonares.</a:t>
            </a:r>
            <a:r>
              <a:rPr lang="es-ES_tradnl" sz="1800" dirty="0"/>
              <a:t> </a:t>
            </a:r>
            <a:r>
              <a:rPr lang="es-ES_tradnl" sz="1800" b="1" dirty="0" smtClean="0"/>
              <a:t>Tiene placas de </a:t>
            </a:r>
            <a:r>
              <a:rPr lang="es-ES_tradnl" sz="1800" b="1" dirty="0" err="1" smtClean="0"/>
              <a:t>cart</a:t>
            </a:r>
            <a:r>
              <a:rPr lang="es-ES" sz="1800" b="1" dirty="0" err="1" smtClean="0"/>
              <a:t>ílago</a:t>
            </a:r>
            <a:r>
              <a:rPr lang="es-ES" sz="1800" dirty="0" smtClean="0"/>
              <a:t>.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499" y="1751308"/>
            <a:ext cx="3506707" cy="4906667"/>
          </a:xfrm>
        </p:spPr>
        <p:txBody>
          <a:bodyPr>
            <a:normAutofit lnSpcReduction="10000"/>
          </a:bodyPr>
          <a:lstStyle/>
          <a:p>
            <a:r>
              <a:rPr lang="es-ES_tradnl" sz="2400" dirty="0" err="1" smtClean="0"/>
              <a:t>Tinci</a:t>
            </a:r>
            <a:r>
              <a:rPr lang="es-ES" sz="2400" dirty="0" err="1" smtClean="0"/>
              <a:t>ón</a:t>
            </a:r>
            <a:r>
              <a:rPr lang="es-ES" sz="2400" dirty="0" smtClean="0"/>
              <a:t>:</a:t>
            </a:r>
          </a:p>
          <a:p>
            <a:r>
              <a:rPr lang="es-ES" sz="2400" dirty="0" smtClean="0"/>
              <a:t>Mucosa</a:t>
            </a:r>
          </a:p>
          <a:p>
            <a:pPr lvl="1"/>
            <a:r>
              <a:rPr lang="es-ES" sz="2000" dirty="0" smtClean="0"/>
              <a:t>Epitelio respiratorio</a:t>
            </a:r>
          </a:p>
          <a:p>
            <a:pPr lvl="1"/>
            <a:r>
              <a:rPr lang="es-ES" sz="2000" dirty="0" smtClean="0"/>
              <a:t>Lámina propia</a:t>
            </a:r>
          </a:p>
          <a:p>
            <a:pPr lvl="1"/>
            <a:r>
              <a:rPr lang="es-ES" sz="2000" dirty="0" smtClean="0"/>
              <a:t>Haces musculares lisos</a:t>
            </a:r>
          </a:p>
          <a:p>
            <a:r>
              <a:rPr lang="es-ES" sz="2400" dirty="0" smtClean="0"/>
              <a:t>Submucosa</a:t>
            </a:r>
          </a:p>
          <a:p>
            <a:pPr lvl="1"/>
            <a:r>
              <a:rPr lang="es-ES" sz="2000" dirty="0" smtClean="0"/>
              <a:t>Tejido conjuntivo</a:t>
            </a:r>
          </a:p>
          <a:p>
            <a:pPr lvl="1"/>
            <a:r>
              <a:rPr lang="es-ES" sz="2000" dirty="0" smtClean="0"/>
              <a:t>Glándulas </a:t>
            </a:r>
            <a:r>
              <a:rPr lang="es-ES" sz="2000" dirty="0" err="1" smtClean="0"/>
              <a:t>seromucosas</a:t>
            </a:r>
            <a:endParaRPr lang="es-ES" sz="2000" dirty="0" smtClean="0"/>
          </a:p>
          <a:p>
            <a:r>
              <a:rPr lang="es-ES" sz="2400" dirty="0" smtClean="0"/>
              <a:t>Placas cartilaginosas:</a:t>
            </a:r>
          </a:p>
          <a:p>
            <a:r>
              <a:rPr lang="es-ES" sz="2400" dirty="0" smtClean="0"/>
              <a:t>Adventicia</a:t>
            </a:r>
          </a:p>
          <a:p>
            <a:pPr lvl="1"/>
            <a:r>
              <a:rPr lang="es-ES" sz="2000" dirty="0" smtClean="0"/>
              <a:t>Tejido conjuntivo</a:t>
            </a:r>
          </a:p>
          <a:p>
            <a:pPr lvl="1"/>
            <a:endParaRPr lang="es-ES" sz="2000" dirty="0"/>
          </a:p>
          <a:p>
            <a:r>
              <a:rPr lang="es-ES" sz="2600" dirty="0" smtClean="0"/>
              <a:t>Alvéolos pulmonares</a:t>
            </a:r>
          </a:p>
        </p:txBody>
      </p:sp>
    </p:spTree>
    <p:extLst>
      <p:ext uri="{BB962C8B-B14F-4D97-AF65-F5344CB8AC3E}">
        <p14:creationId xmlns:p14="http://schemas.microsoft.com/office/powerpoint/2010/main" val="1906628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0739" y="1507828"/>
            <a:ext cx="11990522" cy="398463"/>
          </a:xfrm>
        </p:spPr>
        <p:txBody>
          <a:bodyPr>
            <a:noAutofit/>
          </a:bodyPr>
          <a:lstStyle/>
          <a:p>
            <a:r>
              <a:rPr lang="es-MX" sz="1800" dirty="0" smtClean="0"/>
              <a:t>20.4 b </a:t>
            </a:r>
            <a:r>
              <a:rPr lang="es-MX" sz="1800" b="1" dirty="0" smtClean="0"/>
              <a:t>Pulm</a:t>
            </a:r>
            <a:r>
              <a:rPr lang="es-ES" sz="1800" b="1" dirty="0" err="1" smtClean="0"/>
              <a:t>ón</a:t>
            </a:r>
            <a:r>
              <a:rPr lang="es-ES" sz="1800" b="1" dirty="0" smtClean="0"/>
              <a:t>.  </a:t>
            </a:r>
            <a:r>
              <a:rPr lang="es-MX" sz="1800" b="1" dirty="0" smtClean="0"/>
              <a:t>Bronquiolos</a:t>
            </a:r>
            <a:r>
              <a:rPr lang="es-MX" sz="1800" dirty="0" smtClean="0"/>
              <a:t>. </a:t>
            </a:r>
            <a:r>
              <a:rPr lang="es-MX" sz="1800" dirty="0"/>
              <a:t>En los bronquiolos se encuentra epitelio de tipo respiratorio que se va transformando a medida que los bronquiolos se hacen más pequeños, en </a:t>
            </a:r>
            <a:r>
              <a:rPr lang="es-MX" sz="1800" b="1" dirty="0"/>
              <a:t>epitelio cilíndrico simple a cúbico simple</a:t>
            </a:r>
            <a:r>
              <a:rPr lang="es-MX" sz="1800" dirty="0"/>
              <a:t>. Sus células caliciformes disminuyen de manera notable hasta dejar de estar presentes en los bronquiolos de menor diámetro. En el epitelio se distinguen las </a:t>
            </a:r>
            <a:r>
              <a:rPr lang="es-MX" sz="1800" b="1" dirty="0"/>
              <a:t>Células de Clara</a:t>
            </a:r>
            <a:r>
              <a:rPr lang="es-MX" sz="1800" dirty="0"/>
              <a:t>, que no presentan cilios. En la lámina propia los haces de fibras musculares persisten y forman anillos completos. La submucosa </a:t>
            </a:r>
            <a:r>
              <a:rPr lang="es-MX" sz="1800" b="1" dirty="0"/>
              <a:t>carece de glándulas y de cartílago</a:t>
            </a:r>
            <a:r>
              <a:rPr lang="es-MX" sz="1800" dirty="0"/>
              <a:t>. La adventicia está en contacto directo con los alvéolos pulmonares. </a:t>
            </a:r>
            <a:r>
              <a:rPr lang="es-ES_tradnl" sz="1800" dirty="0"/>
              <a:t/>
            </a:r>
            <a:br>
              <a:rPr lang="es-ES_tradnl" sz="1800" dirty="0"/>
            </a:br>
            <a:r>
              <a:rPr lang="es-MX" sz="1800" dirty="0" smtClean="0"/>
              <a:t/>
            </a:r>
            <a:br>
              <a:rPr lang="es-MX" sz="1800" dirty="0" smtClean="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499" y="2259014"/>
            <a:ext cx="3506707" cy="4172784"/>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Mucosa</a:t>
            </a:r>
          </a:p>
          <a:p>
            <a:pPr lvl="1"/>
            <a:r>
              <a:rPr lang="es-ES" sz="2000" dirty="0" smtClean="0"/>
              <a:t>Epitelio </a:t>
            </a:r>
          </a:p>
          <a:p>
            <a:pPr lvl="1"/>
            <a:r>
              <a:rPr lang="es-ES" sz="2000" dirty="0" smtClean="0"/>
              <a:t>Lámina propia</a:t>
            </a:r>
          </a:p>
          <a:p>
            <a:r>
              <a:rPr lang="es-ES" sz="2600" dirty="0" smtClean="0"/>
              <a:t>Fibras musculares lisas</a:t>
            </a:r>
          </a:p>
          <a:p>
            <a:r>
              <a:rPr lang="es-ES" sz="2400" dirty="0" smtClean="0"/>
              <a:t>Submucosa</a:t>
            </a:r>
          </a:p>
          <a:p>
            <a:r>
              <a:rPr lang="es-ES" sz="2400" dirty="0" smtClean="0"/>
              <a:t>Adventicia</a:t>
            </a:r>
          </a:p>
          <a:p>
            <a:pPr lvl="1"/>
            <a:endParaRPr lang="es-ES" sz="2000" dirty="0"/>
          </a:p>
          <a:p>
            <a:r>
              <a:rPr lang="es-ES" sz="2600" dirty="0" smtClean="0"/>
              <a:t>Alvéolos pulmonares</a:t>
            </a:r>
          </a:p>
        </p:txBody>
      </p:sp>
    </p:spTree>
    <p:extLst>
      <p:ext uri="{BB962C8B-B14F-4D97-AF65-F5344CB8AC3E}">
        <p14:creationId xmlns:p14="http://schemas.microsoft.com/office/powerpoint/2010/main" val="963150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0739" y="1507828"/>
            <a:ext cx="11990522" cy="398463"/>
          </a:xfrm>
        </p:spPr>
        <p:txBody>
          <a:bodyPr>
            <a:noAutofit/>
          </a:bodyPr>
          <a:lstStyle/>
          <a:p>
            <a:r>
              <a:rPr lang="es-MX" sz="2000" dirty="0" smtClean="0"/>
              <a:t>20.4 c </a:t>
            </a:r>
            <a:r>
              <a:rPr lang="es-MX" sz="2000" b="1" dirty="0" smtClean="0"/>
              <a:t>Pulm</a:t>
            </a:r>
            <a:r>
              <a:rPr lang="es-ES" sz="2000" b="1" dirty="0" err="1" smtClean="0"/>
              <a:t>ón</a:t>
            </a:r>
            <a:r>
              <a:rPr lang="es-ES" sz="2000" b="1" dirty="0" smtClean="0"/>
              <a:t>.  </a:t>
            </a:r>
            <a:r>
              <a:rPr lang="es-MX" sz="2000" b="1" dirty="0" smtClean="0"/>
              <a:t>Bronquiolo respiratorio</a:t>
            </a:r>
            <a:r>
              <a:rPr lang="es-MX" sz="2000" dirty="0" smtClean="0"/>
              <a:t>. Observa </a:t>
            </a:r>
            <a:r>
              <a:rPr lang="es-MX" sz="2000" dirty="0"/>
              <a:t>una sección longitudinal de un bronquiolo respiratorio con epitelio cúbico simple cuya pared presenta evaginaciones que corresponden a los alvéolos. El bronquiolo respiratorio se abre en los conductos alveolares y estos a su vez se abren en espacios llamados sacos alveolares formados por alvéolos. </a:t>
            </a:r>
            <a:r>
              <a:rPr lang="es-MX" sz="2000" dirty="0" smtClean="0"/>
              <a:t/>
            </a:r>
            <a:br>
              <a:rPr lang="es-MX" sz="2000" dirty="0" smtClean="0"/>
            </a:b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499" y="3068664"/>
            <a:ext cx="3506707" cy="2650211"/>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Epitelio cúbico simple</a:t>
            </a:r>
          </a:p>
          <a:p>
            <a:r>
              <a:rPr lang="es-ES" sz="2400" dirty="0" smtClean="0"/>
              <a:t>Lámina propia</a:t>
            </a:r>
          </a:p>
          <a:p>
            <a:r>
              <a:rPr lang="es-ES" sz="2400" dirty="0" smtClean="0"/>
              <a:t> Alvéolos pulmonares </a:t>
            </a:r>
          </a:p>
          <a:p>
            <a:endParaRPr lang="es-ES" sz="2400" dirty="0" smtClean="0"/>
          </a:p>
        </p:txBody>
      </p:sp>
    </p:spTree>
    <p:extLst>
      <p:ext uri="{BB962C8B-B14F-4D97-AF65-F5344CB8AC3E}">
        <p14:creationId xmlns:p14="http://schemas.microsoft.com/office/powerpoint/2010/main" val="313780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otalTime>168</TotalTime>
  <Words>550</Words>
  <Application>Microsoft Macintosh PowerPoint</Application>
  <PresentationFormat>Panorámica</PresentationFormat>
  <Paragraphs>93</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American Typewriter</vt:lpstr>
      <vt:lpstr>Calibri</vt:lpstr>
      <vt:lpstr>Calibri Light</vt:lpstr>
      <vt:lpstr>Arial</vt:lpstr>
      <vt:lpstr>Tema2</vt:lpstr>
      <vt:lpstr>Presentación de PowerPoint</vt:lpstr>
      <vt:lpstr>Resultados de aprendizaje:  - Identifica las diferentes partes de la laringe en cortes histológicos o fotomicrografías.  -Reconoce las carácterísticas histológicas de la tráquea y los bronquios primarios.  - Distingue bronquios de bronquiolos en cortes histológicos y fotomicrografías.      </vt:lpstr>
      <vt:lpstr>20.1  Epiglotis.  Observa que la epiglotis está formada por un cartílago elástico central revestido, en su superficie anterior, por mucosa de la orofaringe formada por epitelio plano estratificado sin estrato córneo y  lámina propia de tejido conjuntivo que se continúa con el pericondrio. En su superficie posterior está revestida por mucosa respiratoria formada por epitelio respiratorio y lámina propia de tejido conjuntivo que se continúa con el pericondrio. </vt:lpstr>
      <vt:lpstr>20.2  Laringe.   Observa las cuerdas o pliegues vocales: las falsas, vestibulares o superiores,  y las verdaderas, vocales o inferiores. La superficie de las cuerdas vocales está tapizada por dos tipos de epitelios, plano estratificado sin estrato córneo en las cuerdas vocales y epitelio respiratorio en las cuerdas vestibulares. Las cuerdas vestibulares se reconocen porque en la lámina propia existen glándulas seromucosas;  por el contrario en las cuerdas vocales, la lámina propia alberga abundantes haces de fibras musculares estriadas esqueléticas.   </vt:lpstr>
      <vt:lpstr>20.3 a Tráquea.  Observa los componentes tisulares de la tráquea: 1) mucosa formada por epitelio respiratorio, membrana basal gruesa y lámina propia de tejido conjuntivo fibroelástico y laxo; 2) submucosa de tejido conjuntivo con glándulas seromucosas; 3) cartílago hialino en forma de "C"; 4) fibras musculares lisas que forman el músculo traqueal que está situado entre los extremos libres de los cartílagos y 5) adventicia formada por tejido conjuntivo. </vt:lpstr>
      <vt:lpstr>20.3b Tráquea.  Observa los componentes tisulares de la tráquea.  A mayor aumento, observa los detalles de la mucosa y la submucosa. </vt:lpstr>
      <vt:lpstr>20.4 a Pulmón.  Bronquio intrapulmonar.  Observa sus componentes tisulares, los cuales son más o menos semejantes a los de la tráquea pero existen dos diferencias: la presencia de haces musculares lisos debajo de la lámina propia y que rodeando a los bronquios, se observan alvéolos pulmonares. Tiene placas de cartílago. </vt:lpstr>
      <vt:lpstr>20.4 b Pulmón.  Bronquiolos. En los bronquiolos se encuentra epitelio de tipo respiratorio que se va transformando a medida que los bronquiolos se hacen más pequeños, en epitelio cilíndrico simple a cúbico simple. Sus células caliciformes disminuyen de manera notable hasta dejar de estar presentes en los bronquiolos de menor diámetro. En el epitelio se distinguen las Células de Clara, que no presentan cilios. En la lámina propia los haces de fibras musculares persisten y forman anillos completos. La submucosa carece de glándulas y de cartílago. La adventicia está en contacto directo con los alvéolos pulmonares.   </vt:lpstr>
      <vt:lpstr>20.4 c Pulmón.  Bronquiolo respiratorio. Observa una sección longitudinal de un bronquiolo respiratorio con epitelio cúbico simple cuya pared presenta evaginaciones que corresponden a los alvéolos. El bronquiolo respiratorio se abre en los conductos alveolares y estos a su vez se abren en espacios llamados sacos alveolares formados por alvéolos.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9</cp:revision>
  <dcterms:created xsi:type="dcterms:W3CDTF">2021-02-19T21:16:37Z</dcterms:created>
  <dcterms:modified xsi:type="dcterms:W3CDTF">2021-02-23T19:24:28Z</dcterms:modified>
</cp:coreProperties>
</file>