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77"/>
  </p:normalViewPr>
  <p:slideViewPr>
    <p:cSldViewPr snapToGrid="0" snapToObjects="1" showGuides="1">
      <p:cViewPr varScale="1">
        <p:scale>
          <a:sx n="85" d="100"/>
          <a:sy n="85" d="100"/>
        </p:scale>
        <p:origin x="12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0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1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4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2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4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1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B4CA-10EF-2442-B223-E41B2627279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30/11/20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7189-BECF-B54F-8D5B-B566DDECE63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bct.facmed.unam.mx/index.php/recurso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half" idx="2"/>
          </p:nvPr>
        </p:nvSpPr>
        <p:spPr>
          <a:xfrm>
            <a:off x="992188" y="1578610"/>
            <a:ext cx="6201092" cy="42824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Manual digital de </a:t>
            </a:r>
            <a:r>
              <a:rPr lang="es-ES" sz="4000" b="1" dirty="0" smtClean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prácticas</a:t>
            </a:r>
          </a:p>
          <a:p>
            <a:pPr algn="ctr"/>
            <a: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Práctica </a:t>
            </a:r>
            <a:r>
              <a:rPr lang="es-ES" sz="3200" dirty="0" smtClean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19. </a:t>
            </a:r>
          </a:p>
          <a:p>
            <a:pPr algn="ctr"/>
            <a:r>
              <a:rPr lang="es-ES" sz="3200" dirty="0" smtClean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Sistema cardiovascular II:</a:t>
            </a:r>
          </a:p>
          <a:p>
            <a:pPr algn="ctr"/>
            <a:r>
              <a:rPr lang="es-ES" sz="3200" dirty="0" smtClean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Vasos sanguíneos</a:t>
            </a:r>
          </a:p>
          <a:p>
            <a:pPr algn="ctr"/>
            <a:endParaRPr lang="es-ES" sz="3200" dirty="0">
              <a:solidFill>
                <a:prstClr val="black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s-ES_tradnl" sz="2000" dirty="0">
                <a:solidFill>
                  <a:prstClr val="black"/>
                </a:solidFill>
              </a:rPr>
              <a:t>Instrucciones generales: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s-ES_tradnl" sz="2000" dirty="0">
                <a:solidFill>
                  <a:prstClr val="black"/>
                </a:solidFill>
              </a:rPr>
              <a:t>En el </a:t>
            </a:r>
            <a:r>
              <a:rPr lang="es-ES" sz="2000" dirty="0">
                <a:solidFill>
                  <a:prstClr val="black"/>
                </a:solidFill>
              </a:rPr>
              <a:t>microscopio virtual o en el Atlas Digital del Departamento busca cada  preparación histológica o fotomicrografía y señala lo que se te pide</a:t>
            </a:r>
            <a:endParaRPr lang="es-ES_tradnl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9509" y="2287648"/>
            <a:ext cx="4562246" cy="30644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44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3921" y="1287073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s-ES_tradnl" sz="2000" b="1" dirty="0" smtClean="0"/>
              <a:t>Resultado de aprendizaje:</a:t>
            </a:r>
            <a:br>
              <a:rPr lang="es-ES_tradnl" sz="2000" b="1" dirty="0" smtClean="0"/>
            </a:br>
            <a:r>
              <a:rPr lang="es-ES_tradnl" sz="2000" b="1" dirty="0" smtClean="0"/>
              <a:t/>
            </a:r>
            <a:br>
              <a:rPr lang="es-ES_tradnl" sz="2000" b="1" dirty="0" smtClean="0"/>
            </a:br>
            <a:r>
              <a:rPr lang="es-ES_tradnl" sz="2000" b="1" dirty="0" smtClean="0"/>
              <a:t>Identifica las diferencias </a:t>
            </a:r>
            <a:r>
              <a:rPr lang="es-ES_tradnl" sz="2000" b="1" dirty="0" err="1" smtClean="0"/>
              <a:t>histol</a:t>
            </a:r>
            <a:r>
              <a:rPr lang="es-ES" sz="2000" b="1" dirty="0" err="1" smtClean="0"/>
              <a:t>ógicas</a:t>
            </a:r>
            <a:r>
              <a:rPr lang="es-ES" sz="2000" b="1" dirty="0" smtClean="0"/>
              <a:t> entre los tipos de arterias, así como la diferencia entre arteria y vena en cortes histológicas y fotomicrografías. 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endParaRPr lang="es-ES_tradnl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3921" y="3185411"/>
            <a:ext cx="9144000" cy="2196058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>Recursos:</a:t>
            </a:r>
          </a:p>
          <a:p>
            <a:endParaRPr lang="es-ES_tradnl" sz="2000" dirty="0"/>
          </a:p>
          <a:p>
            <a:r>
              <a:rPr lang="es-ES_tradnl" sz="2000" dirty="0">
                <a:hlinkClick r:id="rId2"/>
              </a:rPr>
              <a:t>http://bct.facmed.unam.mx/index.php/recursos</a:t>
            </a:r>
            <a:r>
              <a:rPr lang="es-ES_tradnl" sz="2000" dirty="0" smtClean="0">
                <a:hlinkClick r:id="rId2"/>
              </a:rPr>
              <a:t>/</a:t>
            </a:r>
            <a:endParaRPr lang="es-ES_tradnl" sz="2000" dirty="0" smtClean="0"/>
          </a:p>
          <a:p>
            <a:r>
              <a:rPr lang="es-ES_tradnl" sz="2000" dirty="0" smtClean="0"/>
              <a:t> 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_tradnl" sz="2000" dirty="0" smtClean="0"/>
          </a:p>
          <a:p>
            <a:endParaRPr lang="es-ES_tradnl" sz="2000" dirty="0" smtClean="0"/>
          </a:p>
          <a:p>
            <a:endParaRPr lang="es-ES_tradnl" sz="2000" dirty="0" smtClean="0"/>
          </a:p>
          <a:p>
            <a:endParaRPr lang="es-ES_tradnl" sz="2000" dirty="0" smtClean="0"/>
          </a:p>
          <a:p>
            <a:endParaRPr lang="es-ES_tradnl" sz="2000" dirty="0" smtClean="0"/>
          </a:p>
          <a:p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60136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94675" y="871511"/>
            <a:ext cx="11242623" cy="1325563"/>
          </a:xfrm>
        </p:spPr>
        <p:txBody>
          <a:bodyPr>
            <a:noAutofit/>
          </a:bodyPr>
          <a:lstStyle/>
          <a:p>
            <a:r>
              <a:rPr lang="es-ES_tradnl" sz="1800" dirty="0" smtClean="0"/>
              <a:t>19.1 </a:t>
            </a:r>
            <a:r>
              <a:rPr lang="es-ES_tradnl" sz="1800" b="1" dirty="0" smtClean="0"/>
              <a:t>Aorta</a:t>
            </a:r>
            <a:r>
              <a:rPr lang="es-ES_tradnl" sz="1800" dirty="0" smtClean="0"/>
              <a:t>. </a:t>
            </a:r>
            <a:r>
              <a:rPr lang="es-MX" sz="1800" dirty="0" smtClean="0"/>
              <a:t>Observa </a:t>
            </a:r>
            <a:r>
              <a:rPr lang="es-MX" sz="1800" dirty="0"/>
              <a:t>las tres capas o túnicas vasculares de la aorta (arteria de gran calibre, arteria elástica o de conducción): íntima o interna, media y adventicia. </a:t>
            </a:r>
            <a:r>
              <a:rPr lang="es-MX" sz="1800" dirty="0" smtClean="0"/>
              <a:t>Reconoce </a:t>
            </a:r>
            <a:r>
              <a:rPr lang="es-MX" sz="1800" dirty="0"/>
              <a:t>en la íntima el endotelio y el tejido conjuntivo subendotelial. En la túnica media, la gran cantidad de membranas onduladas elásticas fenestradas y núcleos alargados de las fibras musculares lisas. En la túnica externa o adventicia, el  tejido conjuntivo laxo y la presencia de vasos arteriales y venosos. </a:t>
            </a:r>
            <a:r>
              <a:rPr lang="es-ES_tradnl" sz="1800" dirty="0"/>
              <a:t/>
            </a:r>
            <a:br>
              <a:rPr lang="es-ES_tradnl" sz="1800" dirty="0"/>
            </a:br>
            <a:endParaRPr lang="es-ES_tradnl" sz="1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2058988"/>
            <a:ext cx="7213600" cy="45989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_tradnl" sz="1800" dirty="0" smtClean="0"/>
              <a:t>Coloca la imagen </a:t>
            </a:r>
            <a:r>
              <a:rPr lang="es-ES_tradnl" sz="1800" dirty="0" err="1" smtClean="0"/>
              <a:t>aqu</a:t>
            </a:r>
            <a:r>
              <a:rPr lang="es-ES" sz="1800" dirty="0" smtClean="0"/>
              <a:t>í</a:t>
            </a:r>
            <a:endParaRPr lang="es-ES_tradnl" sz="18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376899" y="2058987"/>
            <a:ext cx="3225488" cy="4598987"/>
          </a:xfrm>
        </p:spPr>
        <p:txBody>
          <a:bodyPr>
            <a:normAutofit/>
          </a:bodyPr>
          <a:lstStyle/>
          <a:p>
            <a:r>
              <a:rPr lang="es-ES_tradnl" sz="2400" dirty="0"/>
              <a:t>Tinci</a:t>
            </a:r>
            <a:r>
              <a:rPr lang="es-ES" sz="2400" dirty="0" err="1"/>
              <a:t>ón</a:t>
            </a:r>
            <a:r>
              <a:rPr lang="es-ES" sz="2400" dirty="0" smtClean="0"/>
              <a:t>:</a:t>
            </a:r>
            <a:endParaRPr lang="es-ES_tradnl" sz="2400" dirty="0" smtClean="0"/>
          </a:p>
          <a:p>
            <a:r>
              <a:rPr lang="es-ES_tradnl" sz="2400" dirty="0" smtClean="0"/>
              <a:t>T</a:t>
            </a:r>
            <a:r>
              <a:rPr lang="es-ES" sz="2400" dirty="0" smtClean="0"/>
              <a:t>única íntima:</a:t>
            </a:r>
          </a:p>
          <a:p>
            <a:pPr lvl="1"/>
            <a:r>
              <a:rPr lang="es-ES" sz="2000" dirty="0" smtClean="0"/>
              <a:t>Endotelio</a:t>
            </a:r>
          </a:p>
          <a:p>
            <a:pPr lvl="1"/>
            <a:r>
              <a:rPr lang="es-ES" sz="2000" dirty="0" smtClean="0"/>
              <a:t>Tejido Conjuntivo</a:t>
            </a:r>
          </a:p>
          <a:p>
            <a:r>
              <a:rPr lang="es-ES" sz="2400" dirty="0" smtClean="0"/>
              <a:t>Túnica media</a:t>
            </a:r>
          </a:p>
          <a:p>
            <a:pPr lvl="1"/>
            <a:r>
              <a:rPr lang="es-ES" sz="2000" dirty="0" smtClean="0"/>
              <a:t>Membranas elásticas</a:t>
            </a:r>
          </a:p>
          <a:p>
            <a:pPr lvl="1"/>
            <a:r>
              <a:rPr lang="es-ES" sz="2000" dirty="0" smtClean="0"/>
              <a:t>Fibras musculares lisas</a:t>
            </a:r>
          </a:p>
          <a:p>
            <a:r>
              <a:rPr lang="es-ES" sz="2400" dirty="0" smtClean="0"/>
              <a:t>Túnica adventicia:</a:t>
            </a:r>
          </a:p>
          <a:p>
            <a:pPr lvl="1"/>
            <a:r>
              <a:rPr lang="es-ES" sz="2000" dirty="0" smtClean="0"/>
              <a:t>Tejido conjuntivo laxo</a:t>
            </a:r>
          </a:p>
          <a:p>
            <a:pPr lvl="1"/>
            <a:r>
              <a:rPr lang="es-ES" sz="2000" dirty="0" smtClean="0"/>
              <a:t>Arteriolas, vénulas y nervios</a:t>
            </a: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190565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94675" y="871511"/>
            <a:ext cx="11242623" cy="1325563"/>
          </a:xfrm>
        </p:spPr>
        <p:txBody>
          <a:bodyPr>
            <a:noAutofit/>
          </a:bodyPr>
          <a:lstStyle/>
          <a:p>
            <a:r>
              <a:rPr lang="es-ES_tradnl" sz="1800" dirty="0" smtClean="0"/>
              <a:t>19.2 </a:t>
            </a:r>
            <a:r>
              <a:rPr lang="es-ES_tradnl" sz="1800" b="1" dirty="0" err="1" smtClean="0"/>
              <a:t>Cord</a:t>
            </a:r>
            <a:r>
              <a:rPr lang="es-ES" sz="1800" b="1" dirty="0" err="1" smtClean="0"/>
              <a:t>ón</a:t>
            </a:r>
            <a:r>
              <a:rPr lang="es-ES" sz="1800" b="1" dirty="0" smtClean="0"/>
              <a:t> espermático</a:t>
            </a:r>
            <a:r>
              <a:rPr lang="es-ES_tradnl" sz="1800" dirty="0" smtClean="0"/>
              <a:t>. </a:t>
            </a:r>
            <a:br>
              <a:rPr lang="es-ES_tradnl" sz="1800" dirty="0" smtClean="0"/>
            </a:br>
            <a:r>
              <a:rPr lang="es-MX" sz="1800" dirty="0" smtClean="0"/>
              <a:t>Observa  </a:t>
            </a:r>
            <a:r>
              <a:rPr lang="es-MX" sz="1800" dirty="0"/>
              <a:t>varios componentes vasculares: a) arterias medianas o musculares o de distribución en la cuales observamos una luz regular (circular), la túnica media muestra abundantes fibras musculares lisas, limitadas por las láminas elásticas interna y externa; b) venas medianas en las que se oberva una luz irregular, con la pared delgada con respecto a las arterias, con una adventicia muy notoria; y c) arteriolas y capilares.</a:t>
            </a:r>
            <a:r>
              <a:rPr lang="es-ES_tradnl" sz="1800" dirty="0"/>
              <a:t/>
            </a:r>
            <a:br>
              <a:rPr lang="es-ES_tradnl" sz="1800" dirty="0"/>
            </a:br>
            <a:endParaRPr lang="es-ES_tradnl" sz="1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49443" y="2062164"/>
            <a:ext cx="7213600" cy="4598987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s-ES_tradnl" sz="1800" dirty="0" smtClean="0"/>
              <a:t>Coloca la imagen </a:t>
            </a:r>
            <a:r>
              <a:rPr lang="es-ES_tradnl" sz="1800" dirty="0" err="1" smtClean="0"/>
              <a:t>aqu</a:t>
            </a:r>
            <a:r>
              <a:rPr lang="es-ES" sz="1800" dirty="0" smtClean="0"/>
              <a:t>í</a:t>
            </a:r>
            <a:endParaRPr lang="es-ES_tradnl" sz="18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376899" y="2058987"/>
            <a:ext cx="3225488" cy="4598987"/>
          </a:xfrm>
        </p:spPr>
        <p:txBody>
          <a:bodyPr>
            <a:normAutofit lnSpcReduction="10000"/>
          </a:bodyPr>
          <a:lstStyle/>
          <a:p>
            <a:r>
              <a:rPr lang="es-ES_tradnl" sz="2400" dirty="0"/>
              <a:t>Tinci</a:t>
            </a:r>
            <a:r>
              <a:rPr lang="es-ES" sz="2400" dirty="0" err="1"/>
              <a:t>ón</a:t>
            </a:r>
            <a:r>
              <a:rPr lang="es-ES" sz="2400" dirty="0" smtClean="0"/>
              <a:t>:</a:t>
            </a:r>
            <a:endParaRPr lang="es-ES_tradnl" sz="2400" dirty="0" smtClean="0"/>
          </a:p>
          <a:p>
            <a:r>
              <a:rPr lang="es-ES_tradnl" sz="2400" dirty="0" smtClean="0"/>
              <a:t>Venas </a:t>
            </a:r>
            <a:r>
              <a:rPr lang="es-ES_tradnl" sz="2400" dirty="0" smtClean="0"/>
              <a:t>medianas:</a:t>
            </a:r>
          </a:p>
          <a:p>
            <a:pPr lvl="1"/>
            <a:r>
              <a:rPr lang="es-ES_tradnl" sz="2000" dirty="0" smtClean="0"/>
              <a:t>T</a:t>
            </a:r>
            <a:r>
              <a:rPr lang="es-ES" sz="2000" dirty="0" smtClean="0"/>
              <a:t>única íntima</a:t>
            </a:r>
          </a:p>
          <a:p>
            <a:pPr lvl="1"/>
            <a:r>
              <a:rPr lang="es-ES" sz="2000" dirty="0" smtClean="0"/>
              <a:t>Túnica media</a:t>
            </a:r>
          </a:p>
          <a:p>
            <a:pPr lvl="1"/>
            <a:r>
              <a:rPr lang="es-ES" sz="2000" dirty="0" smtClean="0"/>
              <a:t>Túnica adventicia</a:t>
            </a:r>
            <a:endParaRPr lang="es-ES_tradnl" sz="2000" dirty="0" smtClean="0"/>
          </a:p>
          <a:p>
            <a:r>
              <a:rPr lang="es-ES_tradnl" sz="2400" dirty="0" smtClean="0"/>
              <a:t>Arterias medianas o musculares</a:t>
            </a:r>
          </a:p>
          <a:p>
            <a:pPr lvl="1"/>
            <a:r>
              <a:rPr lang="es-ES_tradnl" sz="2000" dirty="0"/>
              <a:t>T</a:t>
            </a:r>
            <a:r>
              <a:rPr lang="es-ES" sz="2000" dirty="0"/>
              <a:t>única íntima</a:t>
            </a:r>
          </a:p>
          <a:p>
            <a:pPr lvl="1"/>
            <a:r>
              <a:rPr lang="es-ES" sz="2000" dirty="0"/>
              <a:t>Túnica media</a:t>
            </a:r>
          </a:p>
          <a:p>
            <a:pPr lvl="1"/>
            <a:r>
              <a:rPr lang="es-ES" sz="2000" dirty="0"/>
              <a:t>Túnica adventicia</a:t>
            </a:r>
            <a:endParaRPr lang="es-ES_tradnl" sz="2000" dirty="0"/>
          </a:p>
          <a:p>
            <a:r>
              <a:rPr lang="es-ES_tradnl" sz="2400" dirty="0" smtClean="0"/>
              <a:t>Arteriolas</a:t>
            </a:r>
          </a:p>
          <a:p>
            <a:r>
              <a:rPr lang="es-ES_tradnl" sz="2400" dirty="0" smtClean="0"/>
              <a:t>Capilares</a:t>
            </a: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2052557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1" id="{5B9C1152-0AB5-D649-9147-01DACE9BC431}" vid="{B72FEF3F-818D-0548-9C1B-2686BBE0E7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171</Words>
  <Application>Microsoft Macintosh PowerPoint</Application>
  <PresentationFormat>Panorámica</PresentationFormat>
  <Paragraphs>44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American Typewriter</vt:lpstr>
      <vt:lpstr>Calibri</vt:lpstr>
      <vt:lpstr>Calibri Light</vt:lpstr>
      <vt:lpstr>Arial</vt:lpstr>
      <vt:lpstr>Tema2</vt:lpstr>
      <vt:lpstr>Presentación de PowerPoint</vt:lpstr>
      <vt:lpstr>Resultado de aprendizaje:  Identifica las diferencias histológicas entre los tipos de arterias, así como la diferencia entre arteria y vena en cortes histológicas y fotomicrografías.    </vt:lpstr>
      <vt:lpstr>19.1 Aorta. Observa las tres capas o túnicas vasculares de la aorta (arteria de gran calibre, arteria elástica o de conducción): íntima o interna, media y adventicia. Reconoce en la íntima el endotelio y el tejido conjuntivo subendotelial. En la túnica media, la gran cantidad de membranas onduladas elásticas fenestradas y núcleos alargados de las fibras musculares lisas. En la túnica externa o adventicia, el  tejido conjuntivo laxo y la presencia de vasos arteriales y venosos.  </vt:lpstr>
      <vt:lpstr>19.2 Cordón espermático.  Observa  varios componentes vasculares: a) arterias medianas o musculares o de distribución en la cuales observamos una luz regular (circular), la túnica media muestra abundantes fibras musculares lisas, limitadas por las láminas elásticas interna y externa; b) venas medianas en las que se oberva una luz irregular, con la pared delgada con respecto a las arterias, con una adventicia muy notoria; y c) arteriolas y capilares.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</cp:revision>
  <dcterms:created xsi:type="dcterms:W3CDTF">2020-11-25T02:53:40Z</dcterms:created>
  <dcterms:modified xsi:type="dcterms:W3CDTF">2020-11-30T20:41:35Z</dcterms:modified>
</cp:coreProperties>
</file>