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2" r:id="rId6"/>
    <p:sldId id="261" r:id="rId7"/>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77"/>
  </p:normalViewPr>
  <p:slideViewPr>
    <p:cSldViewPr snapToGrid="0" snapToObjects="1" showGuides="1">
      <p:cViewPr varScale="1">
        <p:scale>
          <a:sx n="85" d="100"/>
          <a:sy n="85" d="100"/>
        </p:scale>
        <p:origin x="1248" y="176"/>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8700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7887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43765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73183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964963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37774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97325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754046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60964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919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9776154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59103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ct.facmed.unam.mx/index.php/r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12"/>
          <p:cNvSpPr>
            <a:spLocks noGrp="1"/>
          </p:cNvSpPr>
          <p:nvPr>
            <p:ph type="body" sz="half" idx="2"/>
          </p:nvPr>
        </p:nvSpPr>
        <p:spPr>
          <a:xfrm>
            <a:off x="992188" y="1578610"/>
            <a:ext cx="6201092" cy="4282440"/>
          </a:xfrm>
        </p:spPr>
        <p:txBody>
          <a:bodyPr>
            <a:normAutofit fontScale="92500" lnSpcReduction="20000"/>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18. </a:t>
            </a:r>
          </a:p>
          <a:p>
            <a:pPr algn="ctr"/>
            <a:r>
              <a:rPr lang="es-ES" sz="3200" dirty="0" smtClean="0">
                <a:solidFill>
                  <a:prstClr val="black"/>
                </a:solidFill>
                <a:latin typeface="American Typewriter" charset="0"/>
                <a:ea typeface="American Typewriter" charset="0"/>
                <a:cs typeface="American Typewriter" charset="0"/>
              </a:rPr>
              <a:t>Sistema cardiovascular I: </a:t>
            </a:r>
          </a:p>
          <a:p>
            <a:pPr algn="ctr"/>
            <a:r>
              <a:rPr lang="es-ES" sz="3200" dirty="0" smtClean="0">
                <a:solidFill>
                  <a:prstClr val="black"/>
                </a:solidFill>
                <a:latin typeface="American Typewriter" charset="0"/>
                <a:ea typeface="American Typewriter" charset="0"/>
                <a:cs typeface="American Typewriter" charset="0"/>
              </a:rPr>
              <a:t>corazón y sistema de conducción </a:t>
            </a:r>
          </a:p>
          <a:p>
            <a:pPr algn="ctr"/>
            <a:endParaRPr lang="es-ES" sz="3200" dirty="0">
              <a:solidFill>
                <a:prstClr val="black"/>
              </a:solidFill>
              <a:latin typeface="American Typewriter" charset="0"/>
              <a:ea typeface="American Typewriter" charset="0"/>
              <a:cs typeface="American Typewriter" charset="0"/>
            </a:endParaRPr>
          </a:p>
          <a:p>
            <a:pPr lvl="0" algn="ctr">
              <a:lnSpc>
                <a:spcPct val="100000"/>
              </a:lnSpc>
              <a:spcBef>
                <a:spcPts val="0"/>
              </a:spcBef>
            </a:pPr>
            <a:r>
              <a:rPr lang="es-ES_tradnl" sz="2000" dirty="0">
                <a:solidFill>
                  <a:prstClr val="black"/>
                </a:solidFill>
              </a:rPr>
              <a:t>Instrucciones generales:</a:t>
            </a:r>
          </a:p>
          <a:p>
            <a:pPr lvl="0" algn="ctr">
              <a:lnSpc>
                <a:spcPct val="100000"/>
              </a:lnSpc>
              <a:spcBef>
                <a:spcPts val="0"/>
              </a:spcBef>
            </a:pPr>
            <a:r>
              <a:rPr lang="es-ES_tradnl" sz="2000" dirty="0">
                <a:solidFill>
                  <a:prstClr val="black"/>
                </a:solidFill>
              </a:rPr>
              <a:t>En el </a:t>
            </a:r>
            <a:r>
              <a:rPr lang="es-ES" sz="2000" dirty="0">
                <a:solidFill>
                  <a:prstClr val="black"/>
                </a:solidFill>
              </a:rPr>
              <a:t>microscopio virtual o en el Atlas Digital del Departamento busca cada  preparación histológica o fotomicrografía y señala lo que se te pide</a:t>
            </a:r>
            <a:endParaRPr lang="es-ES_tradnl" dirty="0">
              <a:latin typeface="American Typewriter" charset="0"/>
              <a:ea typeface="American Typewriter" charset="0"/>
              <a:cs typeface="American Typewriter"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300985" y="2204227"/>
            <a:ext cx="4353492" cy="2960158"/>
          </a:xfrm>
          <a:prstGeom prst="rect">
            <a:avLst/>
          </a:prstGeom>
          <a:ln w="38100">
            <a:solidFill>
              <a:schemeClr val="tx1"/>
            </a:solidFill>
          </a:ln>
        </p:spPr>
      </p:pic>
    </p:spTree>
    <p:extLst>
      <p:ext uri="{BB962C8B-B14F-4D97-AF65-F5344CB8AC3E}">
        <p14:creationId xmlns:p14="http://schemas.microsoft.com/office/powerpoint/2010/main" val="1262752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3921" y="1041400"/>
            <a:ext cx="9144000" cy="2387600"/>
          </a:xfrm>
        </p:spPr>
        <p:txBody>
          <a:bodyPr>
            <a:noAutofit/>
          </a:bodyPr>
          <a:lstStyle/>
          <a:p>
            <a:pPr algn="l"/>
            <a:r>
              <a:rPr lang="es-ES_tradnl" sz="2000" b="1" dirty="0" smtClean="0"/>
              <a:t>Resultados de aprendizaje:</a:t>
            </a:r>
            <a:br>
              <a:rPr lang="es-ES_tradnl" sz="2000" b="1" dirty="0" smtClean="0"/>
            </a:br>
            <a:r>
              <a:rPr lang="es-ES_tradnl" sz="2000" b="1" dirty="0" smtClean="0"/>
              <a:t/>
            </a:r>
            <a:br>
              <a:rPr lang="es-ES_tradnl" sz="2000" b="1" dirty="0" smtClean="0"/>
            </a:br>
            <a:r>
              <a:rPr lang="es-ES_tradnl" sz="2000" b="1" dirty="0" smtClean="0"/>
              <a:t>Identifica las caracter</a:t>
            </a:r>
            <a:r>
              <a:rPr lang="es-ES" sz="2000" b="1" dirty="0" smtClean="0"/>
              <a:t>ísticas histológicas de las tres capas del corazón: endocardio, miocardio y epicardio. </a:t>
            </a:r>
            <a:r>
              <a:rPr lang="es-ES_tradnl" sz="2000" b="1" dirty="0" smtClean="0"/>
              <a:t/>
            </a:r>
            <a:br>
              <a:rPr lang="es-ES_tradnl" sz="2000" b="1" dirty="0" smtClean="0"/>
            </a:br>
            <a:r>
              <a:rPr lang="es-ES_tradnl" sz="2000" b="1" dirty="0" smtClean="0"/>
              <a:t>Identifica las partes del sistema de </a:t>
            </a:r>
            <a:r>
              <a:rPr lang="es-ES_tradnl" sz="2000" b="1" dirty="0" err="1" smtClean="0"/>
              <a:t>conducci</a:t>
            </a:r>
            <a:r>
              <a:rPr lang="es-ES" sz="2000" b="1" dirty="0" err="1" smtClean="0"/>
              <a:t>ón</a:t>
            </a:r>
            <a:r>
              <a:rPr lang="es-ES" sz="2000" b="1" dirty="0" smtClean="0"/>
              <a:t> del corazón en fotomicrografías y en cortes histológicos.</a:t>
            </a:r>
            <a:r>
              <a:rPr lang="es-ES" sz="2000" b="1" dirty="0"/>
              <a:t/>
            </a:r>
            <a:br>
              <a:rPr lang="es-ES" sz="2000" b="1" dirty="0"/>
            </a:br>
            <a:r>
              <a:rPr lang="es-ES" sz="2000" b="1" dirty="0" smtClean="0"/>
              <a:t/>
            </a:r>
            <a:br>
              <a:rPr lang="es-ES" sz="2000" b="1" dirty="0" smtClean="0"/>
            </a:br>
            <a:r>
              <a:rPr lang="es-ES" sz="2000" b="1" dirty="0" smtClean="0"/>
              <a:t/>
            </a:r>
            <a:br>
              <a:rPr lang="es-ES" sz="2000" b="1" dirty="0" smtClean="0"/>
            </a:br>
            <a:endParaRPr lang="es-ES_tradnl" sz="2000" b="1" dirty="0"/>
          </a:p>
        </p:txBody>
      </p:sp>
      <p:sp>
        <p:nvSpPr>
          <p:cNvPr id="3" name="Subtítulo 2"/>
          <p:cNvSpPr>
            <a:spLocks noGrp="1"/>
          </p:cNvSpPr>
          <p:nvPr>
            <p:ph type="subTitle" idx="1"/>
          </p:nvPr>
        </p:nvSpPr>
        <p:spPr>
          <a:xfrm>
            <a:off x="1643921" y="3125450"/>
            <a:ext cx="9144000" cy="2196058"/>
          </a:xfrm>
        </p:spPr>
        <p:txBody>
          <a:bodyPr>
            <a:noAutofit/>
          </a:bodyPr>
          <a:lstStyle/>
          <a:p>
            <a:r>
              <a:rPr lang="es-ES_tradnl" sz="2000" dirty="0" smtClean="0"/>
              <a:t>Recursos:</a:t>
            </a:r>
          </a:p>
          <a:p>
            <a:endParaRPr lang="es-ES_tradnl" sz="2000" dirty="0"/>
          </a:p>
          <a:p>
            <a:r>
              <a:rPr lang="es-ES_tradnl" sz="2000" dirty="0">
                <a:hlinkClick r:id="rId2"/>
              </a:rPr>
              <a:t>http://bct.facmed.unam.mx/index.php/recursos</a:t>
            </a:r>
            <a:r>
              <a:rPr lang="es-ES_tradnl" sz="2000" dirty="0" smtClean="0">
                <a:hlinkClick r:id="rId2"/>
              </a:rPr>
              <a:t>/</a:t>
            </a:r>
            <a:endParaRPr lang="es-ES_tradnl" sz="2000" dirty="0" smtClean="0"/>
          </a:p>
          <a:p>
            <a:r>
              <a:rPr lang="es-ES_tradnl" sz="2000" dirty="0" smtClean="0"/>
              <a:t> </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164250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913307"/>
            <a:ext cx="10515600" cy="1325563"/>
          </a:xfrm>
        </p:spPr>
        <p:txBody>
          <a:bodyPr>
            <a:noAutofit/>
          </a:bodyPr>
          <a:lstStyle/>
          <a:p>
            <a:r>
              <a:rPr lang="es-ES_tradnl" sz="1800" dirty="0" smtClean="0"/>
              <a:t>18.1 </a:t>
            </a:r>
            <a:r>
              <a:rPr lang="es-ES_tradnl" sz="1800" b="1" dirty="0" smtClean="0"/>
              <a:t>Nodo </a:t>
            </a:r>
            <a:r>
              <a:rPr lang="es-ES_tradnl" sz="1800" b="1" dirty="0" err="1" smtClean="0"/>
              <a:t>atrioventricular</a:t>
            </a:r>
            <a:r>
              <a:rPr lang="es-ES_tradnl" sz="1800" dirty="0" smtClean="0"/>
              <a:t>. </a:t>
            </a:r>
            <a:r>
              <a:rPr lang="es-MX" sz="1800" dirty="0" smtClean="0"/>
              <a:t>Observa y distingue, a poco aumento, el </a:t>
            </a:r>
            <a:r>
              <a:rPr lang="es-MX" sz="1800" dirty="0"/>
              <a:t>tabique interatrial y el tabique interventricular; entre ambos conglomerados musculares se distingue una zona menos coloreada, es el tabique conjuntivo atrio-ventricular. En el centro del tabique se visualiza una zona ligeramente acidófila con las fibras musculares modificadas del nodo atrioventricular con las características microscópicas  de fibras musculares </a:t>
            </a:r>
            <a:r>
              <a:rPr lang="es-MX" sz="1800" dirty="0" smtClean="0"/>
              <a:t>con </a:t>
            </a:r>
            <a:r>
              <a:rPr lang="es-MX" sz="1800" dirty="0"/>
              <a:t>menos cantidad de miofibrillas por lo que se ven más pálidas.</a:t>
            </a:r>
            <a:r>
              <a:rPr lang="es-ES_tradnl" sz="1800" dirty="0"/>
              <a:t> </a:t>
            </a:r>
            <a:r>
              <a:rPr lang="es-ES_tradnl" sz="1800" dirty="0" smtClean="0"/>
              <a:t/>
            </a:r>
            <a:br>
              <a:rPr lang="es-ES_tradnl" sz="1800" dirty="0" smtClean="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68445"/>
            <a:ext cx="3553710" cy="3808517"/>
          </a:xfrm>
        </p:spPr>
        <p:txBody>
          <a:bodyPr>
            <a:normAutofit/>
          </a:bodyPr>
          <a:lstStyle/>
          <a:p>
            <a:r>
              <a:rPr lang="es-ES_tradnl" sz="2400" dirty="0"/>
              <a:t>Tinci</a:t>
            </a:r>
            <a:r>
              <a:rPr lang="es-ES" sz="2400" dirty="0" err="1"/>
              <a:t>ón</a:t>
            </a:r>
            <a:r>
              <a:rPr lang="es-ES" sz="2400" dirty="0" smtClean="0"/>
              <a:t>:</a:t>
            </a:r>
            <a:endParaRPr lang="es-ES_tradnl" sz="2400" dirty="0" smtClean="0"/>
          </a:p>
          <a:p>
            <a:r>
              <a:rPr lang="es-ES_tradnl" sz="2400" dirty="0" err="1" smtClean="0"/>
              <a:t>Miocardiocitos</a:t>
            </a:r>
            <a:r>
              <a:rPr lang="es-ES_tradnl" sz="2400" dirty="0" smtClean="0"/>
              <a:t> </a:t>
            </a:r>
            <a:r>
              <a:rPr lang="es-ES_tradnl" sz="2400" dirty="0" smtClean="0"/>
              <a:t>atriales</a:t>
            </a:r>
          </a:p>
          <a:p>
            <a:r>
              <a:rPr lang="es-ES_tradnl" sz="2400" dirty="0" err="1" smtClean="0"/>
              <a:t>Miocardiocitos</a:t>
            </a:r>
            <a:r>
              <a:rPr lang="es-ES_tradnl" sz="2400" dirty="0" smtClean="0"/>
              <a:t> ventriculares</a:t>
            </a:r>
          </a:p>
          <a:p>
            <a:r>
              <a:rPr lang="es-ES_tradnl" sz="2400" dirty="0" smtClean="0"/>
              <a:t>Tejido conjuntivo  denso</a:t>
            </a:r>
          </a:p>
          <a:p>
            <a:r>
              <a:rPr lang="es-ES_tradnl" sz="2400" dirty="0" smtClean="0"/>
              <a:t>Nodo </a:t>
            </a:r>
            <a:r>
              <a:rPr lang="es-ES_tradnl" sz="2400" dirty="0" err="1" smtClean="0"/>
              <a:t>atrioventricular</a:t>
            </a:r>
            <a:endParaRPr lang="es-ES_tradnl" sz="2400" dirty="0" smtClean="0"/>
          </a:p>
          <a:p>
            <a:pPr lvl="1"/>
            <a:r>
              <a:rPr lang="es-ES_tradnl" sz="2000" dirty="0" err="1" smtClean="0"/>
              <a:t>Miocardiocitos</a:t>
            </a:r>
            <a:r>
              <a:rPr lang="es-ES_tradnl" sz="2000" dirty="0" smtClean="0"/>
              <a:t> nodales (p</a:t>
            </a:r>
            <a:r>
              <a:rPr lang="es-ES" sz="2000" dirty="0" err="1" smtClean="0"/>
              <a:t>álidos</a:t>
            </a:r>
            <a:r>
              <a:rPr lang="es-ES" sz="2000" dirty="0" smtClean="0"/>
              <a:t>)</a:t>
            </a:r>
            <a:endParaRPr lang="es-ES_tradnl" sz="2000" dirty="0" smtClean="0"/>
          </a:p>
        </p:txBody>
      </p:sp>
    </p:spTree>
    <p:extLst>
      <p:ext uri="{BB962C8B-B14F-4D97-AF65-F5344CB8AC3E}">
        <p14:creationId xmlns:p14="http://schemas.microsoft.com/office/powerpoint/2010/main" val="1850484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12163" y="1042882"/>
            <a:ext cx="11167673" cy="1325563"/>
          </a:xfrm>
        </p:spPr>
        <p:txBody>
          <a:bodyPr>
            <a:noAutofit/>
          </a:bodyPr>
          <a:lstStyle/>
          <a:p>
            <a:r>
              <a:rPr lang="es-ES_tradnl" sz="1800" dirty="0" smtClean="0"/>
              <a:t>18.2 </a:t>
            </a:r>
            <a:r>
              <a:rPr lang="es-ES_tradnl" sz="1800" b="1" dirty="0" smtClean="0"/>
              <a:t>Nodo </a:t>
            </a:r>
            <a:r>
              <a:rPr lang="es-ES_tradnl" sz="1800" b="1" dirty="0" err="1" smtClean="0"/>
              <a:t>sinoatrial</a:t>
            </a:r>
            <a:r>
              <a:rPr lang="es-ES_tradnl" sz="1800" b="1" dirty="0" smtClean="0"/>
              <a:t>.</a:t>
            </a:r>
            <a:r>
              <a:rPr lang="es-MX" sz="1800" dirty="0"/>
              <a:t> </a:t>
            </a:r>
            <a:r>
              <a:rPr lang="es-MX" sz="1800" dirty="0" smtClean="0"/>
              <a:t>Observa </a:t>
            </a:r>
            <a:r>
              <a:rPr lang="es-MX" sz="1800" dirty="0"/>
              <a:t>la pared cardiaca del atrio derecho. </a:t>
            </a:r>
            <a:r>
              <a:rPr lang="es-MX" sz="1800" dirty="0" smtClean="0"/>
              <a:t>A </a:t>
            </a:r>
            <a:r>
              <a:rPr lang="es-MX" sz="1800" dirty="0"/>
              <a:t>menor aumento, se diferencian las fibras musculares atriales de los miocardiocitos modificados del nodo porque las atriales se colorean con mayor intensidad que las del nodo. Así mismo el diámetro de las fibras atriales es ligeramente mayor que los del nodo. Con el objetivo de 40 x, se observa que las fibras nodales poseen un núcleo central, voluminoso, rodeado por un espacio en el cual no se observan miofibrillas, las cuales se disponen solamente en la periferia de las fibras.</a:t>
            </a:r>
            <a:r>
              <a:rPr lang="es-ES_tradnl" sz="1800" dirty="0"/>
              <a:t/>
            </a:r>
            <a:br>
              <a:rPr lang="es-ES_tradnl" sz="1800" dirty="0"/>
            </a:br>
            <a:r>
              <a:rPr lang="es-ES_tradnl" sz="1800" b="1" dirty="0" smtClean="0"/>
              <a:t/>
            </a:r>
            <a:br>
              <a:rPr lang="es-ES_tradnl" sz="1800" b="1" dirty="0" smtClean="0"/>
            </a:br>
            <a:endParaRPr lang="es-ES_tradnl" sz="1800" dirty="0"/>
          </a:p>
        </p:txBody>
      </p:sp>
      <p:sp>
        <p:nvSpPr>
          <p:cNvPr id="5" name="Marcador de contenido 4"/>
          <p:cNvSpPr>
            <a:spLocks noGrp="1"/>
          </p:cNvSpPr>
          <p:nvPr>
            <p:ph sz="half" idx="1"/>
          </p:nvPr>
        </p:nvSpPr>
        <p:spPr>
          <a:xfrm>
            <a:off x="838200" y="22088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68445"/>
            <a:ext cx="3553710" cy="3808517"/>
          </a:xfrm>
        </p:spPr>
        <p:txBody>
          <a:bodyPr>
            <a:normAutofit/>
          </a:bodyPr>
          <a:lstStyle/>
          <a:p>
            <a:endParaRPr lang="es-ES_tradnl" sz="2000" dirty="0" smtClean="0"/>
          </a:p>
          <a:p>
            <a:r>
              <a:rPr lang="es-ES_tradnl" sz="2000" dirty="0"/>
              <a:t>Tinci</a:t>
            </a:r>
            <a:r>
              <a:rPr lang="es-ES" sz="2000" dirty="0" err="1"/>
              <a:t>ón</a:t>
            </a:r>
            <a:r>
              <a:rPr lang="es-ES" sz="2000" dirty="0"/>
              <a:t>:</a:t>
            </a:r>
            <a:endParaRPr lang="es-ES_tradnl" sz="2000" dirty="0"/>
          </a:p>
          <a:p>
            <a:endParaRPr lang="es-ES_tradnl" sz="2000" dirty="0"/>
          </a:p>
          <a:p>
            <a:r>
              <a:rPr lang="es-ES_tradnl" sz="2000" dirty="0" err="1" smtClean="0"/>
              <a:t>Miocardiocitos</a:t>
            </a:r>
            <a:r>
              <a:rPr lang="es-ES_tradnl" sz="2000" dirty="0" smtClean="0"/>
              <a:t> modificados del nodo atrial </a:t>
            </a:r>
          </a:p>
          <a:p>
            <a:endParaRPr lang="es-ES_tradnl" sz="2000" dirty="0"/>
          </a:p>
          <a:p>
            <a:r>
              <a:rPr lang="es-ES_tradnl" sz="2000" dirty="0" err="1" smtClean="0"/>
              <a:t>Miocardiocitos</a:t>
            </a:r>
            <a:r>
              <a:rPr lang="es-ES_tradnl" sz="2000" dirty="0" smtClean="0"/>
              <a:t> atriales</a:t>
            </a:r>
          </a:p>
        </p:txBody>
      </p:sp>
    </p:spTree>
    <p:extLst>
      <p:ext uri="{BB962C8B-B14F-4D97-AF65-F5344CB8AC3E}">
        <p14:creationId xmlns:p14="http://schemas.microsoft.com/office/powerpoint/2010/main" val="2138643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12163" y="967515"/>
            <a:ext cx="11360047" cy="1111145"/>
          </a:xfrm>
        </p:spPr>
        <p:txBody>
          <a:bodyPr>
            <a:noAutofit/>
          </a:bodyPr>
          <a:lstStyle/>
          <a:p>
            <a:r>
              <a:rPr lang="es-ES_tradnl" sz="1800" dirty="0" smtClean="0"/>
              <a:t>18.3a. </a:t>
            </a:r>
            <a:r>
              <a:rPr lang="es-ES_tradnl" sz="1800" b="1" dirty="0" smtClean="0"/>
              <a:t>Capas </a:t>
            </a:r>
            <a:r>
              <a:rPr lang="es-ES_tradnl" sz="1800" b="1" dirty="0" err="1" smtClean="0"/>
              <a:t>histol</a:t>
            </a:r>
            <a:r>
              <a:rPr lang="es-ES" sz="1800" b="1" dirty="0" err="1" smtClean="0"/>
              <a:t>ógicas</a:t>
            </a:r>
            <a:r>
              <a:rPr lang="es-ES" sz="1800" b="1" dirty="0" smtClean="0"/>
              <a:t> del corazón. </a:t>
            </a:r>
            <a:r>
              <a:rPr lang="es-ES_tradnl" sz="1800" b="1" dirty="0" smtClean="0"/>
              <a:t> Red de Purkinje. </a:t>
            </a:r>
            <a:br>
              <a:rPr lang="es-ES_tradnl" sz="1800" b="1" dirty="0" smtClean="0"/>
            </a:br>
            <a:r>
              <a:rPr lang="es-MX" sz="1800" dirty="0" smtClean="0"/>
              <a:t>Observa en </a:t>
            </a:r>
            <a:r>
              <a:rPr lang="es-MX" sz="1800" dirty="0"/>
              <a:t>el epicardio el mesotelio, el tejido conjuntivo, los vasos vasculares y los adipocitos. En el miocardio </a:t>
            </a:r>
            <a:r>
              <a:rPr lang="es-MX" sz="1800" dirty="0" smtClean="0"/>
              <a:t>distingue </a:t>
            </a:r>
            <a:r>
              <a:rPr lang="es-MX" sz="1800" dirty="0"/>
              <a:t>las características morfológicas de secciones longitudinales y transversales de las fibras musculares estriadas cardiacas o miocardiocitos. En el endocardio </a:t>
            </a:r>
            <a:r>
              <a:rPr lang="es-MX" sz="1800" dirty="0" smtClean="0"/>
              <a:t>observa </a:t>
            </a:r>
            <a:r>
              <a:rPr lang="es-MX" sz="1800" dirty="0"/>
              <a:t>el endotelio y el tejido </a:t>
            </a:r>
            <a:r>
              <a:rPr lang="es-MX" sz="1800" dirty="0" smtClean="0"/>
              <a:t>conjuntivo. </a:t>
            </a:r>
            <a:r>
              <a:rPr lang="es-ES_tradnl" sz="1800" b="1" dirty="0" smtClean="0"/>
              <a:t/>
            </a:r>
            <a:br>
              <a:rPr lang="es-ES_tradnl" sz="1800" b="1" dirty="0" smtClean="0"/>
            </a:br>
            <a:endParaRPr lang="es-ES_tradnl" sz="1800" dirty="0"/>
          </a:p>
        </p:txBody>
      </p:sp>
      <p:sp>
        <p:nvSpPr>
          <p:cNvPr id="5" name="Marcador de contenido 4"/>
          <p:cNvSpPr>
            <a:spLocks noGrp="1"/>
          </p:cNvSpPr>
          <p:nvPr>
            <p:ph sz="half" idx="1"/>
          </p:nvPr>
        </p:nvSpPr>
        <p:spPr>
          <a:xfrm>
            <a:off x="838200" y="2078660"/>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68445"/>
            <a:ext cx="3553710" cy="3808517"/>
          </a:xfrm>
        </p:spPr>
        <p:txBody>
          <a:bodyPr>
            <a:normAutofit/>
          </a:bodyPr>
          <a:lstStyle/>
          <a:p>
            <a:endParaRPr lang="es-ES_tradnl" sz="2000" dirty="0" smtClean="0"/>
          </a:p>
          <a:p>
            <a:endParaRPr lang="es-ES_tradnl" sz="2000" dirty="0"/>
          </a:p>
        </p:txBody>
      </p:sp>
      <p:sp>
        <p:nvSpPr>
          <p:cNvPr id="7" name="Marcador de contenido 5"/>
          <p:cNvSpPr txBox="1">
            <a:spLocks/>
          </p:cNvSpPr>
          <p:nvPr/>
        </p:nvSpPr>
        <p:spPr>
          <a:xfrm>
            <a:off x="8470900" y="2078660"/>
            <a:ext cx="3553710" cy="447204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s-ES_tradnl" sz="2400" dirty="0"/>
              <a:t>Tinci</a:t>
            </a:r>
            <a:r>
              <a:rPr lang="es-ES" sz="2400" dirty="0" err="1"/>
              <a:t>ón</a:t>
            </a:r>
            <a:r>
              <a:rPr lang="es-ES" sz="2400" dirty="0"/>
              <a:t>:</a:t>
            </a:r>
            <a:endParaRPr lang="es-ES_tradnl" sz="2400" dirty="0"/>
          </a:p>
          <a:p>
            <a:r>
              <a:rPr lang="es-ES_tradnl" sz="2400" dirty="0" smtClean="0"/>
              <a:t>Epicardio</a:t>
            </a:r>
            <a:endParaRPr lang="es-ES_tradnl" sz="2400" dirty="0" smtClean="0"/>
          </a:p>
          <a:p>
            <a:pPr lvl="1"/>
            <a:r>
              <a:rPr lang="es-ES_tradnl" sz="2000" dirty="0" err="1" smtClean="0"/>
              <a:t>Mesotelio</a:t>
            </a:r>
            <a:endParaRPr lang="es-ES_tradnl" sz="2000" dirty="0" smtClean="0"/>
          </a:p>
          <a:p>
            <a:pPr lvl="1"/>
            <a:r>
              <a:rPr lang="es-ES_tradnl" sz="2000" dirty="0" smtClean="0"/>
              <a:t>Tejido conjuntivo laxo y adipocitos</a:t>
            </a:r>
          </a:p>
          <a:p>
            <a:pPr lvl="1"/>
            <a:r>
              <a:rPr lang="es-ES_tradnl" sz="2000" dirty="0" smtClean="0"/>
              <a:t>Vasos </a:t>
            </a:r>
            <a:r>
              <a:rPr lang="es-ES_tradnl" sz="2000" dirty="0" err="1" smtClean="0"/>
              <a:t>sangu</a:t>
            </a:r>
            <a:r>
              <a:rPr lang="es-ES" sz="2000" dirty="0" err="1" smtClean="0"/>
              <a:t>íneos</a:t>
            </a:r>
            <a:r>
              <a:rPr lang="es-ES" sz="2000" dirty="0" smtClean="0"/>
              <a:t> (ramificaciones coronarias)</a:t>
            </a:r>
            <a:endParaRPr lang="es-ES_tradnl" sz="2000" dirty="0" smtClean="0"/>
          </a:p>
          <a:p>
            <a:r>
              <a:rPr lang="es-ES_tradnl" sz="2400" dirty="0" smtClean="0"/>
              <a:t>Miocardio</a:t>
            </a:r>
          </a:p>
          <a:p>
            <a:pPr lvl="1"/>
            <a:r>
              <a:rPr lang="es-ES_tradnl" sz="2000" dirty="0" smtClean="0"/>
              <a:t>Vasos </a:t>
            </a:r>
            <a:r>
              <a:rPr lang="es-ES_tradnl" sz="2000" dirty="0" err="1" smtClean="0"/>
              <a:t>sangu</a:t>
            </a:r>
            <a:r>
              <a:rPr lang="es-ES" sz="2000" dirty="0" err="1" smtClean="0"/>
              <a:t>íneos</a:t>
            </a:r>
            <a:endParaRPr lang="es-ES" sz="2000" dirty="0" smtClean="0"/>
          </a:p>
          <a:p>
            <a:pPr lvl="1"/>
            <a:r>
              <a:rPr lang="es-ES" sz="2000" dirty="0" smtClean="0"/>
              <a:t>Tejido Conjuntivo</a:t>
            </a:r>
          </a:p>
          <a:p>
            <a:pPr lvl="1"/>
            <a:r>
              <a:rPr lang="es-ES" sz="2000" dirty="0" err="1" smtClean="0"/>
              <a:t>Miocardiocitos</a:t>
            </a:r>
            <a:endParaRPr lang="es-ES_tradnl" sz="2000" dirty="0" smtClean="0"/>
          </a:p>
          <a:p>
            <a:r>
              <a:rPr lang="es-ES_tradnl" sz="2400" dirty="0" smtClean="0"/>
              <a:t>Endocardio</a:t>
            </a:r>
          </a:p>
          <a:p>
            <a:pPr lvl="1"/>
            <a:r>
              <a:rPr lang="es-ES_tradnl" sz="2000" dirty="0" smtClean="0"/>
              <a:t>Endotelio</a:t>
            </a:r>
          </a:p>
          <a:p>
            <a:pPr lvl="1"/>
            <a:r>
              <a:rPr lang="es-ES_tradnl" sz="2000" dirty="0" smtClean="0"/>
              <a:t>Tejido conjuntivo </a:t>
            </a:r>
            <a:r>
              <a:rPr lang="es-ES_tradnl" sz="2000" dirty="0" err="1" smtClean="0"/>
              <a:t>subendotelial</a:t>
            </a:r>
            <a:endParaRPr lang="es-ES_tradnl" sz="2000" dirty="0" smtClean="0"/>
          </a:p>
        </p:txBody>
      </p:sp>
    </p:spTree>
    <p:extLst>
      <p:ext uri="{BB962C8B-B14F-4D97-AF65-F5344CB8AC3E}">
        <p14:creationId xmlns:p14="http://schemas.microsoft.com/office/powerpoint/2010/main" val="1187825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29784" y="1364105"/>
            <a:ext cx="11542426" cy="1004340"/>
          </a:xfrm>
        </p:spPr>
        <p:txBody>
          <a:bodyPr>
            <a:noAutofit/>
          </a:bodyPr>
          <a:lstStyle/>
          <a:p>
            <a:r>
              <a:rPr lang="es-ES_tradnl" sz="1800" dirty="0" smtClean="0"/>
              <a:t>18.3b. </a:t>
            </a:r>
            <a:r>
              <a:rPr lang="es-ES_tradnl" sz="1800" b="1" dirty="0" smtClean="0"/>
              <a:t>Capas </a:t>
            </a:r>
            <a:r>
              <a:rPr lang="es-ES_tradnl" sz="1800" b="1" dirty="0" err="1" smtClean="0"/>
              <a:t>histol</a:t>
            </a:r>
            <a:r>
              <a:rPr lang="es-ES" sz="1800" b="1" dirty="0" err="1" smtClean="0"/>
              <a:t>ógicas</a:t>
            </a:r>
            <a:r>
              <a:rPr lang="es-ES" sz="1800" b="1" dirty="0" smtClean="0"/>
              <a:t> del corazón. </a:t>
            </a:r>
            <a:r>
              <a:rPr lang="es-ES_tradnl" sz="1800" b="1" dirty="0" smtClean="0"/>
              <a:t> Red de Purkinje. </a:t>
            </a:r>
            <a:r>
              <a:rPr lang="es-ES_tradnl" sz="1800" b="1" dirty="0"/>
              <a:t> </a:t>
            </a:r>
            <a:r>
              <a:rPr lang="es-ES_tradnl" sz="1800" b="1" dirty="0" smtClean="0"/>
              <a:t> </a:t>
            </a:r>
            <a:r>
              <a:rPr lang="es-MX" sz="1800" dirty="0" smtClean="0"/>
              <a:t>En </a:t>
            </a:r>
            <a:r>
              <a:rPr lang="es-MX" sz="1800" dirty="0"/>
              <a:t>el endocardio </a:t>
            </a:r>
            <a:r>
              <a:rPr lang="es-MX" sz="1800" dirty="0" smtClean="0"/>
              <a:t>observa </a:t>
            </a:r>
            <a:r>
              <a:rPr lang="es-MX" sz="1800" dirty="0"/>
              <a:t>el endotelio y el tejido conjuntivo en el cual se identifican las fibras de Purkinje que corresponden a células musculares cardiacas modificadas que poseen de cinco a seis veces mayor volumen que las fibras miocárdicas. Poseen un núcleo esférico y central, el citoplasma es pálido por la presencia de miofibrillas escasas y dispuestas en la periferia. El resto del citoplasma está ocupado por abundante cantidad de glucógeno. También se bifurcan y se unen a otras fibras de Purkinje mediante discos intercalares.</a:t>
            </a:r>
            <a:r>
              <a:rPr lang="es-ES_tradnl" sz="1800" dirty="0"/>
              <a:t/>
            </a:r>
            <a:br>
              <a:rPr lang="es-ES_tradnl" sz="1800" dirty="0"/>
            </a:br>
            <a:r>
              <a:rPr lang="es-ES_tradnl" sz="1800" b="1" dirty="0" smtClean="0"/>
              <a:t/>
            </a:r>
            <a:br>
              <a:rPr lang="es-ES_tradnl" sz="1800" b="1" dirty="0" smtClean="0"/>
            </a:br>
            <a:endParaRPr lang="es-ES_tradnl" sz="1800" dirty="0"/>
          </a:p>
        </p:txBody>
      </p:sp>
      <p:sp>
        <p:nvSpPr>
          <p:cNvPr id="5" name="Marcador de contenido 4"/>
          <p:cNvSpPr>
            <a:spLocks noGrp="1"/>
          </p:cNvSpPr>
          <p:nvPr>
            <p:ph sz="half" idx="1"/>
          </p:nvPr>
        </p:nvSpPr>
        <p:spPr>
          <a:xfrm>
            <a:off x="724837" y="2368445"/>
            <a:ext cx="7115019" cy="4332158"/>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68445"/>
            <a:ext cx="3553710" cy="3808517"/>
          </a:xfrm>
        </p:spPr>
        <p:txBody>
          <a:bodyPr>
            <a:normAutofit/>
          </a:bodyPr>
          <a:lstStyle/>
          <a:p>
            <a:endParaRPr lang="es-ES_tradnl" sz="2400" dirty="0" smtClean="0"/>
          </a:p>
          <a:p>
            <a:r>
              <a:rPr lang="es-ES_tradnl" sz="2400" dirty="0"/>
              <a:t>Tinci</a:t>
            </a:r>
            <a:r>
              <a:rPr lang="es-ES" sz="2400" dirty="0" err="1"/>
              <a:t>ón</a:t>
            </a:r>
            <a:r>
              <a:rPr lang="es-ES" sz="2400" dirty="0"/>
              <a:t>:</a:t>
            </a:r>
            <a:endParaRPr lang="es-ES_tradnl" sz="2400" dirty="0"/>
          </a:p>
          <a:p>
            <a:endParaRPr lang="es-ES_tradnl" sz="2400" dirty="0"/>
          </a:p>
          <a:p>
            <a:r>
              <a:rPr lang="es-ES_tradnl" dirty="0" smtClean="0"/>
              <a:t>Endocardio</a:t>
            </a:r>
          </a:p>
          <a:p>
            <a:pPr lvl="1"/>
            <a:r>
              <a:rPr lang="es-ES_tradnl" dirty="0" smtClean="0"/>
              <a:t>Endotelio</a:t>
            </a:r>
          </a:p>
          <a:p>
            <a:pPr lvl="1"/>
            <a:r>
              <a:rPr lang="es-ES_tradnl" dirty="0" smtClean="0"/>
              <a:t>Tejido conjuntivo </a:t>
            </a:r>
            <a:r>
              <a:rPr lang="es-ES_tradnl" dirty="0" err="1" smtClean="0"/>
              <a:t>subendotelial</a:t>
            </a:r>
            <a:r>
              <a:rPr lang="es-ES_tradnl" dirty="0" smtClean="0"/>
              <a:t> (</a:t>
            </a:r>
            <a:r>
              <a:rPr lang="es-ES_tradnl" dirty="0" err="1" smtClean="0"/>
              <a:t>subendocardio</a:t>
            </a:r>
            <a:r>
              <a:rPr lang="es-ES_tradnl" dirty="0" smtClean="0"/>
              <a:t>)</a:t>
            </a:r>
          </a:p>
          <a:p>
            <a:pPr lvl="1"/>
            <a:r>
              <a:rPr lang="es-ES_tradnl" dirty="0" smtClean="0"/>
              <a:t>Fibras de Purkinje</a:t>
            </a:r>
            <a:endParaRPr lang="es-ES_tradnl" dirty="0"/>
          </a:p>
        </p:txBody>
      </p:sp>
    </p:spTree>
    <p:extLst>
      <p:ext uri="{BB962C8B-B14F-4D97-AF65-F5344CB8AC3E}">
        <p14:creationId xmlns:p14="http://schemas.microsoft.com/office/powerpoint/2010/main" val="1467158861"/>
      </p:ext>
    </p:extLst>
  </p:cSld>
  <p:clrMapOvr>
    <a:masterClrMapping/>
  </p:clrMapOvr>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otalTime>27</TotalTime>
  <Words>397</Words>
  <Application>Microsoft Macintosh PowerPoint</Application>
  <PresentationFormat>Panorámica</PresentationFormat>
  <Paragraphs>58</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American Typewriter</vt:lpstr>
      <vt:lpstr>Calibri</vt:lpstr>
      <vt:lpstr>Calibri Light</vt:lpstr>
      <vt:lpstr>Arial</vt:lpstr>
      <vt:lpstr>Tema2</vt:lpstr>
      <vt:lpstr>Presentación de PowerPoint</vt:lpstr>
      <vt:lpstr>Resultados de aprendizaje:  Identifica las características histológicas de las tres capas del corazón: endocardio, miocardio y epicardio.  Identifica las partes del sistema de conducción del corazón en fotomicrografías y en cortes histológicos.   </vt:lpstr>
      <vt:lpstr>18.1 Nodo atrioventricular. Observa y distingue, a poco aumento, el tabique interatrial y el tabique interventricular; entre ambos conglomerados musculares se distingue una zona menos coloreada, es el tabique conjuntivo atrio-ventricular. En el centro del tabique se visualiza una zona ligeramente acidófila con las fibras musculares modificadas del nodo atrioventricular con las características microscópicas  de fibras musculares con menos cantidad de miofibrillas por lo que se ven más pálidas.  </vt:lpstr>
      <vt:lpstr>18.2 Nodo sinoatrial. Observa la pared cardiaca del atrio derecho. A menor aumento, se diferencian las fibras musculares atriales de los miocardiocitos modificados del nodo porque las atriales se colorean con mayor intensidad que las del nodo. Así mismo el diámetro de las fibras atriales es ligeramente mayor que los del nodo. Con el objetivo de 40 x, se observa que las fibras nodales poseen un núcleo central, voluminoso, rodeado por un espacio en el cual no se observan miofibrillas, las cuales se disponen solamente en la periferia de las fibras.  </vt:lpstr>
      <vt:lpstr>18.3a. Capas histológicas del corazón.  Red de Purkinje.  Observa en el epicardio el mesotelio, el tejido conjuntivo, los vasos vasculares y los adipocitos. En el miocardio distingue las características morfológicas de secciones longitudinales y transversales de las fibras musculares estriadas cardiacas o miocardiocitos. En el endocardio observa el endotelio y el tejido conjuntivo.  </vt:lpstr>
      <vt:lpstr>18.3b. Capas histológicas del corazón.  Red de Purkinje.   En el endocardio observa el endotelio y el tejido conjuntivo en el cual se identifican las fibras de Purkinje que corresponden a células musculares cardiacas modificadas que poseen de cinco a seis veces mayor volumen que las fibras miocárdicas. Poseen un núcleo esférico y central, el citoplasma es pálido por la presencia de miofibrillas escasas y dispuestas en la periferia. El resto del citoplasma está ocupado por abundante cantidad de glucógeno. También se bifurcan y se unen a otras fibras de Purkinje mediante discos intercalares.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6</cp:revision>
  <dcterms:created xsi:type="dcterms:W3CDTF">2020-11-25T02:48:39Z</dcterms:created>
  <dcterms:modified xsi:type="dcterms:W3CDTF">2020-11-30T20:40:42Z</dcterms:modified>
</cp:coreProperties>
</file>