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77"/>
  </p:normalViewPr>
  <p:slideViewPr>
    <p:cSldViewPr snapToGrid="0" snapToObjects="1" showGuides="1">
      <p:cViewPr varScale="1">
        <p:scale>
          <a:sx n="85" d="100"/>
          <a:sy n="85" d="100"/>
        </p:scale>
        <p:origin x="124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2085371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83871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8998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85341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94804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51080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93291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47918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51584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61078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6981599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DB4CA-10EF-2442-B223-E41B26272794}" type="datetimeFigureOut">
              <a:rPr lang="es-ES_tradnl" smtClean="0">
                <a:solidFill>
                  <a:prstClr val="black">
                    <a:tint val="75000"/>
                  </a:prstClr>
                </a:solidFill>
              </a:rPr>
              <a:pPr/>
              <a:t>30/11/20</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pic>
        <p:nvPicPr>
          <p:cNvPr id="7" name="Imagen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3986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ct.facmed.unam.mx/index.php/recurs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p:cNvSpPr>
            <a:spLocks noGrp="1"/>
          </p:cNvSpPr>
          <p:nvPr>
            <p:ph type="body" sz="half" idx="2"/>
          </p:nvPr>
        </p:nvSpPr>
        <p:spPr>
          <a:xfrm>
            <a:off x="992188" y="1578610"/>
            <a:ext cx="6201092" cy="4282440"/>
          </a:xfrm>
        </p:spPr>
        <p:txBody>
          <a:bodyPr>
            <a:normAutofit lnSpcReduction="10000"/>
          </a:bodyPr>
          <a:lstStyle/>
          <a:p>
            <a:pPr algn="ctr"/>
            <a:r>
              <a:rPr lang="es-ES" sz="4000" b="1" dirty="0">
                <a:solidFill>
                  <a:srgbClr val="0070C0"/>
                </a:solidFill>
                <a:latin typeface="American Typewriter" charset="0"/>
                <a:ea typeface="American Typewriter" charset="0"/>
                <a:cs typeface="American Typewriter" charset="0"/>
              </a:rPr>
              <a:t>Manual digital de </a:t>
            </a:r>
            <a:r>
              <a:rPr lang="es-ES" sz="4000" b="1" dirty="0" smtClean="0">
                <a:solidFill>
                  <a:srgbClr val="0070C0"/>
                </a:solidFill>
                <a:latin typeface="American Typewriter" charset="0"/>
                <a:ea typeface="American Typewriter" charset="0"/>
                <a:cs typeface="American Typewriter" charset="0"/>
              </a:rPr>
              <a:t>prácticas</a:t>
            </a:r>
          </a:p>
          <a:p>
            <a:pPr algn="ctr"/>
            <a:r>
              <a:rPr lang="es-ES" sz="3200" dirty="0">
                <a:solidFill>
                  <a:prstClr val="black"/>
                </a:solidFill>
                <a:latin typeface="American Typewriter" charset="0"/>
                <a:ea typeface="American Typewriter" charset="0"/>
                <a:cs typeface="American Typewriter" charset="0"/>
              </a:rPr>
              <a:t/>
            </a:r>
            <a:br>
              <a:rPr lang="es-ES" sz="3200" dirty="0">
                <a:solidFill>
                  <a:prstClr val="black"/>
                </a:solidFill>
                <a:latin typeface="American Typewriter" charset="0"/>
                <a:ea typeface="American Typewriter" charset="0"/>
                <a:cs typeface="American Typewriter" charset="0"/>
              </a:rPr>
            </a:br>
            <a:r>
              <a:rPr lang="es-ES" sz="3200" dirty="0">
                <a:solidFill>
                  <a:prstClr val="black"/>
                </a:solidFill>
                <a:latin typeface="American Typewriter" charset="0"/>
                <a:ea typeface="American Typewriter" charset="0"/>
                <a:cs typeface="American Typewriter" charset="0"/>
              </a:rPr>
              <a:t> Práctica </a:t>
            </a:r>
            <a:r>
              <a:rPr lang="es-ES" sz="3200" dirty="0" smtClean="0">
                <a:solidFill>
                  <a:prstClr val="black"/>
                </a:solidFill>
                <a:latin typeface="American Typewriter" charset="0"/>
                <a:ea typeface="American Typewriter" charset="0"/>
                <a:cs typeface="American Typewriter" charset="0"/>
              </a:rPr>
              <a:t>17. </a:t>
            </a:r>
          </a:p>
          <a:p>
            <a:pPr algn="ctr"/>
            <a:r>
              <a:rPr lang="es-ES" sz="3200" dirty="0" smtClean="0">
                <a:solidFill>
                  <a:prstClr val="black"/>
                </a:solidFill>
                <a:latin typeface="American Typewriter" charset="0"/>
                <a:ea typeface="American Typewriter" charset="0"/>
                <a:cs typeface="American Typewriter" charset="0"/>
              </a:rPr>
              <a:t>Tejido y Órganos linfoides</a:t>
            </a:r>
          </a:p>
          <a:p>
            <a:pPr algn="ctr"/>
            <a:endParaRPr lang="es-ES" sz="3200" dirty="0">
              <a:solidFill>
                <a:prstClr val="black"/>
              </a:solidFill>
              <a:latin typeface="American Typewriter" charset="0"/>
              <a:ea typeface="American Typewriter" charset="0"/>
              <a:cs typeface="American Typewriter" charset="0"/>
            </a:endParaRPr>
          </a:p>
          <a:p>
            <a:pPr lvl="0" algn="ctr">
              <a:lnSpc>
                <a:spcPct val="100000"/>
              </a:lnSpc>
              <a:spcBef>
                <a:spcPts val="0"/>
              </a:spcBef>
            </a:pPr>
            <a:r>
              <a:rPr lang="es-ES_tradnl" sz="2000" dirty="0">
                <a:solidFill>
                  <a:prstClr val="black"/>
                </a:solidFill>
              </a:rPr>
              <a:t>Instrucciones generales:</a:t>
            </a:r>
          </a:p>
          <a:p>
            <a:pPr lvl="0" algn="ctr">
              <a:lnSpc>
                <a:spcPct val="100000"/>
              </a:lnSpc>
              <a:spcBef>
                <a:spcPts val="0"/>
              </a:spcBef>
            </a:pPr>
            <a:r>
              <a:rPr lang="es-ES_tradnl" sz="2000" dirty="0">
                <a:solidFill>
                  <a:prstClr val="black"/>
                </a:solidFill>
              </a:rPr>
              <a:t>En el </a:t>
            </a:r>
            <a:r>
              <a:rPr lang="es-ES" sz="2000" dirty="0">
                <a:solidFill>
                  <a:prstClr val="black"/>
                </a:solidFill>
              </a:rPr>
              <a:t>microscopio virtual o en el Atlas Digital del Departamento busca cada  preparación histológica o fotomicrografía y señala lo que se te pide</a:t>
            </a:r>
            <a:endParaRPr lang="es-ES_tradnl" dirty="0">
              <a:latin typeface="American Typewriter" charset="0"/>
              <a:ea typeface="American Typewriter" charset="0"/>
              <a:cs typeface="American Typewriter"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435996" y="2309360"/>
            <a:ext cx="4417454" cy="2955958"/>
          </a:xfrm>
          <a:prstGeom prst="rect">
            <a:avLst/>
          </a:prstGeom>
          <a:ln w="38100">
            <a:solidFill>
              <a:schemeClr val="tx1"/>
            </a:solidFill>
          </a:ln>
        </p:spPr>
      </p:pic>
    </p:spTree>
    <p:extLst>
      <p:ext uri="{BB962C8B-B14F-4D97-AF65-F5344CB8AC3E}">
        <p14:creationId xmlns:p14="http://schemas.microsoft.com/office/powerpoint/2010/main" val="1930271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91499"/>
            <a:ext cx="9144000" cy="2387600"/>
          </a:xfrm>
        </p:spPr>
        <p:txBody>
          <a:bodyPr>
            <a:noAutofit/>
          </a:bodyPr>
          <a:lstStyle/>
          <a:p>
            <a:pPr algn="l"/>
            <a:r>
              <a:rPr lang="es-ES_tradnl" sz="2000" b="1" dirty="0" smtClean="0"/>
              <a:t>Resultado de aprendizaje:</a:t>
            </a:r>
            <a:br>
              <a:rPr lang="es-ES_tradnl" sz="2000" b="1" dirty="0" smtClean="0"/>
            </a:br>
            <a:r>
              <a:rPr lang="es-ES_tradnl" sz="2000" b="1" dirty="0" smtClean="0"/>
              <a:t/>
            </a:r>
            <a:br>
              <a:rPr lang="es-ES_tradnl" sz="2000" b="1" dirty="0" smtClean="0"/>
            </a:br>
            <a:r>
              <a:rPr lang="es-ES_tradnl" sz="2000" b="1" dirty="0" smtClean="0"/>
              <a:t>Identifica los diferentes </a:t>
            </a:r>
            <a:r>
              <a:rPr lang="es-ES" sz="2000" b="1" dirty="0" smtClean="0"/>
              <a:t>órganos linfoides en fotomicrografías y en cortes histológicos</a:t>
            </a:r>
            <a:br>
              <a:rPr lang="es-ES" sz="2000" b="1" dirty="0" smtClean="0"/>
            </a:br>
            <a:r>
              <a:rPr lang="es-ES" sz="2000" b="1" dirty="0" smtClean="0"/>
              <a:t/>
            </a:r>
            <a:br>
              <a:rPr lang="es-ES" sz="2000" b="1" dirty="0" smtClean="0"/>
            </a:br>
            <a:endParaRPr lang="es-ES_tradnl" sz="2000" b="1" dirty="0"/>
          </a:p>
        </p:txBody>
      </p:sp>
      <p:sp>
        <p:nvSpPr>
          <p:cNvPr id="3" name="Subtítulo 2"/>
          <p:cNvSpPr>
            <a:spLocks noGrp="1"/>
          </p:cNvSpPr>
          <p:nvPr>
            <p:ph type="subTitle" idx="1"/>
          </p:nvPr>
        </p:nvSpPr>
        <p:spPr>
          <a:xfrm>
            <a:off x="1524000" y="3279099"/>
            <a:ext cx="9144000" cy="2196058"/>
          </a:xfrm>
        </p:spPr>
        <p:txBody>
          <a:bodyPr>
            <a:noAutofit/>
          </a:bodyPr>
          <a:lstStyle/>
          <a:p>
            <a:r>
              <a:rPr lang="es-ES_tradnl" sz="2000" dirty="0" smtClean="0"/>
              <a:t>Recursos:</a:t>
            </a:r>
          </a:p>
          <a:p>
            <a:endParaRPr lang="es-ES_tradnl" sz="2000" dirty="0"/>
          </a:p>
          <a:p>
            <a:r>
              <a:rPr lang="es-ES_tradnl" sz="2000" dirty="0">
                <a:hlinkClick r:id="rId2"/>
              </a:rPr>
              <a:t>http://bct.facmed.unam.mx/index.php/recursos</a:t>
            </a:r>
            <a:r>
              <a:rPr lang="es-ES_tradnl" sz="2000" dirty="0" smtClean="0">
                <a:hlinkClick r:id="rId2"/>
              </a:rPr>
              <a:t>/</a:t>
            </a:r>
            <a:endParaRPr lang="es-ES_tradnl" sz="2000" dirty="0" smtClean="0"/>
          </a:p>
          <a:p>
            <a:r>
              <a:rPr lang="es-ES_tradnl" sz="2000" dirty="0" smtClean="0"/>
              <a:t> </a:t>
            </a:r>
          </a:p>
          <a:p>
            <a:endParaRPr lang="es-ES" sz="2000" dirty="0" smtClean="0"/>
          </a:p>
          <a:p>
            <a:endParaRPr lang="es-ES" sz="2000" dirty="0" smtClean="0"/>
          </a:p>
          <a:p>
            <a:endParaRPr lang="es-ES" sz="2000" dirty="0" smtClean="0"/>
          </a:p>
          <a:p>
            <a:endParaRPr lang="es-ES_tradnl" sz="2000" dirty="0" smtClean="0"/>
          </a:p>
          <a:p>
            <a:endParaRPr lang="es-ES_tradnl" sz="2000" dirty="0" smtClean="0"/>
          </a:p>
          <a:p>
            <a:endParaRPr lang="es-ES_tradnl" sz="2000" dirty="0" smtClean="0"/>
          </a:p>
          <a:p>
            <a:endParaRPr lang="es-ES_tradnl" sz="2000" dirty="0" smtClean="0"/>
          </a:p>
          <a:p>
            <a:endParaRPr lang="es-ES_tradnl" sz="2000" dirty="0" smtClean="0"/>
          </a:p>
          <a:p>
            <a:endParaRPr lang="es-ES_tradnl" sz="2000" dirty="0"/>
          </a:p>
        </p:txBody>
      </p:sp>
    </p:spTree>
    <p:extLst>
      <p:ext uri="{BB962C8B-B14F-4D97-AF65-F5344CB8AC3E}">
        <p14:creationId xmlns:p14="http://schemas.microsoft.com/office/powerpoint/2010/main" val="3603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69823" y="886542"/>
            <a:ext cx="11652354" cy="1325563"/>
          </a:xfrm>
        </p:spPr>
        <p:txBody>
          <a:bodyPr>
            <a:noAutofit/>
          </a:bodyPr>
          <a:lstStyle/>
          <a:p>
            <a:r>
              <a:rPr lang="es-ES_tradnl" sz="1800" dirty="0" smtClean="0"/>
              <a:t>17.1 </a:t>
            </a:r>
            <a:r>
              <a:rPr lang="es-ES_tradnl" sz="1800" b="1" dirty="0" smtClean="0"/>
              <a:t>Am</a:t>
            </a:r>
            <a:r>
              <a:rPr lang="es-ES" sz="1800" b="1" dirty="0" err="1" smtClean="0"/>
              <a:t>ígdala</a:t>
            </a:r>
            <a:r>
              <a:rPr lang="es-ES" sz="1800" b="1" dirty="0" smtClean="0"/>
              <a:t> palatina</a:t>
            </a:r>
            <a:r>
              <a:rPr lang="es-ES" sz="1800" dirty="0" smtClean="0"/>
              <a:t>.  </a:t>
            </a:r>
            <a:r>
              <a:rPr lang="es-MX" sz="1800" dirty="0" smtClean="0"/>
              <a:t>Observa </a:t>
            </a:r>
            <a:r>
              <a:rPr lang="es-MX" sz="1800" dirty="0"/>
              <a:t>que el parénquima carece de cápsula. Los componentes </a:t>
            </a:r>
            <a:r>
              <a:rPr lang="es-MX" sz="1800" dirty="0" smtClean="0"/>
              <a:t>linfoides </a:t>
            </a:r>
            <a:r>
              <a:rPr lang="es-MX" sz="1800" dirty="0"/>
              <a:t>están recubiertos por un epitelio plano estratificado sin estrato córneo. Existe una lámina propia de tejido conjuntivo denso,  invadido por cantidades variables de linfocitos.  El epitelio y la lámina propia se invaginan para constituir  las criptas tonsilares o amigdalinas. El parénquima subepitelial está integrado por folículos linfoides secundarios  y tejido linfoide denso interfolicular. En las zonas más profundas suelen observarse glándulas seromucosas y/o fibras musculares estriadas esqueléticas.</a:t>
            </a:r>
            <a:r>
              <a:rPr lang="es-ES_tradnl" sz="1800" dirty="0"/>
              <a:t/>
            </a:r>
            <a:br>
              <a:rPr lang="es-ES_tradnl" sz="1800" dirty="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fontScale="85000" lnSpcReduction="1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182812"/>
            <a:ext cx="3493749" cy="4351338"/>
          </a:xfrm>
        </p:spPr>
        <p:txBody>
          <a:bodyPr>
            <a:normAutofit fontScale="85000" lnSpcReduction="10000"/>
          </a:bodyPr>
          <a:lstStyle/>
          <a:p>
            <a:r>
              <a:rPr lang="es-ES_tradnl" sz="2400" dirty="0"/>
              <a:t>Tinci</a:t>
            </a:r>
            <a:r>
              <a:rPr lang="es-ES" sz="2400" dirty="0" err="1"/>
              <a:t>ón</a:t>
            </a:r>
            <a:r>
              <a:rPr lang="es-ES" sz="2400" dirty="0" smtClean="0"/>
              <a:t>:</a:t>
            </a:r>
            <a:endParaRPr lang="es-ES_tradnl" sz="2400" dirty="0" smtClean="0"/>
          </a:p>
          <a:p>
            <a:r>
              <a:rPr lang="es-ES_tradnl" sz="2400" dirty="0" smtClean="0"/>
              <a:t>Epitelio </a:t>
            </a:r>
            <a:r>
              <a:rPr lang="es-ES_tradnl" sz="2400" dirty="0" smtClean="0"/>
              <a:t>plano estratificado sin estrato c</a:t>
            </a:r>
            <a:r>
              <a:rPr lang="es-ES" sz="2400" dirty="0" err="1" smtClean="0"/>
              <a:t>órneo</a:t>
            </a:r>
            <a:endParaRPr lang="es-ES" sz="2400" dirty="0" smtClean="0"/>
          </a:p>
          <a:p>
            <a:r>
              <a:rPr lang="es-ES" sz="2400" dirty="0" smtClean="0"/>
              <a:t>Criptas tonsilares o amigdalinas</a:t>
            </a:r>
          </a:p>
          <a:p>
            <a:r>
              <a:rPr lang="es-ES" sz="2400" dirty="0" smtClean="0"/>
              <a:t>Lámina propia con linfocitos</a:t>
            </a:r>
          </a:p>
          <a:p>
            <a:r>
              <a:rPr lang="es-ES" sz="2400" dirty="0" smtClean="0"/>
              <a:t>Folículos linfoides secundarios</a:t>
            </a:r>
          </a:p>
          <a:p>
            <a:pPr lvl="1"/>
            <a:r>
              <a:rPr lang="es-ES" sz="2000" dirty="0" smtClean="0"/>
              <a:t>Centro germinativo</a:t>
            </a:r>
          </a:p>
          <a:p>
            <a:pPr lvl="1"/>
            <a:r>
              <a:rPr lang="es-ES" sz="2000" dirty="0" smtClean="0"/>
              <a:t>Zona del manto</a:t>
            </a:r>
          </a:p>
          <a:p>
            <a:r>
              <a:rPr lang="es-ES" sz="2400" dirty="0" smtClean="0"/>
              <a:t>Tejido linfoide </a:t>
            </a:r>
            <a:r>
              <a:rPr lang="es-ES" sz="2400" dirty="0" err="1" smtClean="0"/>
              <a:t>interfolicular</a:t>
            </a:r>
            <a:endParaRPr lang="es-ES" sz="2400" dirty="0" smtClean="0"/>
          </a:p>
          <a:p>
            <a:r>
              <a:rPr lang="es-ES" sz="2400" dirty="0" smtClean="0"/>
              <a:t>Tejido conjuntivo y vasos sanguíneos</a:t>
            </a:r>
            <a:endParaRPr lang="es-ES_tradnl" sz="2400" dirty="0" smtClean="0"/>
          </a:p>
        </p:txBody>
      </p:sp>
    </p:spTree>
    <p:extLst>
      <p:ext uri="{BB962C8B-B14F-4D97-AF65-F5344CB8AC3E}">
        <p14:creationId xmlns:p14="http://schemas.microsoft.com/office/powerpoint/2010/main" val="214354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4773" y="857249"/>
            <a:ext cx="11197653" cy="1325563"/>
          </a:xfrm>
        </p:spPr>
        <p:txBody>
          <a:bodyPr>
            <a:noAutofit/>
          </a:bodyPr>
          <a:lstStyle/>
          <a:p>
            <a:r>
              <a:rPr lang="es-ES_tradnl" sz="1800" dirty="0" smtClean="0"/>
              <a:t>17.2 </a:t>
            </a:r>
            <a:r>
              <a:rPr lang="es-ES_tradnl" sz="1800" b="1" dirty="0" err="1" smtClean="0"/>
              <a:t>Ap</a:t>
            </a:r>
            <a:r>
              <a:rPr lang="es-ES" sz="1800" b="1" dirty="0" err="1" smtClean="0"/>
              <a:t>éndice</a:t>
            </a:r>
            <a:r>
              <a:rPr lang="es-ES" sz="1800" b="1" dirty="0" smtClean="0"/>
              <a:t> humano</a:t>
            </a:r>
            <a:r>
              <a:rPr lang="es-ES" sz="1800" dirty="0" smtClean="0"/>
              <a:t>.  </a:t>
            </a:r>
            <a:br>
              <a:rPr lang="es-ES" sz="1800" dirty="0" smtClean="0"/>
            </a:br>
            <a:r>
              <a:rPr lang="es-MX" sz="1800" dirty="0" smtClean="0"/>
              <a:t>Observa el </a:t>
            </a:r>
            <a:r>
              <a:rPr lang="es-MX" sz="1800" dirty="0"/>
              <a:t>epitelio cilíndrico simple con abundantes células caliciformes que se invagina para formar glándulas intestinales (tubulares rectas), lámina propia escasa y en la submucosa se visualizan varios folículos linfáticos secundarios y tejido linfático difuso.</a:t>
            </a:r>
            <a:r>
              <a:rPr lang="es-ES_tradnl" sz="1800" dirty="0"/>
              <a:t/>
            </a:r>
            <a:br>
              <a:rPr lang="es-ES_tradnl" sz="1800" dirty="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lnSpcReduction="1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182812"/>
            <a:ext cx="3493749" cy="4351338"/>
          </a:xfrm>
        </p:spPr>
        <p:txBody>
          <a:bodyPr>
            <a:normAutofit lnSpcReduction="10000"/>
          </a:bodyPr>
          <a:lstStyle/>
          <a:p>
            <a:r>
              <a:rPr lang="es-ES_tradnl" sz="2400" dirty="0"/>
              <a:t>Tinci</a:t>
            </a:r>
            <a:r>
              <a:rPr lang="es-ES" sz="2400" dirty="0" err="1"/>
              <a:t>ón</a:t>
            </a:r>
            <a:r>
              <a:rPr lang="es-ES" sz="2400" dirty="0" smtClean="0"/>
              <a:t>:</a:t>
            </a:r>
            <a:endParaRPr lang="es-ES_tradnl" sz="2400" dirty="0" smtClean="0"/>
          </a:p>
          <a:p>
            <a:r>
              <a:rPr lang="es-ES_tradnl" sz="2400" dirty="0" smtClean="0"/>
              <a:t>Epitelio </a:t>
            </a:r>
            <a:r>
              <a:rPr lang="es-ES_tradnl" sz="2400" dirty="0" smtClean="0"/>
              <a:t>intestinal</a:t>
            </a:r>
          </a:p>
          <a:p>
            <a:r>
              <a:rPr lang="es-ES_tradnl" sz="2400" dirty="0" smtClean="0"/>
              <a:t>C</a:t>
            </a:r>
            <a:r>
              <a:rPr lang="es-ES" sz="2400" dirty="0" err="1" smtClean="0"/>
              <a:t>élulas</a:t>
            </a:r>
            <a:r>
              <a:rPr lang="es-ES" sz="2400" dirty="0" smtClean="0"/>
              <a:t> caliciformes</a:t>
            </a:r>
          </a:p>
          <a:p>
            <a:r>
              <a:rPr lang="es-ES" sz="2400" dirty="0" smtClean="0"/>
              <a:t>Glándulas tubulares rectas</a:t>
            </a:r>
          </a:p>
          <a:p>
            <a:r>
              <a:rPr lang="es-ES" sz="2400" dirty="0" smtClean="0"/>
              <a:t>Folículos linfáticos secundarios en la submucosa</a:t>
            </a:r>
          </a:p>
          <a:p>
            <a:pPr lvl="1"/>
            <a:r>
              <a:rPr lang="es-ES" sz="2000" dirty="0" smtClean="0"/>
              <a:t>Centro germinativo</a:t>
            </a:r>
          </a:p>
          <a:p>
            <a:pPr lvl="1"/>
            <a:r>
              <a:rPr lang="es-ES" sz="2000" dirty="0" smtClean="0"/>
              <a:t>Zona del manto</a:t>
            </a:r>
          </a:p>
          <a:p>
            <a:r>
              <a:rPr lang="es-ES" sz="2400" dirty="0" smtClean="0"/>
              <a:t>Tejido linfático difuso</a:t>
            </a:r>
            <a:endParaRPr lang="es-ES_tradnl" sz="2400" dirty="0" smtClean="0"/>
          </a:p>
        </p:txBody>
      </p:sp>
    </p:spTree>
    <p:extLst>
      <p:ext uri="{BB962C8B-B14F-4D97-AF65-F5344CB8AC3E}">
        <p14:creationId xmlns:p14="http://schemas.microsoft.com/office/powerpoint/2010/main" val="118380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4911" y="733425"/>
            <a:ext cx="11677337" cy="1325563"/>
          </a:xfrm>
        </p:spPr>
        <p:txBody>
          <a:bodyPr>
            <a:noAutofit/>
          </a:bodyPr>
          <a:lstStyle/>
          <a:p>
            <a:r>
              <a:rPr lang="es-ES_tradnl" sz="1800" dirty="0" smtClean="0"/>
              <a:t>17.3a </a:t>
            </a:r>
            <a:r>
              <a:rPr lang="es-ES" sz="1800" b="1" dirty="0" smtClean="0"/>
              <a:t>Ganglio linfático.</a:t>
            </a:r>
            <a:br>
              <a:rPr lang="es-ES" sz="1800" b="1" dirty="0" smtClean="0"/>
            </a:br>
            <a:r>
              <a:rPr lang="es-MX" sz="1800" dirty="0" smtClean="0"/>
              <a:t>Observa </a:t>
            </a:r>
            <a:r>
              <a:rPr lang="es-MX" sz="1800" dirty="0"/>
              <a:t>las principales características de una sección longitudinal o trasversal de un ganglio linfático. </a:t>
            </a:r>
            <a:r>
              <a:rPr lang="es-MX" sz="1800" dirty="0" smtClean="0"/>
              <a:t>Distingue </a:t>
            </a:r>
            <a:r>
              <a:rPr lang="es-MX" sz="1800" dirty="0"/>
              <a:t>el parénquima de la corteza y la médula.  </a:t>
            </a:r>
            <a:r>
              <a:rPr lang="es-MX" sz="1800" dirty="0" smtClean="0"/>
              <a:t>Reconoce </a:t>
            </a:r>
            <a:r>
              <a:rPr lang="es-MX" sz="1800" dirty="0"/>
              <a:t>la cápsula y trabéculas conjuntivas densas irregulares, los senos linfáticos subcapsulares y los senos linfáticos trabeculares. En la corteza </a:t>
            </a:r>
            <a:r>
              <a:rPr lang="es-MX" sz="1800" dirty="0" smtClean="0"/>
              <a:t>identifica </a:t>
            </a:r>
            <a:r>
              <a:rPr lang="es-MX" sz="1800" dirty="0"/>
              <a:t>los folículos linfoides secundarios  y el tejido linfoide de la paracorteza. En la médula el tejido linfoide en cordones y difuso; y los senos linfáticos medulares.</a:t>
            </a:r>
            <a:r>
              <a:rPr lang="es-ES_tradnl" sz="1800" dirty="0"/>
              <a:t> </a:t>
            </a:r>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182812"/>
            <a:ext cx="3493749" cy="4351338"/>
          </a:xfrm>
        </p:spPr>
        <p:txBody>
          <a:bodyPr>
            <a:normAutofit/>
          </a:bodyPr>
          <a:lstStyle/>
          <a:p>
            <a:r>
              <a:rPr lang="es-ES_tradnl" sz="2400" dirty="0"/>
              <a:t>Tinci</a:t>
            </a:r>
            <a:r>
              <a:rPr lang="es-ES" sz="2400" dirty="0" err="1"/>
              <a:t>ón</a:t>
            </a:r>
            <a:r>
              <a:rPr lang="es-ES" sz="2400" dirty="0" smtClean="0"/>
              <a:t>:</a:t>
            </a:r>
            <a:endParaRPr lang="es-ES_tradnl" sz="2400" dirty="0" smtClean="0"/>
          </a:p>
          <a:p>
            <a:endParaRPr lang="es-ES_tradnl" sz="2400" dirty="0"/>
          </a:p>
          <a:p>
            <a:r>
              <a:rPr lang="es-ES_tradnl" sz="2400" dirty="0" smtClean="0"/>
              <a:t>C</a:t>
            </a:r>
            <a:r>
              <a:rPr lang="es-ES" sz="2400" dirty="0" err="1" smtClean="0"/>
              <a:t>ápsula</a:t>
            </a:r>
            <a:r>
              <a:rPr lang="es-ES" sz="2400" dirty="0" smtClean="0"/>
              <a:t> y trabéculas</a:t>
            </a:r>
          </a:p>
          <a:p>
            <a:r>
              <a:rPr lang="es-ES" sz="2400" dirty="0" smtClean="0"/>
              <a:t>Corteza </a:t>
            </a:r>
          </a:p>
          <a:p>
            <a:r>
              <a:rPr lang="es-ES" sz="2400" dirty="0" err="1" smtClean="0"/>
              <a:t>Paracorteza</a:t>
            </a:r>
            <a:endParaRPr lang="es-ES" sz="2400" dirty="0" smtClean="0"/>
          </a:p>
          <a:p>
            <a:r>
              <a:rPr lang="es-ES" sz="2400" dirty="0" smtClean="0"/>
              <a:t>Nódulos o folículos linfoides</a:t>
            </a:r>
          </a:p>
          <a:p>
            <a:r>
              <a:rPr lang="es-ES" sz="2400" dirty="0" smtClean="0"/>
              <a:t>Médula</a:t>
            </a:r>
            <a:endParaRPr lang="es-ES_tradnl" sz="2400" dirty="0" smtClean="0"/>
          </a:p>
        </p:txBody>
      </p:sp>
    </p:spTree>
    <p:extLst>
      <p:ext uri="{BB962C8B-B14F-4D97-AF65-F5344CB8AC3E}">
        <p14:creationId xmlns:p14="http://schemas.microsoft.com/office/powerpoint/2010/main" val="144398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4911" y="733425"/>
            <a:ext cx="11677337" cy="1325563"/>
          </a:xfrm>
        </p:spPr>
        <p:txBody>
          <a:bodyPr>
            <a:noAutofit/>
          </a:bodyPr>
          <a:lstStyle/>
          <a:p>
            <a:r>
              <a:rPr lang="es-ES_tradnl" sz="1800" dirty="0" smtClean="0"/>
              <a:t>17.3b </a:t>
            </a:r>
            <a:r>
              <a:rPr lang="es-ES" sz="1800" b="1" dirty="0" smtClean="0"/>
              <a:t>Ganglio linfático.</a:t>
            </a:r>
            <a:br>
              <a:rPr lang="es-ES" sz="1800" b="1" dirty="0" smtClean="0"/>
            </a:br>
            <a:r>
              <a:rPr lang="es-MX" sz="1800" dirty="0" smtClean="0"/>
              <a:t>Observa </a:t>
            </a:r>
            <a:r>
              <a:rPr lang="es-MX" sz="1800" dirty="0"/>
              <a:t>las principales características de una sección longitudinal o trasversal de un ganglio linfático. </a:t>
            </a:r>
            <a:r>
              <a:rPr lang="es-MX" sz="1800" dirty="0" smtClean="0"/>
              <a:t>Reconoce </a:t>
            </a:r>
            <a:r>
              <a:rPr lang="es-MX" sz="1800" dirty="0"/>
              <a:t>la cápsula y trabéculas conjuntivas densas </a:t>
            </a:r>
            <a:r>
              <a:rPr lang="es-MX" sz="1800" dirty="0" smtClean="0"/>
              <a:t>irregulares. En </a:t>
            </a:r>
            <a:r>
              <a:rPr lang="es-MX" sz="1800" dirty="0"/>
              <a:t>la corteza </a:t>
            </a:r>
            <a:r>
              <a:rPr lang="es-MX" sz="1800" dirty="0" smtClean="0"/>
              <a:t>identifica </a:t>
            </a:r>
            <a:r>
              <a:rPr lang="es-MX" sz="1800" dirty="0"/>
              <a:t>los folículos linfoides secundarios  y el tejido linfoide de la paracorteza. </a:t>
            </a:r>
            <a:r>
              <a:rPr lang="es-ES_tradnl" sz="1800" dirty="0" smtClean="0"/>
              <a:t>(Mayor aumento)</a:t>
            </a: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182812"/>
            <a:ext cx="3493749" cy="4351338"/>
          </a:xfrm>
        </p:spPr>
        <p:txBody>
          <a:bodyPr>
            <a:normAutofit/>
          </a:bodyPr>
          <a:lstStyle/>
          <a:p>
            <a:r>
              <a:rPr lang="es-ES_tradnl" sz="2400" dirty="0"/>
              <a:t>Tinci</a:t>
            </a:r>
            <a:r>
              <a:rPr lang="es-ES" sz="2400" dirty="0" err="1"/>
              <a:t>ón</a:t>
            </a:r>
            <a:r>
              <a:rPr lang="es-ES" sz="2400" dirty="0" smtClean="0"/>
              <a:t>:</a:t>
            </a:r>
            <a:endParaRPr lang="es-ES_tradnl" sz="2400" dirty="0" smtClean="0"/>
          </a:p>
          <a:p>
            <a:r>
              <a:rPr lang="es-ES_tradnl" sz="2400" dirty="0" smtClean="0"/>
              <a:t>C</a:t>
            </a:r>
            <a:r>
              <a:rPr lang="es-ES" sz="2400" dirty="0" err="1" smtClean="0"/>
              <a:t>ápsula</a:t>
            </a:r>
            <a:endParaRPr lang="es-ES" sz="2400" dirty="0" smtClean="0"/>
          </a:p>
          <a:p>
            <a:r>
              <a:rPr lang="es-ES" sz="2400" dirty="0" smtClean="0"/>
              <a:t>Corteza linfática</a:t>
            </a:r>
          </a:p>
          <a:p>
            <a:pPr lvl="1"/>
            <a:r>
              <a:rPr lang="es-ES" sz="2000" dirty="0" smtClean="0"/>
              <a:t>Seno linfático marginal o </a:t>
            </a:r>
            <a:r>
              <a:rPr lang="es-ES" sz="2000" dirty="0" err="1" smtClean="0"/>
              <a:t>subcapsular</a:t>
            </a:r>
            <a:endParaRPr lang="es-ES" sz="2000" dirty="0" smtClean="0"/>
          </a:p>
          <a:p>
            <a:pPr lvl="1"/>
            <a:r>
              <a:rPr lang="es-ES" sz="2000" dirty="0" smtClean="0"/>
              <a:t>Trabéculas conjuntivas corticales</a:t>
            </a:r>
          </a:p>
          <a:p>
            <a:pPr lvl="1"/>
            <a:r>
              <a:rPr lang="es-ES" sz="2000" dirty="0" smtClean="0"/>
              <a:t>Seno linfático trabecular</a:t>
            </a:r>
          </a:p>
          <a:p>
            <a:pPr lvl="1"/>
            <a:r>
              <a:rPr lang="es-ES" sz="2000" dirty="0" smtClean="0"/>
              <a:t>Folículos linfoides secundarios:</a:t>
            </a:r>
          </a:p>
          <a:p>
            <a:pPr lvl="2"/>
            <a:r>
              <a:rPr lang="es-ES" sz="1600" dirty="0" smtClean="0"/>
              <a:t>Centro germinativo</a:t>
            </a:r>
          </a:p>
          <a:p>
            <a:pPr lvl="2"/>
            <a:r>
              <a:rPr lang="es-ES" sz="1600" dirty="0" smtClean="0"/>
              <a:t>Zona del manto</a:t>
            </a:r>
          </a:p>
          <a:p>
            <a:endParaRPr lang="es-ES_tradnl" sz="2400" dirty="0" smtClean="0"/>
          </a:p>
        </p:txBody>
      </p:sp>
    </p:spTree>
    <p:extLst>
      <p:ext uri="{BB962C8B-B14F-4D97-AF65-F5344CB8AC3E}">
        <p14:creationId xmlns:p14="http://schemas.microsoft.com/office/powerpoint/2010/main" val="169360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9783" y="857249"/>
            <a:ext cx="11482465" cy="1325563"/>
          </a:xfrm>
        </p:spPr>
        <p:txBody>
          <a:bodyPr>
            <a:noAutofit/>
          </a:bodyPr>
          <a:lstStyle/>
          <a:p>
            <a:r>
              <a:rPr lang="es-ES_tradnl" sz="1800" dirty="0" smtClean="0"/>
              <a:t>17.4 </a:t>
            </a:r>
            <a:r>
              <a:rPr lang="es-ES" sz="1800" b="1" dirty="0" smtClean="0"/>
              <a:t>Timo.</a:t>
            </a:r>
            <a:r>
              <a:rPr lang="es-MX" sz="1800" dirty="0"/>
              <a:t> </a:t>
            </a:r>
            <a:r>
              <a:rPr lang="es-MX" sz="1800" dirty="0" smtClean="0"/>
              <a:t>Observa  </a:t>
            </a:r>
            <a:r>
              <a:rPr lang="es-MX" sz="1800" dirty="0"/>
              <a:t>la cápsula muy fina de tejido conjuntivo laxo que emite trabéculas delgadas que individualizan parcialmente a un conjunto de lobulillos tímicos integrados por una corteza basófila y una médula ligeramente acidófila. En la corteza se observan abundantes linfocitos.  En la médula existe menos cantidad de linfocitos, en comparación con la corteza. En la médula se observan los corpúsculos tímicos o de Hassall muy acidófilos, con algunas células que exhiben signos de queratinización por la presencia de gránulos basófilos de queratohialina.</a:t>
            </a:r>
            <a:r>
              <a:rPr lang="es-ES_tradnl" sz="1800" dirty="0"/>
              <a:t> </a:t>
            </a: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182812"/>
            <a:ext cx="3493749" cy="4351338"/>
          </a:xfrm>
        </p:spPr>
        <p:txBody>
          <a:bodyPr>
            <a:normAutofit/>
          </a:bodyPr>
          <a:lstStyle/>
          <a:p>
            <a:r>
              <a:rPr lang="es-ES_tradnl" sz="2400" dirty="0"/>
              <a:t>Tinci</a:t>
            </a:r>
            <a:r>
              <a:rPr lang="es-ES" sz="2400" dirty="0" err="1"/>
              <a:t>ón</a:t>
            </a:r>
            <a:r>
              <a:rPr lang="es-ES" sz="2400" dirty="0" smtClean="0"/>
              <a:t>:</a:t>
            </a:r>
            <a:endParaRPr lang="es-ES_tradnl" sz="2400" dirty="0" smtClean="0"/>
          </a:p>
          <a:p>
            <a:endParaRPr lang="es-ES_tradnl" sz="2400" dirty="0" smtClean="0"/>
          </a:p>
          <a:p>
            <a:r>
              <a:rPr lang="es-ES_tradnl" sz="2400" dirty="0" smtClean="0"/>
              <a:t>C</a:t>
            </a:r>
            <a:r>
              <a:rPr lang="es-ES" sz="2400" dirty="0" err="1" smtClean="0"/>
              <a:t>ápsula</a:t>
            </a:r>
            <a:r>
              <a:rPr lang="es-ES" sz="2400" dirty="0" smtClean="0"/>
              <a:t> </a:t>
            </a:r>
            <a:r>
              <a:rPr lang="es-ES" sz="2400" dirty="0" err="1" smtClean="0"/>
              <a:t>tímica</a:t>
            </a:r>
            <a:endParaRPr lang="es-ES" sz="2400" dirty="0" smtClean="0"/>
          </a:p>
          <a:p>
            <a:r>
              <a:rPr lang="es-ES" sz="2400" dirty="0" smtClean="0"/>
              <a:t>Trabéculas de tejido conjuntivo</a:t>
            </a:r>
          </a:p>
          <a:p>
            <a:r>
              <a:rPr lang="es-ES" sz="2400" dirty="0" smtClean="0"/>
              <a:t>Lobulillos </a:t>
            </a:r>
          </a:p>
          <a:p>
            <a:r>
              <a:rPr lang="es-ES" sz="2400" dirty="0" smtClean="0"/>
              <a:t>Corteza</a:t>
            </a:r>
          </a:p>
          <a:p>
            <a:r>
              <a:rPr lang="es-ES" sz="2400" dirty="0" smtClean="0"/>
              <a:t>Médula</a:t>
            </a:r>
          </a:p>
          <a:p>
            <a:pPr lvl="1"/>
            <a:r>
              <a:rPr lang="es-ES" sz="2000" dirty="0" smtClean="0"/>
              <a:t>Corpúsculo de </a:t>
            </a:r>
            <a:r>
              <a:rPr lang="es-ES" sz="2000" dirty="0" err="1" smtClean="0"/>
              <a:t>Hassall</a:t>
            </a:r>
            <a:endParaRPr lang="es-ES_tradnl" sz="2000" dirty="0" smtClean="0"/>
          </a:p>
        </p:txBody>
      </p:sp>
    </p:spTree>
    <p:extLst>
      <p:ext uri="{BB962C8B-B14F-4D97-AF65-F5344CB8AC3E}">
        <p14:creationId xmlns:p14="http://schemas.microsoft.com/office/powerpoint/2010/main" val="10306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9783" y="917210"/>
            <a:ext cx="11482465" cy="1325563"/>
          </a:xfrm>
        </p:spPr>
        <p:txBody>
          <a:bodyPr>
            <a:noAutofit/>
          </a:bodyPr>
          <a:lstStyle/>
          <a:p>
            <a:r>
              <a:rPr lang="es-ES_tradnl" sz="1800" dirty="0" smtClean="0"/>
              <a:t>17.5a </a:t>
            </a:r>
            <a:r>
              <a:rPr lang="es-ES" sz="1800" b="1" dirty="0" smtClean="0"/>
              <a:t>Bazo</a:t>
            </a:r>
            <a:r>
              <a:rPr lang="es-MX" sz="1800" dirty="0" smtClean="0"/>
              <a:t>.</a:t>
            </a:r>
            <a:r>
              <a:rPr lang="es-ES_tradnl" sz="1800" dirty="0" smtClean="0"/>
              <a:t> A poco aumento, </a:t>
            </a:r>
            <a:r>
              <a:rPr lang="es-MX" sz="1800" dirty="0"/>
              <a:t>o</a:t>
            </a:r>
            <a:r>
              <a:rPr lang="es-MX" sz="1800" dirty="0" smtClean="0"/>
              <a:t>bserva </a:t>
            </a:r>
            <a:r>
              <a:rPr lang="es-MX" sz="1800" dirty="0"/>
              <a:t>los componentes tisulares y celulares del parénquima esplénico. El órgano muestra una cápsula gruesa y muy acidófila.  Distinguir el origen, desde la cápsula,  de trabéculas que ingresan y se distribuyen entre el parénquima. En un inicio se visualizan las trabéculas gruesas, las cuales conforme penetran al parénquima se ramifican hasta culminar, de manera general, en el retículo fibrocelular linfático. En el interior de las trabéculas se visualizan vasos sanguíneos arteriales y venosos, y vasos linfáticos. Diferenciar los componentes del parénquima esplénico: pulpa roja </a:t>
            </a:r>
            <a:r>
              <a:rPr lang="es-MX" sz="1800" dirty="0" smtClean="0"/>
              <a:t>y </a:t>
            </a:r>
            <a:r>
              <a:rPr lang="es-MX" sz="1800" dirty="0"/>
              <a:t>pulpa </a:t>
            </a:r>
            <a:r>
              <a:rPr lang="es-MX" sz="1800" dirty="0" smtClean="0"/>
              <a:t>blanca,</a:t>
            </a:r>
            <a:endParaRPr lang="es-ES_tradnl" sz="1800" dirty="0"/>
          </a:p>
        </p:txBody>
      </p:sp>
      <p:sp>
        <p:nvSpPr>
          <p:cNvPr id="5" name="Marcador de contenido 4"/>
          <p:cNvSpPr>
            <a:spLocks noGrp="1"/>
          </p:cNvSpPr>
          <p:nvPr>
            <p:ph sz="half" idx="1"/>
          </p:nvPr>
        </p:nvSpPr>
        <p:spPr>
          <a:xfrm>
            <a:off x="943131" y="2301704"/>
            <a:ext cx="6956685" cy="4232445"/>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668248"/>
            <a:ext cx="3493749" cy="3865901"/>
          </a:xfrm>
        </p:spPr>
        <p:txBody>
          <a:bodyPr>
            <a:normAutofit/>
          </a:bodyPr>
          <a:lstStyle/>
          <a:p>
            <a:r>
              <a:rPr lang="es-ES_tradnl" sz="2400" dirty="0"/>
              <a:t>Tinci</a:t>
            </a:r>
            <a:r>
              <a:rPr lang="es-ES" sz="2400" dirty="0" err="1"/>
              <a:t>ón</a:t>
            </a:r>
            <a:r>
              <a:rPr lang="es-ES" sz="2400" dirty="0"/>
              <a:t>:</a:t>
            </a:r>
            <a:endParaRPr lang="es-ES_tradnl" sz="2400" dirty="0"/>
          </a:p>
          <a:p>
            <a:endParaRPr lang="es-ES_tradnl" sz="2400" dirty="0" smtClean="0"/>
          </a:p>
          <a:p>
            <a:r>
              <a:rPr lang="es-ES_tradnl" sz="2400" dirty="0" smtClean="0"/>
              <a:t>C</a:t>
            </a:r>
            <a:r>
              <a:rPr lang="es-ES" sz="2400" dirty="0" err="1" smtClean="0"/>
              <a:t>ápsula</a:t>
            </a:r>
            <a:endParaRPr lang="es-ES" sz="2400" dirty="0" smtClean="0"/>
          </a:p>
          <a:p>
            <a:r>
              <a:rPr lang="es-ES" sz="2400" dirty="0" smtClean="0"/>
              <a:t>Trabéculas con vasos sanguíneos</a:t>
            </a:r>
          </a:p>
          <a:p>
            <a:r>
              <a:rPr lang="es-ES" sz="2400" dirty="0" smtClean="0"/>
              <a:t>Pulpa blanca</a:t>
            </a:r>
          </a:p>
          <a:p>
            <a:r>
              <a:rPr lang="es-ES" sz="2400" dirty="0" smtClean="0"/>
              <a:t>Pulpa roja</a:t>
            </a:r>
            <a:endParaRPr lang="es-ES_tradnl" sz="2400" dirty="0" smtClean="0"/>
          </a:p>
        </p:txBody>
      </p:sp>
    </p:spTree>
    <p:extLst>
      <p:ext uri="{BB962C8B-B14F-4D97-AF65-F5344CB8AC3E}">
        <p14:creationId xmlns:p14="http://schemas.microsoft.com/office/powerpoint/2010/main" val="24307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99607" y="1082101"/>
            <a:ext cx="10882859" cy="1325563"/>
          </a:xfrm>
        </p:spPr>
        <p:txBody>
          <a:bodyPr>
            <a:noAutofit/>
          </a:bodyPr>
          <a:lstStyle/>
          <a:p>
            <a:r>
              <a:rPr lang="es-ES_tradnl" sz="1800" dirty="0" smtClean="0"/>
              <a:t>17.5b </a:t>
            </a:r>
            <a:r>
              <a:rPr lang="es-ES" sz="1800" b="1" dirty="0" smtClean="0"/>
              <a:t>Bazo</a:t>
            </a:r>
            <a:r>
              <a:rPr lang="es-MX" sz="1800" dirty="0" smtClean="0"/>
              <a:t>.</a:t>
            </a:r>
            <a:r>
              <a:rPr lang="es-ES_tradnl" sz="1800" dirty="0" smtClean="0"/>
              <a:t> </a:t>
            </a:r>
            <a:br>
              <a:rPr lang="es-ES_tradnl" sz="1800" dirty="0" smtClean="0"/>
            </a:br>
            <a:r>
              <a:rPr lang="es-ES_tradnl" sz="1800" dirty="0" smtClean="0"/>
              <a:t>A mayor aumento, </a:t>
            </a:r>
            <a:r>
              <a:rPr lang="es-MX" sz="1800" dirty="0" smtClean="0"/>
              <a:t>diferenciar </a:t>
            </a:r>
            <a:r>
              <a:rPr lang="es-MX" sz="1800" dirty="0"/>
              <a:t>los componentes del parénquima esplénico: pulpa roja con eritrocitos en el interior de senos venosos y capilares sinusoidales; y pulpa blanca</a:t>
            </a:r>
            <a:r>
              <a:rPr lang="es-MX" sz="1800" b="1" dirty="0"/>
              <a:t>, </a:t>
            </a:r>
            <a:r>
              <a:rPr lang="es-MX" sz="1800" dirty="0"/>
              <a:t>constituida por folículos linfoides secundarios y las vainas linfáticas periarteriales. Distinguir, en la capa del manto de los folículos, la presencia de la arteriola folicular o arteriola central.</a:t>
            </a:r>
            <a:r>
              <a:rPr lang="es-ES_tradnl" sz="1800" dirty="0"/>
              <a:t/>
            </a:r>
            <a:br>
              <a:rPr lang="es-ES_tradnl" sz="1800" dirty="0"/>
            </a:b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1019330" y="2214042"/>
            <a:ext cx="7032469" cy="4320108"/>
          </a:xfrm>
          <a:ln>
            <a:solidFill>
              <a:schemeClr val="accent1"/>
            </a:solidFill>
          </a:ln>
        </p:spPr>
        <p:txBody>
          <a:bodyPr>
            <a:normAutofit fontScale="92500" lnSpcReduction="1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214042"/>
            <a:ext cx="3673632" cy="4320107"/>
          </a:xfrm>
        </p:spPr>
        <p:txBody>
          <a:bodyPr>
            <a:normAutofit fontScale="92500" lnSpcReduction="10000"/>
          </a:bodyPr>
          <a:lstStyle/>
          <a:p>
            <a:r>
              <a:rPr lang="es-ES_tradnl" sz="2400" dirty="0"/>
              <a:t>Tinci</a:t>
            </a:r>
            <a:r>
              <a:rPr lang="es-ES" sz="2400" dirty="0" err="1"/>
              <a:t>ón</a:t>
            </a:r>
            <a:r>
              <a:rPr lang="es-ES" sz="2400" dirty="0"/>
              <a:t>:</a:t>
            </a:r>
            <a:endParaRPr lang="es-ES_tradnl" sz="2400" dirty="0"/>
          </a:p>
          <a:p>
            <a:r>
              <a:rPr lang="es-ES" sz="2400" b="1" dirty="0" smtClean="0"/>
              <a:t>Pulpa </a:t>
            </a:r>
            <a:r>
              <a:rPr lang="es-ES" sz="2400" b="1" dirty="0" smtClean="0"/>
              <a:t>blanca</a:t>
            </a:r>
          </a:p>
          <a:p>
            <a:pPr lvl="1"/>
            <a:r>
              <a:rPr lang="es-ES" sz="2000" dirty="0" smtClean="0"/>
              <a:t>Folículos linfoides</a:t>
            </a:r>
          </a:p>
          <a:p>
            <a:pPr lvl="2"/>
            <a:r>
              <a:rPr lang="es-ES" sz="1800" dirty="0" smtClean="0"/>
              <a:t>Centro germinativo</a:t>
            </a:r>
          </a:p>
          <a:p>
            <a:pPr lvl="2"/>
            <a:r>
              <a:rPr lang="es-ES" sz="1800" dirty="0" smtClean="0"/>
              <a:t>Zona del manto</a:t>
            </a:r>
          </a:p>
          <a:p>
            <a:pPr lvl="2"/>
            <a:r>
              <a:rPr lang="es-ES" sz="1800" dirty="0" smtClean="0"/>
              <a:t>Arteriola folicular o central</a:t>
            </a:r>
          </a:p>
          <a:p>
            <a:pPr lvl="1"/>
            <a:r>
              <a:rPr lang="es-ES" sz="2000" dirty="0" smtClean="0"/>
              <a:t>Vainas </a:t>
            </a:r>
            <a:r>
              <a:rPr lang="es-ES" sz="2000" dirty="0" err="1" smtClean="0"/>
              <a:t>periarteriorales</a:t>
            </a:r>
            <a:endParaRPr lang="es-ES" sz="2000" dirty="0" smtClean="0"/>
          </a:p>
          <a:p>
            <a:pPr lvl="2"/>
            <a:r>
              <a:rPr lang="es-ES" sz="1800" dirty="0" smtClean="0"/>
              <a:t>Ramas de la arteria esplénica</a:t>
            </a:r>
          </a:p>
          <a:p>
            <a:pPr lvl="2"/>
            <a:r>
              <a:rPr lang="es-ES" sz="1800" dirty="0" smtClean="0"/>
              <a:t>Linfocitos T</a:t>
            </a:r>
          </a:p>
          <a:p>
            <a:r>
              <a:rPr lang="es-ES" sz="2400" b="1" dirty="0" smtClean="0"/>
              <a:t>Pulpa roja</a:t>
            </a:r>
            <a:r>
              <a:rPr lang="es-ES" sz="2400" dirty="0" smtClean="0"/>
              <a:t>:</a:t>
            </a:r>
          </a:p>
          <a:p>
            <a:pPr lvl="1"/>
            <a:r>
              <a:rPr lang="es-ES" sz="2000" dirty="0" smtClean="0"/>
              <a:t>Capilares sinusoidales</a:t>
            </a:r>
          </a:p>
          <a:p>
            <a:pPr lvl="1"/>
            <a:r>
              <a:rPr lang="es-ES" sz="2000" dirty="0" smtClean="0"/>
              <a:t>Eritrocitos</a:t>
            </a:r>
          </a:p>
          <a:p>
            <a:pPr lvl="1"/>
            <a:r>
              <a:rPr lang="es-ES" sz="2000" dirty="0" smtClean="0"/>
              <a:t>Cordones y senos esplénicos</a:t>
            </a:r>
            <a:endParaRPr lang="es-ES_tradnl" sz="2000" dirty="0" smtClean="0"/>
          </a:p>
        </p:txBody>
      </p:sp>
    </p:spTree>
    <p:extLst>
      <p:ext uri="{BB962C8B-B14F-4D97-AF65-F5344CB8AC3E}">
        <p14:creationId xmlns:p14="http://schemas.microsoft.com/office/powerpoint/2010/main" val="1870320535"/>
      </p:ext>
    </p:extLst>
  </p:cSld>
  <p:clrMapOvr>
    <a:masterClrMapping/>
  </p:clrMapOvr>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1" id="{5B9C1152-0AB5-D649-9147-01DACE9BC431}" vid="{B72FEF3F-818D-0548-9C1B-2686BBE0E7C2}"/>
    </a:ext>
  </a:extLst>
</a:theme>
</file>

<file path=docProps/app.xml><?xml version="1.0" encoding="utf-8"?>
<Properties xmlns="http://schemas.openxmlformats.org/officeDocument/2006/extended-properties" xmlns:vt="http://schemas.openxmlformats.org/officeDocument/2006/docPropsVTypes">
  <TotalTime>26</TotalTime>
  <Words>516</Words>
  <Application>Microsoft Macintosh PowerPoint</Application>
  <PresentationFormat>Panorámica</PresentationFormat>
  <Paragraphs>92</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American Typewriter</vt:lpstr>
      <vt:lpstr>Calibri</vt:lpstr>
      <vt:lpstr>Calibri Light</vt:lpstr>
      <vt:lpstr>Arial</vt:lpstr>
      <vt:lpstr>Tema2</vt:lpstr>
      <vt:lpstr>Presentación de PowerPoint</vt:lpstr>
      <vt:lpstr>Resultado de aprendizaje:  Identifica los diferentes órganos linfoides en fotomicrografías y en cortes histológicos  </vt:lpstr>
      <vt:lpstr>17.1 Amígdala palatina.  Observa que el parénquima carece de cápsula. Los componentes linfoides están recubiertos por un epitelio plano estratificado sin estrato córneo. Existe una lámina propia de tejido conjuntivo denso,  invadido por cantidades variables de linfocitos.  El epitelio y la lámina propia se invaginan para constituir  las criptas tonsilares o amigdalinas. El parénquima subepitelial está integrado por folículos linfoides secundarios  y tejido linfoide denso interfolicular. En las zonas más profundas suelen observarse glándulas seromucosas y/o fibras musculares estriadas esqueléticas. </vt:lpstr>
      <vt:lpstr>17.2 Apéndice humano.   Observa el epitelio cilíndrico simple con abundantes células caliciformes que se invagina para formar glándulas intestinales (tubulares rectas), lámina propia escasa y en la submucosa se visualizan varios folículos linfáticos secundarios y tejido linfático difuso. </vt:lpstr>
      <vt:lpstr>17.3a Ganglio linfático. Observa las principales características de una sección longitudinal o trasversal de un ganglio linfático. Distingue el parénquima de la corteza y la médula.  Reconoce la cápsula y trabéculas conjuntivas densas irregulares, los senos linfáticos subcapsulares y los senos linfáticos trabeculares. En la corteza identifica los folículos linfoides secundarios  y el tejido linfoide de la paracorteza. En la médula el tejido linfoide en cordones y difuso; y los senos linfáticos medulares. </vt:lpstr>
      <vt:lpstr>17.3b Ganglio linfático. Observa las principales características de una sección longitudinal o trasversal de un ganglio linfático. Reconoce la cápsula y trabéculas conjuntivas densas irregulares. En la corteza identifica los folículos linfoides secundarios  y el tejido linfoide de la paracorteza. (Mayor aumento)</vt:lpstr>
      <vt:lpstr>17.4 Timo. Observa  la cápsula muy fina de tejido conjuntivo laxo que emite trabéculas delgadas que individualizan parcialmente a un conjunto de lobulillos tímicos integrados por una corteza basófila y una médula ligeramente acidófila. En la corteza se observan abundantes linfocitos.  En la médula existe menos cantidad de linfocitos, en comparación con la corteza. En la médula se observan los corpúsculos tímicos o de Hassall muy acidófilos, con algunas células que exhiben signos de queratinización por la presencia de gránulos basófilos de queratohialina.  </vt:lpstr>
      <vt:lpstr>17.5a Bazo. A poco aumento, observa los componentes tisulares y celulares del parénquima esplénico. El órgano muestra una cápsula gruesa y muy acidófila.  Distinguir el origen, desde la cápsula,  de trabéculas que ingresan y se distribuyen entre el parénquima. En un inicio se visualizan las trabéculas gruesas, las cuales conforme penetran al parénquima se ramifican hasta culminar, de manera general, en el retículo fibrocelular linfático. En el interior de las trabéculas se visualizan vasos sanguíneos arteriales y venosos, y vasos linfáticos. Diferenciar los componentes del parénquima esplénico: pulpa roja y pulpa blanca,</vt:lpstr>
      <vt:lpstr>17.5b Bazo.  A mayor aumento, diferenciar los componentes del parénquima esplénico: pulpa roja con eritrocitos en el interior de senos venosos y capilares sinusoidales; y pulpa blanca, constituida por folículos linfoides secundarios y las vainas linfáticas periarteriales. Distinguir, en la capa del manto de los folículos, la presencia de la arteriola folicular o arteriola central.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7</cp:revision>
  <dcterms:created xsi:type="dcterms:W3CDTF">2020-11-25T02:45:40Z</dcterms:created>
  <dcterms:modified xsi:type="dcterms:W3CDTF">2020-11-30T20:39:46Z</dcterms:modified>
</cp:coreProperties>
</file>