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77"/>
  </p:normalViewPr>
  <p:slideViewPr>
    <p:cSldViewPr snapToGrid="0" snapToObjects="1" showGuides="1">
      <p:cViewPr varScale="1">
        <p:scale>
          <a:sx n="100" d="100"/>
          <a:sy n="100" d="100"/>
        </p:scale>
        <p:origin x="65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122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22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6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51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55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57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94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51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1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5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B4CA-10EF-2442-B223-E41B26272794}" type="datetimeFigureOut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30/11/20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A7189-BECF-B54F-8D5B-B566DDECE636}" type="slidenum">
              <a:rPr lang="es-ES_trad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s-ES_tradn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5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ct.facmed.unam.mx/index.php/recurso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12"/>
          <p:cNvSpPr>
            <a:spLocks noGrp="1"/>
          </p:cNvSpPr>
          <p:nvPr>
            <p:ph type="body" sz="half" idx="2"/>
          </p:nvPr>
        </p:nvSpPr>
        <p:spPr>
          <a:xfrm>
            <a:off x="992188" y="1578610"/>
            <a:ext cx="6201092" cy="4282440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4000" b="1" dirty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Manual digital de </a:t>
            </a:r>
            <a:r>
              <a:rPr lang="es-ES" sz="4000" b="1" dirty="0" smtClean="0">
                <a:solidFill>
                  <a:srgbClr val="0070C0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prácticas</a:t>
            </a:r>
          </a:p>
          <a:p>
            <a:pPr algn="ctr"/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/>
            </a:r>
            <a:b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lang="es-ES" sz="3200" dirty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Práctica </a:t>
            </a:r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16. </a:t>
            </a:r>
            <a:endParaRPr lang="es-ES" sz="3200" dirty="0" smtClean="0">
              <a:solidFill>
                <a:prstClr val="black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algn="ctr"/>
            <a:r>
              <a:rPr lang="es-ES" sz="3200" dirty="0" smtClean="0">
                <a:solidFill>
                  <a:prstClr val="black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Tejido sanguíneo (sangre)</a:t>
            </a:r>
          </a:p>
          <a:p>
            <a:pPr algn="ctr"/>
            <a:endParaRPr lang="es-ES" sz="3200" dirty="0">
              <a:solidFill>
                <a:prstClr val="black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s-ES_tradnl" sz="2000" dirty="0">
                <a:solidFill>
                  <a:prstClr val="black"/>
                </a:solidFill>
              </a:rPr>
              <a:t>Instrucciones generales: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</a:pPr>
            <a:r>
              <a:rPr lang="es-ES_tradnl" sz="2000" dirty="0">
                <a:solidFill>
                  <a:prstClr val="black"/>
                </a:solidFill>
              </a:rPr>
              <a:t>En el </a:t>
            </a:r>
            <a:r>
              <a:rPr lang="es-ES" sz="2000" dirty="0">
                <a:solidFill>
                  <a:prstClr val="black"/>
                </a:solidFill>
              </a:rPr>
              <a:t>microscopio virtual o en el Atlas Digital del Departamento busca cada  preparación histológica o fotomicrografía y señala lo que se te pide</a:t>
            </a:r>
            <a:endParaRPr lang="es-ES_tradnl" dirty="0"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630830" y="2319525"/>
            <a:ext cx="4734389" cy="264867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7530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43921" y="852358"/>
            <a:ext cx="9144000" cy="2387600"/>
          </a:xfrm>
        </p:spPr>
        <p:txBody>
          <a:bodyPr>
            <a:noAutofit/>
          </a:bodyPr>
          <a:lstStyle/>
          <a:p>
            <a:pPr algn="l"/>
            <a:r>
              <a:rPr lang="es-ES_tradnl" sz="2000" b="1" dirty="0" smtClean="0"/>
              <a:t>Resultado de aprendizaje:</a:t>
            </a:r>
            <a:br>
              <a:rPr lang="es-ES_tradnl" sz="2000" b="1" dirty="0" smtClean="0"/>
            </a:br>
            <a:r>
              <a:rPr lang="es-ES_tradnl" sz="2000" b="1" dirty="0" smtClean="0"/>
              <a:t/>
            </a:r>
            <a:br>
              <a:rPr lang="es-ES_tradnl" sz="2000" b="1" dirty="0" smtClean="0"/>
            </a:br>
            <a:r>
              <a:rPr lang="es-ES_tradnl" sz="2000" b="1" dirty="0" smtClean="0"/>
              <a:t>Identifica en un frotis </a:t>
            </a:r>
            <a:r>
              <a:rPr lang="es-ES_tradnl" sz="2000" b="1" dirty="0" err="1" smtClean="0"/>
              <a:t>sangu</a:t>
            </a:r>
            <a:r>
              <a:rPr lang="es-ES" sz="2000" b="1" dirty="0" err="1" smtClean="0"/>
              <a:t>íneo</a:t>
            </a:r>
            <a:r>
              <a:rPr lang="es-ES" sz="2000" b="1" dirty="0" smtClean="0"/>
              <a:t> las diferentes células que componen la sangre. </a:t>
            </a:r>
            <a:r>
              <a:rPr lang="es-ES" sz="2000" b="1" dirty="0"/>
              <a:t/>
            </a:r>
            <a:br>
              <a:rPr lang="es-ES" sz="2000" b="1" dirty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r>
              <a:rPr lang="es-ES" sz="2000" b="1" dirty="0" smtClean="0"/>
              <a:t/>
            </a:r>
            <a:br>
              <a:rPr lang="es-ES" sz="2000" b="1" dirty="0" smtClean="0"/>
            </a:br>
            <a:endParaRPr lang="es-ES_tradnl" sz="2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3921" y="3080479"/>
            <a:ext cx="9144000" cy="2196058"/>
          </a:xfrm>
        </p:spPr>
        <p:txBody>
          <a:bodyPr>
            <a:noAutofit/>
          </a:bodyPr>
          <a:lstStyle/>
          <a:p>
            <a:r>
              <a:rPr lang="es-ES_tradnl" sz="2000" dirty="0" smtClean="0"/>
              <a:t>Recursos:</a:t>
            </a:r>
          </a:p>
          <a:p>
            <a:endParaRPr lang="es-ES_tradnl" sz="2000" dirty="0"/>
          </a:p>
          <a:p>
            <a:r>
              <a:rPr lang="es-ES_tradnl" sz="2000" dirty="0">
                <a:hlinkClick r:id="rId2"/>
              </a:rPr>
              <a:t>http://bct.facmed.unam.mx/index.php/recursos</a:t>
            </a:r>
            <a:r>
              <a:rPr lang="es-ES_tradnl" sz="2000" dirty="0" smtClean="0">
                <a:hlinkClick r:id="rId2"/>
              </a:rPr>
              <a:t>/</a:t>
            </a:r>
            <a:endParaRPr lang="es-ES_tradnl" sz="2000" dirty="0" smtClean="0"/>
          </a:p>
          <a:p>
            <a:r>
              <a:rPr lang="es-ES_tradnl" sz="2000" dirty="0" smtClean="0"/>
              <a:t> </a:t>
            </a:r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 smtClean="0"/>
          </a:p>
          <a:p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361337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16.1a </a:t>
            </a:r>
            <a:r>
              <a:rPr lang="es-ES_tradnl" sz="1800" b="1" dirty="0" smtClean="0"/>
              <a:t>Frotis de sangre </a:t>
            </a:r>
            <a:r>
              <a:rPr lang="es-ES_tradnl" sz="1800" b="1" dirty="0" err="1" smtClean="0"/>
              <a:t>perif</a:t>
            </a:r>
            <a:r>
              <a:rPr lang="es-ES" sz="1800" b="1" dirty="0" err="1" smtClean="0"/>
              <a:t>érica</a:t>
            </a:r>
            <a:r>
              <a:rPr lang="es-ES" sz="1800" b="1" dirty="0" smtClean="0"/>
              <a:t>.  Neutrófilo </a:t>
            </a:r>
            <a:br>
              <a:rPr lang="es-ES" sz="1800" b="1" dirty="0" smtClean="0"/>
            </a:br>
            <a:r>
              <a:rPr lang="es-ES_tradnl" sz="1800" dirty="0" smtClean="0"/>
              <a:t> </a:t>
            </a:r>
            <a:r>
              <a:rPr lang="es-MX" sz="1800" dirty="0" smtClean="0"/>
              <a:t>Identifica  </a:t>
            </a:r>
            <a:r>
              <a:rPr lang="es-MX" sz="1800" dirty="0"/>
              <a:t>las diferentes células del tejido sanguíneo circulante, sangre periférica, por sus características morfológicas: tamaño, contenido y coloración del citoplasma, y la forma de los </a:t>
            </a:r>
            <a:r>
              <a:rPr lang="es-MX" sz="1800" dirty="0" smtClean="0"/>
              <a:t>núcleos, incluyendo a las </a:t>
            </a:r>
            <a:r>
              <a:rPr lang="es-MX" sz="1800" dirty="0"/>
              <a:t>plaquetas. </a:t>
            </a: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2398425"/>
            <a:ext cx="3035300" cy="3778537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r>
              <a:rPr lang="es-ES" sz="2400" dirty="0" smtClean="0"/>
              <a:t>Plaquetas (si las hay)</a:t>
            </a:r>
          </a:p>
          <a:p>
            <a:r>
              <a:rPr lang="es-ES" sz="2400" dirty="0" smtClean="0"/>
              <a:t>Eritrocitos</a:t>
            </a:r>
          </a:p>
          <a:p>
            <a:r>
              <a:rPr lang="es-ES" sz="2400" dirty="0" smtClean="0"/>
              <a:t>Neutrófilo:</a:t>
            </a:r>
          </a:p>
          <a:p>
            <a:pPr lvl="1"/>
            <a:r>
              <a:rPr lang="es-ES" sz="2000" dirty="0" smtClean="0"/>
              <a:t>Núcleo multilobulado</a:t>
            </a:r>
          </a:p>
          <a:p>
            <a:pPr lvl="1"/>
            <a:r>
              <a:rPr lang="es-ES" sz="2000" dirty="0" smtClean="0"/>
              <a:t>Gránulos espec</a:t>
            </a:r>
            <a:r>
              <a:rPr lang="es-ES" sz="2000" dirty="0" smtClean="0"/>
              <a:t>íficos </a:t>
            </a:r>
            <a:endParaRPr lang="es-ES" sz="2000" dirty="0" smtClean="0"/>
          </a:p>
          <a:p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205934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16.1b </a:t>
            </a:r>
            <a:r>
              <a:rPr lang="es-ES_tradnl" sz="1800" b="1" dirty="0" smtClean="0"/>
              <a:t>Frotis de sangre </a:t>
            </a:r>
            <a:r>
              <a:rPr lang="es-ES_tradnl" sz="1800" b="1" dirty="0" err="1" smtClean="0"/>
              <a:t>perif</a:t>
            </a:r>
            <a:r>
              <a:rPr lang="es-ES" sz="1800" b="1" dirty="0" err="1" smtClean="0"/>
              <a:t>érica</a:t>
            </a:r>
            <a:r>
              <a:rPr lang="es-ES" sz="1800" b="1" dirty="0" smtClean="0"/>
              <a:t>.  </a:t>
            </a:r>
            <a:r>
              <a:rPr lang="es-ES" sz="1800" b="1" dirty="0" err="1" smtClean="0"/>
              <a:t>Eosinófilo</a:t>
            </a:r>
            <a:r>
              <a:rPr lang="es-ES" sz="1800" b="1" dirty="0" smtClean="0"/>
              <a:t/>
            </a:r>
            <a:br>
              <a:rPr lang="es-ES" sz="1800" b="1" dirty="0" smtClean="0"/>
            </a:br>
            <a:r>
              <a:rPr lang="es-ES_tradnl" sz="1800" dirty="0" smtClean="0"/>
              <a:t> </a:t>
            </a:r>
            <a:r>
              <a:rPr lang="es-MX" sz="1800" dirty="0" smtClean="0"/>
              <a:t>Identifica  </a:t>
            </a:r>
            <a:r>
              <a:rPr lang="es-MX" sz="1800" dirty="0"/>
              <a:t>las diferentes células del tejido sanguíneo circulante, sangre periférica, por sus características morfológicas: tamaño, contenido y coloración del citoplasma, y la forma de los </a:t>
            </a:r>
            <a:r>
              <a:rPr lang="es-MX" sz="1800" dirty="0" smtClean="0"/>
              <a:t>núcleos, incluyendo a las </a:t>
            </a:r>
            <a:r>
              <a:rPr lang="es-MX" sz="1800" dirty="0"/>
              <a:t>plaquetas. </a:t>
            </a: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2398425"/>
            <a:ext cx="3035300" cy="3778537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r>
              <a:rPr lang="es-ES" sz="2400" dirty="0" smtClean="0"/>
              <a:t>Plaquetas (si las hay)</a:t>
            </a:r>
          </a:p>
          <a:p>
            <a:r>
              <a:rPr lang="es-ES" sz="2400" dirty="0" smtClean="0"/>
              <a:t>Eritrocitos</a:t>
            </a:r>
          </a:p>
          <a:p>
            <a:r>
              <a:rPr lang="es-ES" sz="2400" dirty="0" err="1" smtClean="0"/>
              <a:t>Eosinófilo</a:t>
            </a:r>
            <a:r>
              <a:rPr lang="es-ES" sz="2400" dirty="0" smtClean="0"/>
              <a:t>:</a:t>
            </a:r>
          </a:p>
          <a:p>
            <a:pPr lvl="1"/>
            <a:r>
              <a:rPr lang="es-ES" sz="2000" dirty="0" smtClean="0"/>
              <a:t>Núcleo bilobulado</a:t>
            </a:r>
          </a:p>
          <a:p>
            <a:pPr lvl="1"/>
            <a:r>
              <a:rPr lang="es-ES" sz="2000" dirty="0" smtClean="0"/>
              <a:t>Gránulos espec</a:t>
            </a:r>
            <a:r>
              <a:rPr lang="es-ES" sz="2000" dirty="0" smtClean="0"/>
              <a:t>íficos </a:t>
            </a:r>
            <a:r>
              <a:rPr lang="es-ES" sz="2000" dirty="0" err="1" smtClean="0"/>
              <a:t>eosinófilos</a:t>
            </a:r>
            <a:endParaRPr lang="es-ES" sz="2000" dirty="0" smtClean="0"/>
          </a:p>
          <a:p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2028976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16.1c </a:t>
            </a:r>
            <a:r>
              <a:rPr lang="es-ES_tradnl" sz="1800" b="1" dirty="0" smtClean="0"/>
              <a:t>Frotis de sangre </a:t>
            </a:r>
            <a:r>
              <a:rPr lang="es-ES_tradnl" sz="1800" b="1" dirty="0" err="1" smtClean="0"/>
              <a:t>perif</a:t>
            </a:r>
            <a:r>
              <a:rPr lang="es-ES" sz="1800" b="1" dirty="0" err="1" smtClean="0"/>
              <a:t>érica</a:t>
            </a:r>
            <a:r>
              <a:rPr lang="es-ES" sz="1800" b="1" dirty="0" smtClean="0"/>
              <a:t>.  Basófilo</a:t>
            </a:r>
            <a:br>
              <a:rPr lang="es-ES" sz="1800" b="1" dirty="0" smtClean="0"/>
            </a:br>
            <a:r>
              <a:rPr lang="es-ES_tradnl" sz="1800" dirty="0" smtClean="0"/>
              <a:t> </a:t>
            </a:r>
            <a:r>
              <a:rPr lang="es-MX" sz="1800" dirty="0" smtClean="0"/>
              <a:t>Identifica  </a:t>
            </a:r>
            <a:r>
              <a:rPr lang="es-MX" sz="1800" dirty="0"/>
              <a:t>las diferentes células del tejido sanguíneo circulante, sangre periférica, por sus características morfológicas: tamaño, contenido y coloración del citoplasma, y la forma de los </a:t>
            </a:r>
            <a:r>
              <a:rPr lang="es-MX" sz="1800" dirty="0" smtClean="0"/>
              <a:t>núcleos, incluyendo a las </a:t>
            </a:r>
            <a:r>
              <a:rPr lang="es-MX" sz="1800" dirty="0"/>
              <a:t>plaquetas. </a:t>
            </a: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2398425"/>
            <a:ext cx="3035300" cy="3778537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r>
              <a:rPr lang="es-ES" sz="2400" dirty="0" smtClean="0"/>
              <a:t>Plaquetas (si las hay)</a:t>
            </a:r>
          </a:p>
          <a:p>
            <a:r>
              <a:rPr lang="es-ES" sz="2400" dirty="0" smtClean="0"/>
              <a:t>Eritrocitos</a:t>
            </a:r>
          </a:p>
          <a:p>
            <a:r>
              <a:rPr lang="es-ES" sz="2400" dirty="0" smtClean="0"/>
              <a:t>Basófilo:</a:t>
            </a:r>
          </a:p>
          <a:p>
            <a:pPr lvl="1"/>
            <a:r>
              <a:rPr lang="es-ES" sz="2000" dirty="0" smtClean="0"/>
              <a:t>Núcleo (generalmente oculto por los gránulos)</a:t>
            </a:r>
          </a:p>
          <a:p>
            <a:pPr lvl="1"/>
            <a:r>
              <a:rPr lang="es-ES" sz="2000" dirty="0" smtClean="0"/>
              <a:t>Gránulos espec</a:t>
            </a:r>
            <a:r>
              <a:rPr lang="es-ES" sz="2000" dirty="0" smtClean="0"/>
              <a:t>íficos basófilos</a:t>
            </a:r>
            <a:endParaRPr lang="es-ES" sz="2000" dirty="0" smtClean="0"/>
          </a:p>
          <a:p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6780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16.1d </a:t>
            </a:r>
            <a:r>
              <a:rPr lang="es-ES_tradnl" sz="1800" b="1" dirty="0" smtClean="0"/>
              <a:t>Frotis de sangre </a:t>
            </a:r>
            <a:r>
              <a:rPr lang="es-ES_tradnl" sz="1800" b="1" dirty="0" err="1" smtClean="0"/>
              <a:t>perif</a:t>
            </a:r>
            <a:r>
              <a:rPr lang="es-ES" sz="1800" b="1" dirty="0" err="1" smtClean="0"/>
              <a:t>érica</a:t>
            </a:r>
            <a:r>
              <a:rPr lang="es-ES" sz="1800" b="1" dirty="0" smtClean="0"/>
              <a:t>.  Linfocito</a:t>
            </a:r>
            <a:br>
              <a:rPr lang="es-ES" sz="1800" b="1" dirty="0" smtClean="0"/>
            </a:br>
            <a:r>
              <a:rPr lang="es-ES_tradnl" sz="1800" dirty="0" smtClean="0"/>
              <a:t> </a:t>
            </a:r>
            <a:r>
              <a:rPr lang="es-MX" sz="1800" dirty="0" smtClean="0"/>
              <a:t>Identifica  </a:t>
            </a:r>
            <a:r>
              <a:rPr lang="es-MX" sz="1800" dirty="0"/>
              <a:t>las diferentes células del tejido sanguíneo circulante, sangre periférica, por sus características morfológicas: tamaño, contenido y coloración del citoplasma, y la forma de los </a:t>
            </a:r>
            <a:r>
              <a:rPr lang="es-MX" sz="1800" dirty="0" smtClean="0"/>
              <a:t>núcleos, incluyendo a las </a:t>
            </a:r>
            <a:r>
              <a:rPr lang="es-MX" sz="1800" dirty="0"/>
              <a:t>plaquetas. </a:t>
            </a: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2398425"/>
            <a:ext cx="3035300" cy="3778537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r>
              <a:rPr lang="es-ES" sz="2400" dirty="0" smtClean="0"/>
              <a:t>Plaquetas (si las hay)</a:t>
            </a:r>
          </a:p>
          <a:p>
            <a:r>
              <a:rPr lang="es-ES" sz="2400" dirty="0" smtClean="0"/>
              <a:t>Eritrocitos</a:t>
            </a:r>
          </a:p>
          <a:p>
            <a:r>
              <a:rPr lang="es-ES" sz="2400" dirty="0" smtClean="0"/>
              <a:t>Linfocito:</a:t>
            </a:r>
          </a:p>
          <a:p>
            <a:pPr lvl="1"/>
            <a:r>
              <a:rPr lang="es-ES" sz="2000" dirty="0" smtClean="0"/>
              <a:t>Núcleo esférico y grande</a:t>
            </a:r>
          </a:p>
          <a:p>
            <a:pPr lvl="1"/>
            <a:r>
              <a:rPr lang="es-ES" sz="2000" dirty="0" smtClean="0"/>
              <a:t>Reborde de citoplasma</a:t>
            </a:r>
          </a:p>
          <a:p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1331723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1325563"/>
          </a:xfrm>
        </p:spPr>
        <p:txBody>
          <a:bodyPr>
            <a:noAutofit/>
          </a:bodyPr>
          <a:lstStyle/>
          <a:p>
            <a:r>
              <a:rPr lang="es-ES_tradnl" sz="1800" dirty="0" smtClean="0"/>
              <a:t>16.1e </a:t>
            </a:r>
            <a:r>
              <a:rPr lang="es-ES_tradnl" sz="1800" b="1" dirty="0" smtClean="0"/>
              <a:t>Frotis de sangre </a:t>
            </a:r>
            <a:r>
              <a:rPr lang="es-ES_tradnl" sz="1800" b="1" dirty="0" err="1" smtClean="0"/>
              <a:t>perif</a:t>
            </a:r>
            <a:r>
              <a:rPr lang="es-ES" sz="1800" b="1" dirty="0" err="1" smtClean="0"/>
              <a:t>érica</a:t>
            </a:r>
            <a:r>
              <a:rPr lang="es-ES" sz="1800" b="1" dirty="0" smtClean="0"/>
              <a:t>.  Monocito</a:t>
            </a:r>
            <a:br>
              <a:rPr lang="es-ES" sz="1800" b="1" dirty="0" smtClean="0"/>
            </a:br>
            <a:r>
              <a:rPr lang="es-ES_tradnl" sz="1800" dirty="0" smtClean="0"/>
              <a:t> </a:t>
            </a:r>
            <a:r>
              <a:rPr lang="es-MX" sz="1800" dirty="0" smtClean="0"/>
              <a:t>Identifica  </a:t>
            </a:r>
            <a:r>
              <a:rPr lang="es-MX" sz="1800" dirty="0"/>
              <a:t>las diferentes células del tejido sanguíneo circulante, sangre periférica, por sus características morfológicas: tamaño, contenido y coloración del citoplasma, y la forma de los </a:t>
            </a:r>
            <a:r>
              <a:rPr lang="es-MX" sz="1800" dirty="0" smtClean="0"/>
              <a:t>núcleos, incluyendo a las </a:t>
            </a:r>
            <a:r>
              <a:rPr lang="es-MX" sz="1800" dirty="0"/>
              <a:t>plaquetas. </a:t>
            </a:r>
            <a:endParaRPr lang="es-ES_tradnl" sz="1800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>
          <a:xfrm>
            <a:off x="838200" y="2058988"/>
            <a:ext cx="7213600" cy="459898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ES_tradnl" sz="1800" dirty="0" smtClean="0"/>
              <a:t>Coloca la imagen </a:t>
            </a:r>
            <a:r>
              <a:rPr lang="es-ES_tradnl" sz="1800" dirty="0" err="1" smtClean="0"/>
              <a:t>aqu</a:t>
            </a:r>
            <a:r>
              <a:rPr lang="es-ES" sz="1800" dirty="0" smtClean="0"/>
              <a:t>í</a:t>
            </a:r>
            <a:endParaRPr lang="es-ES_tradnl" sz="1800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8318500" y="2398425"/>
            <a:ext cx="3035300" cy="3778537"/>
          </a:xfrm>
        </p:spPr>
        <p:txBody>
          <a:bodyPr>
            <a:normAutofit/>
          </a:bodyPr>
          <a:lstStyle/>
          <a:p>
            <a:r>
              <a:rPr lang="es-ES_tradnl" sz="2400" dirty="0" err="1" smtClean="0"/>
              <a:t>Tinci</a:t>
            </a:r>
            <a:r>
              <a:rPr lang="es-ES" sz="2400" dirty="0" err="1" smtClean="0"/>
              <a:t>ón</a:t>
            </a:r>
            <a:r>
              <a:rPr lang="es-ES" sz="2400" dirty="0" smtClean="0"/>
              <a:t>:</a:t>
            </a:r>
          </a:p>
          <a:p>
            <a:r>
              <a:rPr lang="es-ES" sz="2400" dirty="0" smtClean="0"/>
              <a:t>Plaquetas (si las hay)</a:t>
            </a:r>
          </a:p>
          <a:p>
            <a:r>
              <a:rPr lang="es-ES" sz="2400" dirty="0" smtClean="0"/>
              <a:t>Eritrocitos</a:t>
            </a:r>
          </a:p>
          <a:p>
            <a:r>
              <a:rPr lang="es-ES" sz="2400" dirty="0" smtClean="0"/>
              <a:t>Monocito:</a:t>
            </a:r>
          </a:p>
          <a:p>
            <a:pPr lvl="1"/>
            <a:r>
              <a:rPr lang="es-ES" sz="2000" smtClean="0"/>
              <a:t>Núcleo </a:t>
            </a:r>
            <a:r>
              <a:rPr lang="es-ES" sz="2000" dirty="0" smtClean="0"/>
              <a:t>excéntrico, con hendidura central (arriñonado)</a:t>
            </a:r>
          </a:p>
          <a:p>
            <a:endParaRPr lang="es-ES_tradnl" sz="2400" dirty="0" smtClean="0"/>
          </a:p>
        </p:txBody>
      </p:sp>
    </p:spTree>
    <p:extLst>
      <p:ext uri="{BB962C8B-B14F-4D97-AF65-F5344CB8AC3E}">
        <p14:creationId xmlns:p14="http://schemas.microsoft.com/office/powerpoint/2010/main" val="15536357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1" id="{5B9C1152-0AB5-D649-9147-01DACE9BC431}" vid="{B72FEF3F-818D-0548-9C1B-2686BBE0E7C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176</Words>
  <Application>Microsoft Macintosh PowerPoint</Application>
  <PresentationFormat>Panorámica</PresentationFormat>
  <Paragraphs>57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American Typewriter</vt:lpstr>
      <vt:lpstr>Calibri</vt:lpstr>
      <vt:lpstr>Calibri Light</vt:lpstr>
      <vt:lpstr>Arial</vt:lpstr>
      <vt:lpstr>Tema2</vt:lpstr>
      <vt:lpstr>Presentación de PowerPoint</vt:lpstr>
      <vt:lpstr>Resultado de aprendizaje:  Identifica en un frotis sanguíneo las diferentes células que componen la sangre.    </vt:lpstr>
      <vt:lpstr>16.1a Frotis de sangre periférica.  Neutrófilo   Identifica  las diferentes células del tejido sanguíneo circulante, sangre periférica, por sus características morfológicas: tamaño, contenido y coloración del citoplasma, y la forma de los núcleos, incluyendo a las plaquetas. </vt:lpstr>
      <vt:lpstr>16.1b Frotis de sangre periférica.  Eosinófilo  Identifica  las diferentes células del tejido sanguíneo circulante, sangre periférica, por sus características morfológicas: tamaño, contenido y coloración del citoplasma, y la forma de los núcleos, incluyendo a las plaquetas. </vt:lpstr>
      <vt:lpstr>16.1c Frotis de sangre periférica.  Basófilo  Identifica  las diferentes células del tejido sanguíneo circulante, sangre periférica, por sus características morfológicas: tamaño, contenido y coloración del citoplasma, y la forma de los núcleos, incluyendo a las plaquetas. </vt:lpstr>
      <vt:lpstr>16.1d Frotis de sangre periférica.  Linfocito  Identifica  las diferentes células del tejido sanguíneo circulante, sangre periférica, por sus características morfológicas: tamaño, contenido y coloración del citoplasma, y la forma de los núcleos, incluyendo a las plaquetas. </vt:lpstr>
      <vt:lpstr>16.1e Frotis de sangre periférica.  Monocito  Identifica  las diferentes células del tejido sanguíneo circulante, sangre periférica, por sus características morfológicas: tamaño, contenido y coloración del citoplasma, y la forma de los núcleos, incluyendo a las plaquetas.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2</cp:revision>
  <dcterms:created xsi:type="dcterms:W3CDTF">2020-11-25T02:40:05Z</dcterms:created>
  <dcterms:modified xsi:type="dcterms:W3CDTF">2020-11-30T19:20:41Z</dcterms:modified>
</cp:coreProperties>
</file>