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0"/>
    <p:restoredTop sz="94677"/>
  </p:normalViewPr>
  <p:slideViewPr>
    <p:cSldViewPr snapToGrid="0" snapToObjects="1" showGuides="1">
      <p:cViewPr varScale="1">
        <p:scale>
          <a:sx n="85" d="100"/>
          <a:sy n="85" d="100"/>
        </p:scale>
        <p:origin x="23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0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54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7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54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6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09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5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28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25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03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bct.facmed.unam.mx/index.php/recurso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12"/>
          <p:cNvSpPr>
            <a:spLocks noGrp="1"/>
          </p:cNvSpPr>
          <p:nvPr>
            <p:ph type="body" sz="half" idx="2"/>
          </p:nvPr>
        </p:nvSpPr>
        <p:spPr>
          <a:xfrm>
            <a:off x="992188" y="1578610"/>
            <a:ext cx="6201092" cy="4282440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sz="4000" b="1" dirty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Manual digital de </a:t>
            </a:r>
            <a:r>
              <a:rPr lang="es-ES" sz="40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prácticas</a:t>
            </a:r>
          </a:p>
          <a:p>
            <a:pPr algn="ctr"/>
            <a: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/>
            </a:r>
            <a:b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Práctica </a:t>
            </a:r>
            <a:r>
              <a:rPr lang="es-ES" sz="3200" dirty="0" smtClean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15. </a:t>
            </a:r>
            <a:endParaRPr lang="es-ES" sz="3200" dirty="0" smtClean="0">
              <a:solidFill>
                <a:prstClr val="black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algn="ctr"/>
            <a:r>
              <a:rPr lang="es-ES" sz="3200" dirty="0" smtClean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Oído</a:t>
            </a:r>
            <a:endParaRPr lang="es-ES" sz="3200" dirty="0" smtClean="0">
              <a:solidFill>
                <a:prstClr val="black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algn="ctr"/>
            <a:endParaRPr lang="es-ES" sz="3200" dirty="0">
              <a:solidFill>
                <a:prstClr val="black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s-ES_tradnl" sz="2000" dirty="0">
                <a:solidFill>
                  <a:prstClr val="black"/>
                </a:solidFill>
              </a:rPr>
              <a:t>Instrucciones generales: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s-ES_tradnl" sz="2000" dirty="0">
                <a:solidFill>
                  <a:prstClr val="black"/>
                </a:solidFill>
              </a:rPr>
              <a:t>En el </a:t>
            </a:r>
            <a:r>
              <a:rPr lang="es-ES" sz="2000" dirty="0" smtClean="0">
                <a:solidFill>
                  <a:prstClr val="black"/>
                </a:solidFill>
              </a:rPr>
              <a:t>Atlas </a:t>
            </a:r>
            <a:r>
              <a:rPr lang="es-ES" sz="2000" dirty="0">
                <a:solidFill>
                  <a:prstClr val="black"/>
                </a:solidFill>
              </a:rPr>
              <a:t>Digital del Departamento busca cada  preparación histológica o fotomicrografía y señala lo que se te </a:t>
            </a:r>
            <a:r>
              <a:rPr lang="es-ES" sz="2000" dirty="0" smtClean="0">
                <a:solidFill>
                  <a:prstClr val="black"/>
                </a:solidFill>
              </a:rPr>
              <a:t>pide. SIN PREPARACIÓN HISTOLÓGICA</a:t>
            </a:r>
            <a:endParaRPr lang="es-ES_tradnl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670" y="1439237"/>
            <a:ext cx="3084070" cy="465162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700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99344" y="1466955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s-ES_tradnl" sz="2000" b="1" dirty="0" smtClean="0"/>
              <a:t>Resultado de aprendizaje</a:t>
            </a:r>
            <a:r>
              <a:rPr lang="es-ES_tradnl" sz="2000" b="1" dirty="0" smtClean="0"/>
              <a:t>:</a:t>
            </a:r>
            <a:br>
              <a:rPr lang="es-ES_tradnl" sz="2000" b="1" dirty="0" smtClean="0"/>
            </a:br>
            <a:r>
              <a:rPr lang="es-ES_tradnl" sz="2000" b="1" dirty="0" smtClean="0"/>
              <a:t/>
            </a:r>
            <a:br>
              <a:rPr lang="es-ES_tradnl" sz="2000" b="1" dirty="0" smtClean="0"/>
            </a:br>
            <a:r>
              <a:rPr lang="es-ES_tradnl" sz="2000" b="1" dirty="0" smtClean="0"/>
              <a:t>Reconoce las caracter</a:t>
            </a:r>
            <a:r>
              <a:rPr lang="es-ES" sz="2000" b="1" dirty="0" smtClean="0"/>
              <a:t>ísticas histológicas y función del oído medio y del oído interno.</a:t>
            </a:r>
            <a:r>
              <a:rPr lang="es-ES_tradnl" sz="2000" b="1" dirty="0" smtClean="0"/>
              <a:t/>
            </a:r>
            <a:br>
              <a:rPr lang="es-ES_tradnl" sz="2000" b="1" dirty="0" smtClean="0"/>
            </a:br>
            <a:r>
              <a:rPr lang="es-ES_tradnl" sz="2000" b="1" dirty="0" smtClean="0"/>
              <a:t/>
            </a:r>
            <a:br>
              <a:rPr lang="es-ES_tradnl" sz="2000" b="1" dirty="0" smtClean="0"/>
            </a:br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ES" sz="2000" b="1" dirty="0" smtClean="0"/>
              <a:t/>
            </a:r>
            <a:br>
              <a:rPr lang="es-ES" sz="2000" b="1" dirty="0" smtClean="0"/>
            </a:br>
            <a:endParaRPr lang="es-ES_tradnl" sz="2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3921" y="4519535"/>
            <a:ext cx="9144000" cy="2196058"/>
          </a:xfrm>
        </p:spPr>
        <p:txBody>
          <a:bodyPr>
            <a:noAutofit/>
          </a:bodyPr>
          <a:lstStyle/>
          <a:p>
            <a:r>
              <a:rPr lang="es-ES_tradnl" sz="2000" dirty="0" smtClean="0"/>
              <a:t>Recursos:</a:t>
            </a:r>
          </a:p>
          <a:p>
            <a:endParaRPr lang="es-ES_tradnl" sz="2000" dirty="0"/>
          </a:p>
          <a:p>
            <a:r>
              <a:rPr lang="es-ES_tradnl" sz="2000" dirty="0">
                <a:hlinkClick r:id="rId2"/>
              </a:rPr>
              <a:t>http://bct.facmed.unam.mx/index.php/recursos</a:t>
            </a:r>
            <a:r>
              <a:rPr lang="es-ES_tradnl" sz="2000" dirty="0" smtClean="0">
                <a:hlinkClick r:id="rId2"/>
              </a:rPr>
              <a:t>/</a:t>
            </a:r>
            <a:endParaRPr lang="es-ES_tradnl" sz="2000" dirty="0" smtClean="0"/>
          </a:p>
          <a:p>
            <a:r>
              <a:rPr lang="es-ES_tradnl" sz="2000" dirty="0" smtClean="0"/>
              <a:t> 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123942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36600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2000" b="1" dirty="0" smtClean="0"/>
              <a:t>15.1a </a:t>
            </a:r>
            <a:r>
              <a:rPr lang="es-ES" sz="2000" b="1" dirty="0" smtClean="0"/>
              <a:t>Oído medio. Membrana timpánica</a:t>
            </a:r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MX" sz="2000" dirty="0"/>
              <a:t> Realiza un esquema o </a:t>
            </a:r>
            <a:r>
              <a:rPr lang="es-MX" sz="2000" dirty="0" smtClean="0"/>
              <a:t>coloca </a:t>
            </a:r>
            <a:r>
              <a:rPr lang="es-MX" sz="2000" dirty="0"/>
              <a:t>una imagen de un corte histológico de las siguientes estructuras, señalando sus distintos componentes.</a:t>
            </a:r>
            <a:r>
              <a:rPr lang="es-ES_tradnl" sz="2000" dirty="0"/>
              <a:t> </a:t>
            </a:r>
            <a:endParaRPr lang="es-ES_tradnl" sz="20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2058988"/>
            <a:ext cx="7213600" cy="45989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258538" y="2058989"/>
            <a:ext cx="3433789" cy="4598986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Epitelio plano estratificado</a:t>
            </a:r>
          </a:p>
          <a:p>
            <a:r>
              <a:rPr lang="es-ES_tradnl" sz="2400" dirty="0" smtClean="0"/>
              <a:t>Capa fibrosa circular</a:t>
            </a:r>
          </a:p>
          <a:p>
            <a:r>
              <a:rPr lang="es-ES_tradnl" sz="2400" dirty="0" smtClean="0"/>
              <a:t>Capa fibrosa radial</a:t>
            </a:r>
          </a:p>
          <a:p>
            <a:r>
              <a:rPr lang="es-ES_tradnl" sz="2400" dirty="0" smtClean="0"/>
              <a:t>Epitelio c</a:t>
            </a:r>
            <a:r>
              <a:rPr lang="es-ES" sz="2400" dirty="0" err="1" smtClean="0"/>
              <a:t>úbico</a:t>
            </a:r>
            <a:r>
              <a:rPr lang="es-ES" sz="2400" dirty="0" smtClean="0"/>
              <a:t> simple</a:t>
            </a: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48318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36600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2000" b="1" dirty="0" smtClean="0"/>
              <a:t>15.1b </a:t>
            </a:r>
            <a:r>
              <a:rPr lang="es-ES" sz="2000" b="1" dirty="0" smtClean="0"/>
              <a:t>Oído medio. Tuba auditiva (de Eustaquio).</a:t>
            </a:r>
            <a:br>
              <a:rPr lang="es-ES" sz="2000" b="1" dirty="0" smtClean="0"/>
            </a:br>
            <a:r>
              <a:rPr lang="es-MX" sz="2000" dirty="0" smtClean="0"/>
              <a:t>Realiza </a:t>
            </a:r>
            <a:r>
              <a:rPr lang="es-MX" sz="2000" dirty="0"/>
              <a:t>un esquema o </a:t>
            </a:r>
            <a:r>
              <a:rPr lang="es-MX" sz="2000" dirty="0" smtClean="0"/>
              <a:t>coloca </a:t>
            </a:r>
            <a:r>
              <a:rPr lang="es-MX" sz="2000" dirty="0"/>
              <a:t>una imagen de un corte histológico de las siguientes estructuras, señalando sus distintos componentes.</a:t>
            </a:r>
            <a:r>
              <a:rPr lang="es-ES_tradnl" sz="2000" dirty="0"/>
              <a:t> </a:t>
            </a:r>
            <a:endParaRPr lang="es-ES_tradnl" sz="20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2058988"/>
            <a:ext cx="7213600" cy="45989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258538" y="2058989"/>
            <a:ext cx="3433789" cy="4598986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Cart</a:t>
            </a:r>
            <a:r>
              <a:rPr lang="es-ES" sz="2400" dirty="0" err="1" smtClean="0"/>
              <a:t>ílago</a:t>
            </a:r>
            <a:r>
              <a:rPr lang="es-ES" sz="2400" dirty="0" smtClean="0"/>
              <a:t> elástico</a:t>
            </a:r>
          </a:p>
          <a:p>
            <a:r>
              <a:rPr lang="es-ES" sz="2400" dirty="0" smtClean="0"/>
              <a:t>Hueso temporal</a:t>
            </a:r>
          </a:p>
          <a:p>
            <a:r>
              <a:rPr lang="es-ES" sz="2400" dirty="0" smtClean="0"/>
              <a:t>Lámina propia</a:t>
            </a:r>
          </a:p>
          <a:p>
            <a:r>
              <a:rPr lang="es-ES" sz="2400" dirty="0" smtClean="0"/>
              <a:t>Glándulas mucosas</a:t>
            </a:r>
          </a:p>
          <a:p>
            <a:r>
              <a:rPr lang="es-ES" sz="2400" dirty="0" smtClean="0"/>
              <a:t>Epitelio respiratorio</a:t>
            </a: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839847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36600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2000" b="1" dirty="0" smtClean="0"/>
              <a:t>15.2a </a:t>
            </a:r>
            <a:r>
              <a:rPr lang="es-ES" sz="2000" b="1" dirty="0" smtClean="0"/>
              <a:t>Oído interno. Cresta ampollar</a:t>
            </a:r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MX" sz="2000" dirty="0"/>
              <a:t> Realiza un esquema o </a:t>
            </a:r>
            <a:r>
              <a:rPr lang="es-MX" sz="2000" dirty="0" smtClean="0"/>
              <a:t>coloca </a:t>
            </a:r>
            <a:r>
              <a:rPr lang="es-MX" sz="2000" dirty="0"/>
              <a:t>una imagen de un corte histológico de las siguientes estructuras, señalando sus distintos componentes.</a:t>
            </a:r>
            <a:r>
              <a:rPr lang="es-ES_tradnl" sz="2000" dirty="0"/>
              <a:t> </a:t>
            </a:r>
            <a:endParaRPr lang="es-ES_tradnl" sz="20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2058988"/>
            <a:ext cx="7213600" cy="45989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258538" y="2058989"/>
            <a:ext cx="3433789" cy="4598986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C</a:t>
            </a:r>
            <a:r>
              <a:rPr lang="es-ES" sz="2400" dirty="0" err="1" smtClean="0"/>
              <a:t>úpula</a:t>
            </a:r>
            <a:endParaRPr lang="es-ES" sz="2400" dirty="0" smtClean="0"/>
          </a:p>
          <a:p>
            <a:r>
              <a:rPr lang="es-ES" sz="2400" dirty="0" smtClean="0"/>
              <a:t>Epitelio sensorial</a:t>
            </a:r>
          </a:p>
          <a:p>
            <a:r>
              <a:rPr lang="es-ES" sz="2400" dirty="0" smtClean="0"/>
              <a:t>Membrana de tejido conjuntivo</a:t>
            </a:r>
          </a:p>
          <a:p>
            <a:r>
              <a:rPr lang="es-ES" sz="2400" dirty="0" smtClean="0"/>
              <a:t>Células </a:t>
            </a:r>
            <a:r>
              <a:rPr lang="es-ES" sz="2400" dirty="0" err="1" smtClean="0"/>
              <a:t>perilinfáticas</a:t>
            </a: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226309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36600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2000" b="1" dirty="0" smtClean="0"/>
              <a:t>15.2b </a:t>
            </a:r>
            <a:r>
              <a:rPr lang="es-ES" sz="2000" b="1" dirty="0" smtClean="0"/>
              <a:t>Oído interno. Mácula del sáculo o del utrículo</a:t>
            </a:r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MX" sz="2000" dirty="0"/>
              <a:t> Realiza un esquema o </a:t>
            </a:r>
            <a:r>
              <a:rPr lang="es-MX" sz="2000" dirty="0" smtClean="0"/>
              <a:t>coloca </a:t>
            </a:r>
            <a:r>
              <a:rPr lang="es-MX" sz="2000" dirty="0"/>
              <a:t>una imagen de un corte histológico de las siguientes estructuras, señalando sus distintos componentes.</a:t>
            </a:r>
            <a:r>
              <a:rPr lang="es-ES_tradnl" sz="2000" dirty="0"/>
              <a:t> </a:t>
            </a:r>
            <a:endParaRPr lang="es-ES_tradnl" sz="20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2058988"/>
            <a:ext cx="7213600" cy="45989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258538" y="2058989"/>
            <a:ext cx="3433789" cy="4598986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Otolitos</a:t>
            </a:r>
          </a:p>
          <a:p>
            <a:r>
              <a:rPr lang="es-ES_tradnl" sz="2400" dirty="0" smtClean="0"/>
              <a:t>Membrana </a:t>
            </a:r>
            <a:r>
              <a:rPr lang="es-ES_tradnl" sz="2400" dirty="0" err="1" smtClean="0"/>
              <a:t>otol</a:t>
            </a:r>
            <a:r>
              <a:rPr lang="es-ES" sz="2400" dirty="0" err="1" smtClean="0"/>
              <a:t>ítica</a:t>
            </a:r>
            <a:endParaRPr lang="es-ES" sz="2400" dirty="0" smtClean="0"/>
          </a:p>
          <a:p>
            <a:r>
              <a:rPr lang="es-ES" sz="2400" dirty="0" smtClean="0"/>
              <a:t>Células ciliadas</a:t>
            </a:r>
          </a:p>
          <a:p>
            <a:r>
              <a:rPr lang="es-ES" sz="2400" dirty="0" smtClean="0"/>
              <a:t>Células de sostén</a:t>
            </a:r>
          </a:p>
          <a:p>
            <a:r>
              <a:rPr lang="es-ES" sz="2400" dirty="0" smtClean="0"/>
              <a:t>Células </a:t>
            </a:r>
            <a:r>
              <a:rPr lang="es-ES" sz="2400" dirty="0" err="1" smtClean="0"/>
              <a:t>perilinfáticas</a:t>
            </a: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115231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36600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2000" b="1" dirty="0" smtClean="0"/>
              <a:t>15.2c </a:t>
            </a:r>
            <a:r>
              <a:rPr lang="es-ES" sz="2000" b="1" dirty="0" smtClean="0"/>
              <a:t>Oído interno. Cóclea</a:t>
            </a:r>
            <a:br>
              <a:rPr lang="es-ES" sz="2000" b="1" dirty="0" smtClean="0"/>
            </a:br>
            <a:r>
              <a:rPr lang="es-MX" sz="2000" dirty="0"/>
              <a:t>Realiza un esquema o </a:t>
            </a:r>
            <a:r>
              <a:rPr lang="es-MX" sz="2000" dirty="0" smtClean="0"/>
              <a:t>coloca </a:t>
            </a:r>
            <a:r>
              <a:rPr lang="es-MX" sz="2000" dirty="0"/>
              <a:t>una imagen de un corte histológico del conducto de la cóclea con las distintas rampas, membranas y componentes de las paredes lateral y </a:t>
            </a:r>
            <a:r>
              <a:rPr lang="es-MX" sz="2000" dirty="0" smtClean="0"/>
              <a:t>medial.</a:t>
            </a:r>
            <a:endParaRPr lang="es-ES_tradnl" sz="20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2058988"/>
            <a:ext cx="7213600" cy="45989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258538" y="2368446"/>
            <a:ext cx="3433789" cy="3717562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Estr</a:t>
            </a:r>
            <a:r>
              <a:rPr lang="es-ES" sz="2400" dirty="0" err="1" smtClean="0"/>
              <a:t>ía</a:t>
            </a:r>
            <a:r>
              <a:rPr lang="es-ES" sz="2400" dirty="0" smtClean="0"/>
              <a:t> vascular</a:t>
            </a:r>
          </a:p>
          <a:p>
            <a:r>
              <a:rPr lang="es-ES" sz="2400" dirty="0" smtClean="0"/>
              <a:t>Rampa vestibular</a:t>
            </a:r>
          </a:p>
          <a:p>
            <a:r>
              <a:rPr lang="es-ES" sz="2400" dirty="0" smtClean="0"/>
              <a:t>Membrana vestibular</a:t>
            </a:r>
          </a:p>
          <a:p>
            <a:r>
              <a:rPr lang="es-ES" sz="2400" dirty="0" smtClean="0"/>
              <a:t>Rampa media o coclear</a:t>
            </a:r>
          </a:p>
          <a:p>
            <a:r>
              <a:rPr lang="es-ES" sz="2400" dirty="0" smtClean="0"/>
              <a:t>Membrana basilar</a:t>
            </a:r>
          </a:p>
          <a:p>
            <a:r>
              <a:rPr lang="es-ES" sz="2400" dirty="0" smtClean="0"/>
              <a:t>Rampa timpánica</a:t>
            </a:r>
          </a:p>
        </p:txBody>
      </p:sp>
    </p:spTree>
    <p:extLst>
      <p:ext uri="{BB962C8B-B14F-4D97-AF65-F5344CB8AC3E}">
        <p14:creationId xmlns:p14="http://schemas.microsoft.com/office/powerpoint/2010/main" val="193062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36600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2000" b="1" dirty="0" smtClean="0"/>
              <a:t>15.2d </a:t>
            </a:r>
            <a:r>
              <a:rPr lang="es-ES" sz="2000" b="1" dirty="0" smtClean="0"/>
              <a:t>Oído interno. Cóclea (órgano de Corti)</a:t>
            </a:r>
            <a:br>
              <a:rPr lang="es-ES" sz="2000" b="1" dirty="0" smtClean="0"/>
            </a:br>
            <a:r>
              <a:rPr lang="es-MX" sz="2000" dirty="0"/>
              <a:t>Realiza un </a:t>
            </a:r>
            <a:r>
              <a:rPr lang="es-MX" sz="2000" dirty="0" smtClean="0"/>
              <a:t>esquema del </a:t>
            </a:r>
            <a:r>
              <a:rPr lang="es-ES" sz="2000" dirty="0" smtClean="0"/>
              <a:t>órgano</a:t>
            </a:r>
            <a:r>
              <a:rPr lang="es-MX" sz="2000" dirty="0" smtClean="0"/>
              <a:t> de Corti, señalando sus componentes. </a:t>
            </a:r>
            <a:endParaRPr lang="es-ES_tradnl" sz="20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199" y="2058988"/>
            <a:ext cx="10239531" cy="45989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9970249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1" id="{5B9C1152-0AB5-D649-9147-01DACE9BC431}" vid="{B72FEF3F-818D-0548-9C1B-2686BBE0E7C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152</Words>
  <Application>Microsoft Macintosh PowerPoint</Application>
  <PresentationFormat>Panorámica</PresentationFormat>
  <Paragraphs>54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American Typewriter</vt:lpstr>
      <vt:lpstr>Calibri</vt:lpstr>
      <vt:lpstr>Calibri Light</vt:lpstr>
      <vt:lpstr>Arial</vt:lpstr>
      <vt:lpstr>Tema2</vt:lpstr>
      <vt:lpstr>Presentación de PowerPoint</vt:lpstr>
      <vt:lpstr>Resultado de aprendizaje:  Reconoce las características histológicas y función del oído medio y del oído interno.    </vt:lpstr>
      <vt:lpstr>15.1a Oído medio. Membrana timpánica  Realiza un esquema o coloca una imagen de un corte histológico de las siguientes estructuras, señalando sus distintos componentes. </vt:lpstr>
      <vt:lpstr>15.1b Oído medio. Tuba auditiva (de Eustaquio). Realiza un esquema o coloca una imagen de un corte histológico de las siguientes estructuras, señalando sus distintos componentes. </vt:lpstr>
      <vt:lpstr>15.2a Oído interno. Cresta ampollar  Realiza un esquema o coloca una imagen de un corte histológico de las siguientes estructuras, señalando sus distintos componentes. </vt:lpstr>
      <vt:lpstr>15.2b Oído interno. Mácula del sáculo o del utrículo  Realiza un esquema o coloca una imagen de un corte histológico de las siguientes estructuras, señalando sus distintos componentes. </vt:lpstr>
      <vt:lpstr>15.2c Oído interno. Cóclea Realiza un esquema o coloca una imagen de un corte histológico del conducto de la cóclea con las distintas rampas, membranas y componentes de las paredes lateral y medial.</vt:lpstr>
      <vt:lpstr>15.2d Oído interno. Cóclea (órgano de Corti) Realiza un esquema del órgano de Corti, señalando sus componentes.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3</cp:revision>
  <dcterms:created xsi:type="dcterms:W3CDTF">2020-11-30T18:51:23Z</dcterms:created>
  <dcterms:modified xsi:type="dcterms:W3CDTF">2020-11-30T19:11:07Z</dcterms:modified>
</cp:coreProperties>
</file>