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77"/>
  </p:normalViewPr>
  <p:slideViewPr>
    <p:cSldViewPr snapToGrid="0" snapToObjects="1" showGuides="1">
      <p:cViewPr varScale="1">
        <p:scale>
          <a:sx n="100" d="100"/>
          <a:sy n="100" d="100"/>
        </p:scale>
        <p:origin x="656"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20298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38693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765241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63687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964994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876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_tradn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227388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_tradn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42567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_tradn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652642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56241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5706725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pic>
        <p:nvPicPr>
          <p:cNvPr id="7" name="Imagen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4570023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bct.facmed.unam.mx/index.php/recurso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texto 12"/>
          <p:cNvSpPr>
            <a:spLocks noGrp="1"/>
          </p:cNvSpPr>
          <p:nvPr>
            <p:ph type="body" sz="half" idx="2"/>
          </p:nvPr>
        </p:nvSpPr>
        <p:spPr>
          <a:xfrm>
            <a:off x="992188" y="1578610"/>
            <a:ext cx="6201092" cy="4282440"/>
          </a:xfrm>
        </p:spPr>
        <p:txBody>
          <a:bodyPr>
            <a:normAutofit lnSpcReduction="10000"/>
          </a:bodyPr>
          <a:lstStyle/>
          <a:p>
            <a:pPr algn="ctr"/>
            <a:r>
              <a:rPr lang="es-ES" sz="4000" b="1" dirty="0">
                <a:solidFill>
                  <a:srgbClr val="0070C0"/>
                </a:solidFill>
                <a:latin typeface="American Typewriter" charset="0"/>
                <a:ea typeface="American Typewriter" charset="0"/>
                <a:cs typeface="American Typewriter" charset="0"/>
              </a:rPr>
              <a:t>Manual digital de </a:t>
            </a:r>
            <a:r>
              <a:rPr lang="es-ES" sz="4000" b="1" dirty="0" smtClean="0">
                <a:solidFill>
                  <a:srgbClr val="0070C0"/>
                </a:solidFill>
                <a:latin typeface="American Typewriter" charset="0"/>
                <a:ea typeface="American Typewriter" charset="0"/>
                <a:cs typeface="American Typewriter" charset="0"/>
              </a:rPr>
              <a:t>prácticas</a:t>
            </a:r>
          </a:p>
          <a:p>
            <a:pPr algn="ctr"/>
            <a:r>
              <a:rPr lang="es-ES" sz="3200" dirty="0">
                <a:solidFill>
                  <a:prstClr val="black"/>
                </a:solidFill>
                <a:latin typeface="American Typewriter" charset="0"/>
                <a:ea typeface="American Typewriter" charset="0"/>
                <a:cs typeface="American Typewriter" charset="0"/>
              </a:rPr>
              <a:t/>
            </a:r>
            <a:br>
              <a:rPr lang="es-ES" sz="3200" dirty="0">
                <a:solidFill>
                  <a:prstClr val="black"/>
                </a:solidFill>
                <a:latin typeface="American Typewriter" charset="0"/>
                <a:ea typeface="American Typewriter" charset="0"/>
                <a:cs typeface="American Typewriter" charset="0"/>
              </a:rPr>
            </a:br>
            <a:r>
              <a:rPr lang="es-ES" sz="3200" dirty="0">
                <a:solidFill>
                  <a:prstClr val="black"/>
                </a:solidFill>
                <a:latin typeface="American Typewriter" charset="0"/>
                <a:ea typeface="American Typewriter" charset="0"/>
                <a:cs typeface="American Typewriter" charset="0"/>
              </a:rPr>
              <a:t> Práctica </a:t>
            </a:r>
            <a:r>
              <a:rPr lang="es-ES" sz="3200" dirty="0" smtClean="0">
                <a:solidFill>
                  <a:prstClr val="black"/>
                </a:solidFill>
                <a:latin typeface="American Typewriter" charset="0"/>
                <a:ea typeface="American Typewriter" charset="0"/>
                <a:cs typeface="American Typewriter" charset="0"/>
              </a:rPr>
              <a:t>14. </a:t>
            </a:r>
          </a:p>
          <a:p>
            <a:pPr algn="ctr"/>
            <a:r>
              <a:rPr lang="es-ES" sz="3200" dirty="0" smtClean="0">
                <a:solidFill>
                  <a:prstClr val="black"/>
                </a:solidFill>
                <a:latin typeface="American Typewriter" charset="0"/>
                <a:ea typeface="American Typewriter" charset="0"/>
                <a:cs typeface="American Typewriter" charset="0"/>
              </a:rPr>
              <a:t>Ojo (globo ocular)</a:t>
            </a:r>
          </a:p>
          <a:p>
            <a:pPr algn="ctr"/>
            <a:endParaRPr lang="es-ES" sz="3200" dirty="0">
              <a:solidFill>
                <a:prstClr val="black"/>
              </a:solidFill>
              <a:latin typeface="American Typewriter" charset="0"/>
              <a:ea typeface="American Typewriter" charset="0"/>
              <a:cs typeface="American Typewriter" charset="0"/>
            </a:endParaRPr>
          </a:p>
          <a:p>
            <a:pPr lvl="0" algn="ctr">
              <a:lnSpc>
                <a:spcPct val="100000"/>
              </a:lnSpc>
              <a:spcBef>
                <a:spcPts val="0"/>
              </a:spcBef>
            </a:pPr>
            <a:r>
              <a:rPr lang="es-ES_tradnl" sz="2000" dirty="0">
                <a:solidFill>
                  <a:prstClr val="black"/>
                </a:solidFill>
              </a:rPr>
              <a:t>Instrucciones generales:</a:t>
            </a:r>
          </a:p>
          <a:p>
            <a:pPr lvl="0" algn="ctr">
              <a:lnSpc>
                <a:spcPct val="100000"/>
              </a:lnSpc>
              <a:spcBef>
                <a:spcPts val="0"/>
              </a:spcBef>
            </a:pPr>
            <a:r>
              <a:rPr lang="es-ES_tradnl" sz="2000" dirty="0">
                <a:solidFill>
                  <a:prstClr val="black"/>
                </a:solidFill>
              </a:rPr>
              <a:t>En el </a:t>
            </a:r>
            <a:r>
              <a:rPr lang="es-ES" sz="2000" dirty="0">
                <a:solidFill>
                  <a:prstClr val="black"/>
                </a:solidFill>
              </a:rPr>
              <a:t>microscopio virtual o en el Atlas Digital del Departamento busca cada  preparación histológica o fotomicrografía y señala lo que se te pide</a:t>
            </a:r>
            <a:endParaRPr lang="es-ES_tradnl" dirty="0">
              <a:latin typeface="American Typewriter" charset="0"/>
              <a:ea typeface="American Typewriter" charset="0"/>
              <a:cs typeface="American Typewriter"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673158" y="2030121"/>
            <a:ext cx="4290800" cy="3387777"/>
          </a:xfrm>
          <a:prstGeom prst="rect">
            <a:avLst/>
          </a:prstGeom>
          <a:ln w="38100">
            <a:solidFill>
              <a:schemeClr val="tx1"/>
            </a:solidFill>
          </a:ln>
        </p:spPr>
      </p:pic>
    </p:spTree>
    <p:extLst>
      <p:ext uri="{BB962C8B-B14F-4D97-AF65-F5344CB8AC3E}">
        <p14:creationId xmlns:p14="http://schemas.microsoft.com/office/powerpoint/2010/main" val="136379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19528" y="793385"/>
            <a:ext cx="11167671" cy="1325563"/>
          </a:xfrm>
        </p:spPr>
        <p:txBody>
          <a:bodyPr>
            <a:noAutofit/>
          </a:bodyPr>
          <a:lstStyle/>
          <a:p>
            <a:r>
              <a:rPr lang="es-ES_tradnl" sz="2000" b="1" dirty="0" smtClean="0"/>
              <a:t>14.7 Ojo (</a:t>
            </a:r>
            <a:r>
              <a:rPr lang="es-ES" sz="2000" b="1" dirty="0" smtClean="0"/>
              <a:t>nervio óptico/punto ciego</a:t>
            </a:r>
            <a:r>
              <a:rPr lang="es-ES" sz="2000" b="1" dirty="0" smtClean="0"/>
              <a:t>). </a:t>
            </a:r>
            <a:br>
              <a:rPr lang="es-ES" sz="2000" b="1" dirty="0" smtClean="0"/>
            </a:br>
            <a:r>
              <a:rPr lang="es-MX" sz="2000" dirty="0" smtClean="0"/>
              <a:t>Observa </a:t>
            </a:r>
            <a:r>
              <a:rPr lang="es-MX" sz="2000" dirty="0"/>
              <a:t>la leve invaginación o depresión producida en la retina, coroides y la esclerótica al penetrar el conjunto de axones que constituyen el nervio óptico. Esta zona corresponde a la papila </a:t>
            </a:r>
            <a:r>
              <a:rPr lang="es-MX" sz="2000" dirty="0" smtClean="0"/>
              <a:t>óptica</a:t>
            </a:r>
            <a:r>
              <a:rPr lang="es-ES_tradnl" sz="2000" dirty="0" smtClean="0"/>
              <a:t>.  </a:t>
            </a:r>
            <a:endParaRPr lang="es-ES_tradnl" sz="20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58538" y="2518348"/>
            <a:ext cx="3433789" cy="3597640"/>
          </a:xfrm>
        </p:spPr>
        <p:txBody>
          <a:bodyPr>
            <a:normAutofit/>
          </a:bodyPr>
          <a:lstStyle/>
          <a:p>
            <a:r>
              <a:rPr lang="es-ES_tradnl" sz="2400" dirty="0" err="1" smtClean="0"/>
              <a:t>Tinci</a:t>
            </a:r>
            <a:r>
              <a:rPr lang="es-ES" sz="2400" dirty="0" err="1" smtClean="0"/>
              <a:t>ón</a:t>
            </a:r>
            <a:r>
              <a:rPr lang="es-ES" sz="2400" dirty="0" smtClean="0"/>
              <a:t>:</a:t>
            </a:r>
          </a:p>
          <a:p>
            <a:r>
              <a:rPr lang="es-ES" sz="2400" dirty="0" smtClean="0"/>
              <a:t>Esclerótica</a:t>
            </a:r>
          </a:p>
          <a:p>
            <a:r>
              <a:rPr lang="es-ES" sz="2400" dirty="0" smtClean="0"/>
              <a:t>Coroides</a:t>
            </a:r>
          </a:p>
          <a:p>
            <a:r>
              <a:rPr lang="es-ES" sz="2400" dirty="0" smtClean="0"/>
              <a:t>Retina</a:t>
            </a:r>
          </a:p>
          <a:p>
            <a:r>
              <a:rPr lang="es-ES" sz="2400" dirty="0" smtClean="0"/>
              <a:t>Axones</a:t>
            </a:r>
          </a:p>
          <a:p>
            <a:r>
              <a:rPr lang="es-ES" sz="2400" dirty="0" smtClean="0"/>
              <a:t>Nervio óptico</a:t>
            </a:r>
            <a:endParaRPr lang="es-ES_tradnl" sz="2400" dirty="0" smtClean="0"/>
          </a:p>
        </p:txBody>
      </p:sp>
    </p:spTree>
    <p:extLst>
      <p:ext uri="{BB962C8B-B14F-4D97-AF65-F5344CB8AC3E}">
        <p14:creationId xmlns:p14="http://schemas.microsoft.com/office/powerpoint/2010/main" val="1995634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19528" y="868335"/>
            <a:ext cx="11167671" cy="1325563"/>
          </a:xfrm>
        </p:spPr>
        <p:txBody>
          <a:bodyPr>
            <a:noAutofit/>
          </a:bodyPr>
          <a:lstStyle/>
          <a:p>
            <a:r>
              <a:rPr lang="es-ES_tradnl" sz="1800" b="1" dirty="0" smtClean="0"/>
              <a:t>14.8 Ojo (</a:t>
            </a:r>
            <a:r>
              <a:rPr lang="es-ES" sz="1800" b="1" dirty="0" smtClean="0"/>
              <a:t>cristalino</a:t>
            </a:r>
            <a:r>
              <a:rPr lang="es-ES" sz="1800" b="1" dirty="0" smtClean="0"/>
              <a:t>). </a:t>
            </a:r>
            <a:br>
              <a:rPr lang="es-ES" sz="1800" b="1" dirty="0" smtClean="0"/>
            </a:br>
            <a:r>
              <a:rPr lang="es-MX" sz="1800" dirty="0"/>
              <a:t>El cristalino se ubica entre la cámara posterior y la cámara vítrea y se sostiene a partir del ligamento suspensorio del cristalino o zónula de Zinn que emerge de los procesos ciliares del cuerpo ciliar. Rodeando a todo el cristalino se encuentra la cápsula. En el polo anterior se localiza el epitelio del cristalino. El cristalino se encuentra constituido en su mayor parte por fibras que son células que se originan del epitelio situado en la zona del ecuador. </a:t>
            </a: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58538" y="2518348"/>
            <a:ext cx="3433789" cy="3597640"/>
          </a:xfrm>
        </p:spPr>
        <p:txBody>
          <a:bodyPr>
            <a:normAutofit/>
          </a:bodyPr>
          <a:lstStyle/>
          <a:p>
            <a:r>
              <a:rPr lang="es-ES_tradnl" sz="2400" dirty="0" err="1" smtClean="0"/>
              <a:t>Tinci</a:t>
            </a:r>
            <a:r>
              <a:rPr lang="es-ES" sz="2400" dirty="0" err="1" smtClean="0"/>
              <a:t>ón</a:t>
            </a:r>
            <a:r>
              <a:rPr lang="es-ES" sz="2400" dirty="0" smtClean="0"/>
              <a:t>:</a:t>
            </a:r>
          </a:p>
          <a:p>
            <a:r>
              <a:rPr lang="es-ES" sz="2400" dirty="0" smtClean="0"/>
              <a:t>Cápsula del cristalino</a:t>
            </a:r>
          </a:p>
          <a:p>
            <a:r>
              <a:rPr lang="es-ES" sz="2400" dirty="0" smtClean="0"/>
              <a:t>Epitelio superficial cúbico simple</a:t>
            </a:r>
          </a:p>
          <a:p>
            <a:r>
              <a:rPr lang="es-ES" sz="2400" dirty="0" smtClean="0"/>
              <a:t>Fibras del cristalino</a:t>
            </a:r>
          </a:p>
          <a:p>
            <a:pPr lvl="1"/>
            <a:r>
              <a:rPr lang="es-ES" sz="2000" dirty="0" smtClean="0"/>
              <a:t>Núcleos de las fibras del cristalino</a:t>
            </a:r>
          </a:p>
          <a:p>
            <a:r>
              <a:rPr lang="es-ES" sz="2400" dirty="0" smtClean="0"/>
              <a:t>Ligamento suspensorio del cristalino</a:t>
            </a:r>
            <a:endParaRPr lang="es-ES" sz="2400" dirty="0" smtClean="0"/>
          </a:p>
        </p:txBody>
      </p:sp>
    </p:spTree>
    <p:extLst>
      <p:ext uri="{BB962C8B-B14F-4D97-AF65-F5344CB8AC3E}">
        <p14:creationId xmlns:p14="http://schemas.microsoft.com/office/powerpoint/2010/main" val="1363369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43921" y="3010942"/>
            <a:ext cx="9144000" cy="2387600"/>
          </a:xfrm>
        </p:spPr>
        <p:txBody>
          <a:bodyPr>
            <a:noAutofit/>
          </a:bodyPr>
          <a:lstStyle/>
          <a:p>
            <a:pPr algn="l"/>
            <a:r>
              <a:rPr lang="es-ES_tradnl" sz="2000" b="1" dirty="0" smtClean="0"/>
              <a:t>Resultado de aprendizaje:</a:t>
            </a:r>
            <a:br>
              <a:rPr lang="es-ES_tradnl" sz="2000" b="1" dirty="0" smtClean="0"/>
            </a:br>
            <a:r>
              <a:rPr lang="es-ES_tradnl" sz="2000" b="1" dirty="0" smtClean="0"/>
              <a:t/>
            </a:r>
            <a:br>
              <a:rPr lang="es-ES_tradnl" sz="2000" b="1" dirty="0" smtClean="0"/>
            </a:br>
            <a:r>
              <a:rPr lang="es-ES_tradnl" sz="2000" b="1" dirty="0" smtClean="0"/>
              <a:t>Identifica la estructura </a:t>
            </a:r>
            <a:r>
              <a:rPr lang="es-ES_tradnl" sz="2000" b="1" dirty="0" err="1" smtClean="0"/>
              <a:t>histol</a:t>
            </a:r>
            <a:r>
              <a:rPr lang="es-ES" sz="2000" b="1" dirty="0" err="1" smtClean="0"/>
              <a:t>ógica</a:t>
            </a:r>
            <a:r>
              <a:rPr lang="es-ES" sz="2000" b="1" dirty="0" smtClean="0"/>
              <a:t> de la capa fibrosa en fotomicrografías y en cortes histológicos. </a:t>
            </a:r>
            <a:br>
              <a:rPr lang="es-ES" sz="2000" b="1" dirty="0" smtClean="0"/>
            </a:br>
            <a:r>
              <a:rPr lang="es-ES" sz="2000" b="1" dirty="0" smtClean="0"/>
              <a:t>Identifica la estructura histológica de la capa vascular en fotomicrografías y en cortes histológicos.</a:t>
            </a:r>
            <a:br>
              <a:rPr lang="es-ES" sz="2000" b="1" dirty="0" smtClean="0"/>
            </a:br>
            <a:r>
              <a:rPr lang="es-ES" sz="2000" b="1" dirty="0" smtClean="0"/>
              <a:t>Identifica la estructura histológica de la retina en fotomicrografías y en cortes histológicos. </a:t>
            </a:r>
            <a:br>
              <a:rPr lang="es-ES" sz="2000" b="1" dirty="0" smtClean="0"/>
            </a:br>
            <a:r>
              <a:rPr lang="es-ES" sz="2000" b="1" dirty="0"/>
              <a:t>Identifica la estructura histológica </a:t>
            </a:r>
            <a:r>
              <a:rPr lang="es-ES" sz="2000" b="1" dirty="0" smtClean="0"/>
              <a:t>del cristalino </a:t>
            </a:r>
            <a:r>
              <a:rPr lang="es-ES" sz="2000" b="1" dirty="0"/>
              <a:t>en fotomicrografías y en cortes histológicos. </a:t>
            </a:r>
            <a:r>
              <a:rPr lang="es-ES" sz="2000" b="1" dirty="0" smtClean="0"/>
              <a:t/>
            </a:r>
            <a:br>
              <a:rPr lang="es-ES" sz="2000" b="1" dirty="0" smtClean="0"/>
            </a:br>
            <a:r>
              <a:rPr lang="es-ES" sz="2000" b="1" dirty="0" smtClean="0"/>
              <a:t>Identifica la estructura histológica del párpado en fotomicrografías y en cortes histológicos. </a:t>
            </a:r>
            <a:r>
              <a:rPr lang="es-ES" sz="2000" b="1" dirty="0"/>
              <a:t/>
            </a:r>
            <a:br>
              <a:rPr lang="es-ES" sz="2000" b="1" dirty="0"/>
            </a:br>
            <a:r>
              <a:rPr lang="es-ES" sz="2000" b="1" dirty="0"/>
              <a:t/>
            </a:r>
            <a:br>
              <a:rPr lang="es-ES" sz="2000" b="1" dirty="0"/>
            </a:br>
            <a:r>
              <a:rPr lang="es-ES" sz="2000" b="1" dirty="0" smtClean="0"/>
              <a:t/>
            </a:r>
            <a:br>
              <a:rPr lang="es-ES" sz="2000" b="1" dirty="0" smtClean="0"/>
            </a:br>
            <a:r>
              <a:rPr lang="es-ES" sz="2000" b="1" dirty="0" smtClean="0"/>
              <a:t/>
            </a:r>
            <a:br>
              <a:rPr lang="es-ES" sz="2000" b="1" dirty="0" smtClean="0"/>
            </a:br>
            <a:endParaRPr lang="es-ES_tradnl" sz="2000" b="1" dirty="0"/>
          </a:p>
        </p:txBody>
      </p:sp>
      <p:sp>
        <p:nvSpPr>
          <p:cNvPr id="3" name="Subtítulo 2"/>
          <p:cNvSpPr>
            <a:spLocks noGrp="1"/>
          </p:cNvSpPr>
          <p:nvPr>
            <p:ph type="subTitle" idx="1"/>
          </p:nvPr>
        </p:nvSpPr>
        <p:spPr>
          <a:xfrm>
            <a:off x="1643921" y="4519535"/>
            <a:ext cx="9144000" cy="2196058"/>
          </a:xfrm>
        </p:spPr>
        <p:txBody>
          <a:bodyPr>
            <a:noAutofit/>
          </a:bodyPr>
          <a:lstStyle/>
          <a:p>
            <a:r>
              <a:rPr lang="es-ES_tradnl" sz="2000" dirty="0" smtClean="0"/>
              <a:t>Recursos:</a:t>
            </a:r>
          </a:p>
          <a:p>
            <a:endParaRPr lang="es-ES_tradnl" sz="2000" dirty="0"/>
          </a:p>
          <a:p>
            <a:r>
              <a:rPr lang="es-ES_tradnl" sz="2000" dirty="0">
                <a:hlinkClick r:id="rId2"/>
              </a:rPr>
              <a:t>http://bct.facmed.unam.mx/index.php/recursos</a:t>
            </a:r>
            <a:r>
              <a:rPr lang="es-ES_tradnl" sz="2000" dirty="0" smtClean="0">
                <a:hlinkClick r:id="rId2"/>
              </a:rPr>
              <a:t>/</a:t>
            </a:r>
            <a:endParaRPr lang="es-ES_tradnl" sz="2000" dirty="0" smtClean="0"/>
          </a:p>
          <a:p>
            <a:r>
              <a:rPr lang="es-ES_tradnl" sz="2000" dirty="0" smtClean="0"/>
              <a:t> </a:t>
            </a:r>
          </a:p>
          <a:p>
            <a:endParaRPr lang="es-ES" sz="2000" dirty="0" smtClean="0"/>
          </a:p>
          <a:p>
            <a:endParaRPr lang="es-ES" sz="2000" dirty="0" smtClean="0"/>
          </a:p>
          <a:p>
            <a:endParaRPr lang="es-ES"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a:p>
        </p:txBody>
      </p:sp>
    </p:spTree>
    <p:extLst>
      <p:ext uri="{BB962C8B-B14F-4D97-AF65-F5344CB8AC3E}">
        <p14:creationId xmlns:p14="http://schemas.microsoft.com/office/powerpoint/2010/main" val="757994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36600"/>
            <a:ext cx="10515600" cy="1325563"/>
          </a:xfrm>
        </p:spPr>
        <p:txBody>
          <a:bodyPr>
            <a:noAutofit/>
          </a:bodyPr>
          <a:lstStyle/>
          <a:p>
            <a:r>
              <a:rPr lang="es-ES_tradnl" sz="2000" b="1" dirty="0" smtClean="0"/>
              <a:t>14.1 Ojo (c</a:t>
            </a:r>
            <a:r>
              <a:rPr lang="es-ES" sz="2000" b="1" dirty="0" err="1" smtClean="0"/>
              <a:t>órnea</a:t>
            </a:r>
            <a:r>
              <a:rPr lang="es-ES" sz="2000" b="1" dirty="0" smtClean="0"/>
              <a:t>).</a:t>
            </a:r>
            <a:br>
              <a:rPr lang="es-ES" sz="2000" b="1" dirty="0" smtClean="0"/>
            </a:br>
            <a:r>
              <a:rPr lang="es-MX" sz="2000" dirty="0"/>
              <a:t>La córnea forma parte de la túnica fibrosa o externa y se encuentra ubicada en la parte anterior del mismo. </a:t>
            </a:r>
            <a:r>
              <a:rPr lang="es-MX" sz="2000" dirty="0" smtClean="0"/>
              <a:t>Observa </a:t>
            </a:r>
            <a:r>
              <a:rPr lang="es-MX" sz="2000" dirty="0"/>
              <a:t>los componentes epiteliales y conjuntivos de la córnea.</a:t>
            </a:r>
            <a:r>
              <a:rPr lang="es-ES_tradnl" sz="2000" dirty="0"/>
              <a:t/>
            </a:r>
            <a:br>
              <a:rPr lang="es-ES_tradnl" sz="2000" dirty="0"/>
            </a:br>
            <a:endParaRPr lang="es-ES_tradnl" sz="20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lnSpcReduction="10000"/>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58538" y="2058989"/>
            <a:ext cx="3433789" cy="4598986"/>
          </a:xfrm>
        </p:spPr>
        <p:txBody>
          <a:bodyPr>
            <a:normAutofit lnSpcReduction="10000"/>
          </a:bodyPr>
          <a:lstStyle/>
          <a:p>
            <a:r>
              <a:rPr lang="es-ES_tradnl" sz="2400" dirty="0" err="1" smtClean="0"/>
              <a:t>Tinci</a:t>
            </a:r>
            <a:r>
              <a:rPr lang="es-ES" sz="2400" dirty="0" err="1" smtClean="0"/>
              <a:t>ón</a:t>
            </a:r>
            <a:r>
              <a:rPr lang="es-ES" sz="2400" dirty="0" smtClean="0"/>
              <a:t>:</a:t>
            </a:r>
          </a:p>
          <a:p>
            <a:r>
              <a:rPr lang="es-ES_tradnl" sz="2400" dirty="0" smtClean="0"/>
              <a:t>Epitelio anterior (plano estratificado sin estrato c</a:t>
            </a:r>
            <a:r>
              <a:rPr lang="es-ES" sz="2400" dirty="0" err="1" smtClean="0"/>
              <a:t>órneo</a:t>
            </a:r>
            <a:r>
              <a:rPr lang="es-ES" sz="2400" dirty="0" smtClean="0"/>
              <a:t>)</a:t>
            </a:r>
          </a:p>
          <a:p>
            <a:r>
              <a:rPr lang="es-ES" sz="2400" dirty="0" smtClean="0"/>
              <a:t>Membrana de </a:t>
            </a:r>
            <a:r>
              <a:rPr lang="es-ES" sz="2400" dirty="0" err="1" smtClean="0"/>
              <a:t>Bowman</a:t>
            </a:r>
            <a:endParaRPr lang="es-ES" sz="2400" dirty="0" smtClean="0"/>
          </a:p>
          <a:p>
            <a:r>
              <a:rPr lang="es-ES" sz="2400" dirty="0" smtClean="0"/>
              <a:t>Estroma corneal</a:t>
            </a:r>
          </a:p>
          <a:p>
            <a:r>
              <a:rPr lang="es-ES" sz="2400" dirty="0" smtClean="0"/>
              <a:t>Membrana de </a:t>
            </a:r>
            <a:r>
              <a:rPr lang="es-ES" sz="2400" dirty="0" err="1" smtClean="0"/>
              <a:t>Descemet</a:t>
            </a:r>
            <a:endParaRPr lang="es-ES" sz="2400" dirty="0" smtClean="0"/>
          </a:p>
          <a:p>
            <a:r>
              <a:rPr lang="es-ES" sz="2400" dirty="0" smtClean="0"/>
              <a:t>Endotelio corneal o posterior</a:t>
            </a:r>
          </a:p>
          <a:p>
            <a:r>
              <a:rPr lang="es-ES" sz="2400" dirty="0" smtClean="0"/>
              <a:t>Cámara anterior</a:t>
            </a:r>
          </a:p>
          <a:p>
            <a:r>
              <a:rPr lang="es-ES" sz="2400" dirty="0" smtClean="0"/>
              <a:t>Cámara posterior</a:t>
            </a:r>
          </a:p>
          <a:p>
            <a:endParaRPr lang="es-ES_tradnl" sz="2400" dirty="0" smtClean="0"/>
          </a:p>
        </p:txBody>
      </p:sp>
    </p:spTree>
    <p:extLst>
      <p:ext uri="{BB962C8B-B14F-4D97-AF65-F5344CB8AC3E}">
        <p14:creationId xmlns:p14="http://schemas.microsoft.com/office/powerpoint/2010/main" val="748097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19528" y="793385"/>
            <a:ext cx="11167671" cy="1325563"/>
          </a:xfrm>
        </p:spPr>
        <p:txBody>
          <a:bodyPr>
            <a:noAutofit/>
          </a:bodyPr>
          <a:lstStyle/>
          <a:p>
            <a:r>
              <a:rPr lang="es-ES_tradnl" sz="2000" b="1" dirty="0" smtClean="0"/>
              <a:t>14.2 Ojo (limbo </a:t>
            </a:r>
            <a:r>
              <a:rPr lang="es-ES_tradnl" sz="2000" b="1" dirty="0" err="1" smtClean="0"/>
              <a:t>escleroc</a:t>
            </a:r>
            <a:r>
              <a:rPr lang="es-ES" sz="2000" b="1" dirty="0" err="1"/>
              <a:t>o</a:t>
            </a:r>
            <a:r>
              <a:rPr lang="es-ES" sz="2000" b="1" dirty="0" err="1" smtClean="0"/>
              <a:t>rneal</a:t>
            </a:r>
            <a:r>
              <a:rPr lang="es-ES" sz="2000" b="1" dirty="0" smtClean="0"/>
              <a:t>).</a:t>
            </a:r>
            <a:br>
              <a:rPr lang="es-ES" sz="2000" b="1" dirty="0" smtClean="0"/>
            </a:br>
            <a:r>
              <a:rPr lang="es-MX" sz="2000" dirty="0" smtClean="0"/>
              <a:t>Observa </a:t>
            </a:r>
            <a:r>
              <a:rPr lang="es-MX" sz="2000" dirty="0"/>
              <a:t>la transición del epitelio corneal que es plano estratificado sin estrato córneo, al epitelio conjuntival que es cilíndrico estratificado; en ese lugar existen células madres corneales. Debajo del epitelio conjuntival se sitúa una lámina propia o corion de tejido conjuntivo denso con abundantes capilares. </a:t>
            </a:r>
            <a:endParaRPr lang="es-ES_tradnl" sz="20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58538" y="2518348"/>
            <a:ext cx="3433789" cy="3597640"/>
          </a:xfrm>
        </p:spPr>
        <p:txBody>
          <a:bodyPr>
            <a:normAutofit/>
          </a:bodyPr>
          <a:lstStyle/>
          <a:p>
            <a:r>
              <a:rPr lang="es-ES" sz="2400" dirty="0" smtClean="0"/>
              <a:t>Tinción:</a:t>
            </a:r>
          </a:p>
          <a:p>
            <a:r>
              <a:rPr lang="es-ES" sz="2400" dirty="0" smtClean="0"/>
              <a:t>Epitelio conjuntival</a:t>
            </a:r>
          </a:p>
          <a:p>
            <a:r>
              <a:rPr lang="es-ES" sz="2400" dirty="0" smtClean="0"/>
              <a:t>Limbo </a:t>
            </a:r>
            <a:r>
              <a:rPr lang="es-ES" sz="2400" dirty="0" err="1" smtClean="0"/>
              <a:t>esclerocorneal</a:t>
            </a:r>
            <a:endParaRPr lang="es-ES" sz="2400" dirty="0" smtClean="0"/>
          </a:p>
          <a:p>
            <a:r>
              <a:rPr lang="es-ES" sz="2400" dirty="0" smtClean="0"/>
              <a:t>Epitelio corneal</a:t>
            </a:r>
          </a:p>
          <a:p>
            <a:r>
              <a:rPr lang="es-ES" sz="2400" dirty="0" smtClean="0"/>
              <a:t>Tejido conjuntivo </a:t>
            </a:r>
            <a:r>
              <a:rPr lang="es-ES" sz="2400" dirty="0" err="1" smtClean="0"/>
              <a:t>escleral</a:t>
            </a:r>
            <a:endParaRPr lang="es-ES" sz="2400" dirty="0" smtClean="0"/>
          </a:p>
          <a:p>
            <a:r>
              <a:rPr lang="es-ES" sz="2400" dirty="0" smtClean="0"/>
              <a:t>Capilares </a:t>
            </a:r>
            <a:r>
              <a:rPr lang="es-ES" sz="2400" dirty="0" err="1" smtClean="0"/>
              <a:t>esclerales</a:t>
            </a:r>
            <a:endParaRPr lang="es-ES" sz="2400" dirty="0" smtClean="0"/>
          </a:p>
          <a:p>
            <a:endParaRPr lang="es-ES_tradnl" sz="2400" dirty="0" smtClean="0"/>
          </a:p>
        </p:txBody>
      </p:sp>
    </p:spTree>
    <p:extLst>
      <p:ext uri="{BB962C8B-B14F-4D97-AF65-F5344CB8AC3E}">
        <p14:creationId xmlns:p14="http://schemas.microsoft.com/office/powerpoint/2010/main" val="12191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19528" y="793385"/>
            <a:ext cx="11167671" cy="1325563"/>
          </a:xfrm>
        </p:spPr>
        <p:txBody>
          <a:bodyPr>
            <a:noAutofit/>
          </a:bodyPr>
          <a:lstStyle/>
          <a:p>
            <a:r>
              <a:rPr lang="es-ES_tradnl" sz="2000" b="1" dirty="0" smtClean="0"/>
              <a:t>14.3 Ojo (</a:t>
            </a:r>
            <a:r>
              <a:rPr lang="es-ES" sz="2000" b="1" dirty="0" smtClean="0"/>
              <a:t>procesos ciliares y cuerpo ciliar).</a:t>
            </a:r>
            <a:br>
              <a:rPr lang="es-ES" sz="2000" b="1" dirty="0" smtClean="0"/>
            </a:br>
            <a:r>
              <a:rPr lang="es-MX" sz="2000" dirty="0"/>
              <a:t> Es otro componente de la coroides. Se localiza entre la raíz del iris y la ora serrata. Posee tres grupos de fibras musculares lisas y un conjunto de evaginaciones, los procesos ciliares</a:t>
            </a:r>
            <a:r>
              <a:rPr lang="es-ES_tradnl" sz="2000" dirty="0"/>
              <a:t> </a:t>
            </a:r>
            <a:endParaRPr lang="es-ES_tradnl" sz="20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58538" y="2058988"/>
            <a:ext cx="3433789" cy="4131950"/>
          </a:xfrm>
        </p:spPr>
        <p:txBody>
          <a:bodyPr>
            <a:normAutofit/>
          </a:bodyPr>
          <a:lstStyle/>
          <a:p>
            <a:r>
              <a:rPr lang="es-ES_tradnl" sz="2400" dirty="0" err="1" smtClean="0"/>
              <a:t>Tinci</a:t>
            </a:r>
            <a:r>
              <a:rPr lang="es-ES" sz="2400" dirty="0" err="1" smtClean="0"/>
              <a:t>ón</a:t>
            </a:r>
            <a:r>
              <a:rPr lang="es-ES" sz="2400" dirty="0" smtClean="0"/>
              <a:t>:</a:t>
            </a:r>
          </a:p>
          <a:p>
            <a:r>
              <a:rPr lang="es-ES_tradnl" sz="2400" dirty="0" smtClean="0"/>
              <a:t>Cuerpo ciliar</a:t>
            </a:r>
          </a:p>
          <a:p>
            <a:r>
              <a:rPr lang="es-ES_tradnl" sz="2400" dirty="0" smtClean="0"/>
              <a:t>Epitelio pigmentario</a:t>
            </a:r>
          </a:p>
          <a:p>
            <a:r>
              <a:rPr lang="es-ES_tradnl" sz="2400" dirty="0" smtClean="0"/>
              <a:t>Procesos ciliares</a:t>
            </a:r>
          </a:p>
          <a:p>
            <a:r>
              <a:rPr lang="es-ES_tradnl" sz="2400" dirty="0" smtClean="0"/>
              <a:t>Fibras musculares lisas</a:t>
            </a:r>
          </a:p>
          <a:p>
            <a:r>
              <a:rPr lang="es-ES_tradnl" sz="2400" dirty="0" smtClean="0"/>
              <a:t>Tejido conjuntivo laxo</a:t>
            </a:r>
          </a:p>
          <a:p>
            <a:r>
              <a:rPr lang="es-ES_tradnl" sz="2400" dirty="0" err="1" smtClean="0"/>
              <a:t>Regi</a:t>
            </a:r>
            <a:r>
              <a:rPr lang="es-ES" sz="2400" dirty="0" err="1" smtClean="0"/>
              <a:t>ón</a:t>
            </a:r>
            <a:r>
              <a:rPr lang="es-ES" sz="2400" dirty="0" smtClean="0"/>
              <a:t> vascular interna</a:t>
            </a:r>
          </a:p>
          <a:p>
            <a:r>
              <a:rPr lang="es-ES" sz="2400" dirty="0" smtClean="0"/>
              <a:t>Vasos sanguíneos</a:t>
            </a:r>
            <a:endParaRPr lang="es-ES_tradnl" sz="2400" dirty="0" smtClean="0"/>
          </a:p>
        </p:txBody>
      </p:sp>
    </p:spTree>
    <p:extLst>
      <p:ext uri="{BB962C8B-B14F-4D97-AF65-F5344CB8AC3E}">
        <p14:creationId xmlns:p14="http://schemas.microsoft.com/office/powerpoint/2010/main" val="1595056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39843" y="967935"/>
            <a:ext cx="11617377" cy="1325563"/>
          </a:xfrm>
        </p:spPr>
        <p:txBody>
          <a:bodyPr>
            <a:noAutofit/>
          </a:bodyPr>
          <a:lstStyle/>
          <a:p>
            <a:r>
              <a:rPr lang="es-ES_tradnl" sz="1800" b="1" dirty="0" smtClean="0"/>
              <a:t>14.4 Ojo (</a:t>
            </a:r>
            <a:r>
              <a:rPr lang="es-ES" sz="1800" b="1" dirty="0" smtClean="0"/>
              <a:t>iris).   </a:t>
            </a:r>
            <a:r>
              <a:rPr lang="es-MX" sz="1800" dirty="0" smtClean="0"/>
              <a:t>Se </a:t>
            </a:r>
            <a:r>
              <a:rPr lang="es-MX" sz="1800" dirty="0"/>
              <a:t>origina a partir de la superficie anterior del cuerpo ciliar. El iris se adhiere a la esclerótica a unos 2 mm del límite esclero-corneal. Limita la cámara anterior y posterior, ambas cámaras contienen al humor acuoso. Posee dos superficies y, entre ellas, se sitúa un tejido conjuntivo laxo muy vascularizado. La superficie posterior posee dos epitelios, el pigmentario posterior con abundantes gránulos de melanina y el epitelio anterior consta de células mioepiteliales contráctiles: forman el músculo dilatador de la pupila; alrededor de la pupila existen fibras musculares lisas, de origen ectodermal, que integran el músculo constrictor o esfínter de la pupila. </a:t>
            </a: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929390" y="2293498"/>
            <a:ext cx="6940446" cy="4407105"/>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58538" y="2518348"/>
            <a:ext cx="3598682" cy="3597640"/>
          </a:xfrm>
        </p:spPr>
        <p:txBody>
          <a:bodyPr>
            <a:normAutofit/>
          </a:bodyPr>
          <a:lstStyle/>
          <a:p>
            <a:r>
              <a:rPr lang="es-ES" sz="2400" dirty="0" smtClean="0"/>
              <a:t>Tinción:</a:t>
            </a:r>
          </a:p>
          <a:p>
            <a:r>
              <a:rPr lang="es-ES" sz="2400" dirty="0" smtClean="0"/>
              <a:t>Estroma conjuntivo laxo</a:t>
            </a:r>
          </a:p>
          <a:p>
            <a:r>
              <a:rPr lang="es-ES" sz="2400" dirty="0" smtClean="0"/>
              <a:t>Músculo constrictor o </a:t>
            </a:r>
            <a:r>
              <a:rPr lang="es-ES" sz="2400" dirty="0" err="1" smtClean="0"/>
              <a:t>esfinter</a:t>
            </a:r>
            <a:r>
              <a:rPr lang="es-ES" sz="2400" dirty="0" smtClean="0"/>
              <a:t> del iris</a:t>
            </a:r>
          </a:p>
          <a:p>
            <a:r>
              <a:rPr lang="es-ES" sz="2400" dirty="0" smtClean="0"/>
              <a:t>Epitelio anterior</a:t>
            </a:r>
          </a:p>
          <a:p>
            <a:pPr lvl="1"/>
            <a:r>
              <a:rPr lang="es-ES" sz="2000" dirty="0" smtClean="0"/>
              <a:t>Fibras </a:t>
            </a:r>
            <a:r>
              <a:rPr lang="es-ES" sz="2000" dirty="0" err="1" smtClean="0"/>
              <a:t>mioepiteliales</a:t>
            </a:r>
            <a:r>
              <a:rPr lang="es-ES" sz="2000" dirty="0" smtClean="0"/>
              <a:t> dilatadoras</a:t>
            </a:r>
            <a:endParaRPr lang="es-ES" sz="2000" dirty="0" smtClean="0"/>
          </a:p>
          <a:p>
            <a:r>
              <a:rPr lang="es-ES" sz="2400" dirty="0" smtClean="0"/>
              <a:t>Epitelio pigmentario o posterior</a:t>
            </a:r>
            <a:endParaRPr lang="es-ES_tradnl" sz="2400" dirty="0" smtClean="0"/>
          </a:p>
        </p:txBody>
      </p:sp>
    </p:spTree>
    <p:extLst>
      <p:ext uri="{BB962C8B-B14F-4D97-AF65-F5344CB8AC3E}">
        <p14:creationId xmlns:p14="http://schemas.microsoft.com/office/powerpoint/2010/main" val="2015314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19528" y="793385"/>
            <a:ext cx="11167671" cy="1325563"/>
          </a:xfrm>
        </p:spPr>
        <p:txBody>
          <a:bodyPr>
            <a:noAutofit/>
          </a:bodyPr>
          <a:lstStyle/>
          <a:p>
            <a:r>
              <a:rPr lang="es-ES_tradnl" sz="2000" b="1" dirty="0" smtClean="0"/>
              <a:t>14.5 Ojo (</a:t>
            </a:r>
            <a:r>
              <a:rPr lang="es-ES" sz="2000" b="1" dirty="0" smtClean="0"/>
              <a:t>ángulo </a:t>
            </a:r>
            <a:r>
              <a:rPr lang="es-ES" sz="2000" b="1" dirty="0" err="1" smtClean="0"/>
              <a:t>iridocorneal</a:t>
            </a:r>
            <a:r>
              <a:rPr lang="es-ES" sz="2000" b="1" dirty="0" smtClean="0"/>
              <a:t>).</a:t>
            </a:r>
            <a:br>
              <a:rPr lang="es-ES" sz="2000" b="1" dirty="0" smtClean="0"/>
            </a:br>
            <a:r>
              <a:rPr lang="es-MX" sz="2000" dirty="0" smtClean="0"/>
              <a:t>Observa  </a:t>
            </a:r>
            <a:r>
              <a:rPr lang="es-MX" sz="2000" dirty="0"/>
              <a:t>la parte periférica de la córnea–esclerótica con sus componentes tisulares conjuntivos: red o malla trabecular, espacios de Fontana confluyendo  en el conducto de Schlemm y la relación existente  con el inicio o nacimiento del iris, componente de la coroides.</a:t>
            </a:r>
            <a:r>
              <a:rPr lang="es-ES_tradnl" sz="2000" dirty="0"/>
              <a:t/>
            </a:r>
            <a:br>
              <a:rPr lang="es-ES_tradnl" sz="2000" dirty="0"/>
            </a:br>
            <a:endParaRPr lang="es-ES_tradnl" sz="20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58538" y="2518348"/>
            <a:ext cx="3433789" cy="3597640"/>
          </a:xfrm>
        </p:spPr>
        <p:txBody>
          <a:bodyPr>
            <a:normAutofit/>
          </a:bodyPr>
          <a:lstStyle/>
          <a:p>
            <a:r>
              <a:rPr lang="es-ES_tradnl" sz="2400" dirty="0" err="1" smtClean="0"/>
              <a:t>Tinci</a:t>
            </a:r>
            <a:r>
              <a:rPr lang="es-ES" sz="2400" dirty="0" err="1" smtClean="0"/>
              <a:t>ón</a:t>
            </a:r>
            <a:r>
              <a:rPr lang="es-ES" sz="2400" dirty="0" smtClean="0"/>
              <a:t>:</a:t>
            </a:r>
          </a:p>
          <a:p>
            <a:r>
              <a:rPr lang="es-ES_tradnl" sz="2400" dirty="0" smtClean="0"/>
              <a:t>L</a:t>
            </a:r>
            <a:r>
              <a:rPr lang="es-ES" sz="2400" dirty="0" err="1" smtClean="0"/>
              <a:t>ímite</a:t>
            </a:r>
            <a:r>
              <a:rPr lang="es-ES" sz="2400" dirty="0" smtClean="0"/>
              <a:t> córnea-esclerótica</a:t>
            </a:r>
          </a:p>
          <a:p>
            <a:r>
              <a:rPr lang="es-ES" sz="2400" dirty="0" smtClean="0"/>
              <a:t>Red o malla trabecular</a:t>
            </a:r>
          </a:p>
          <a:p>
            <a:r>
              <a:rPr lang="es-ES" sz="2400" dirty="0" smtClean="0"/>
              <a:t>Conducto de </a:t>
            </a:r>
            <a:r>
              <a:rPr lang="es-ES" sz="2400" dirty="0" err="1" smtClean="0"/>
              <a:t>Schlemm</a:t>
            </a:r>
            <a:endParaRPr lang="es-ES" sz="2400" dirty="0" smtClean="0"/>
          </a:p>
          <a:p>
            <a:r>
              <a:rPr lang="es-ES" sz="2400" dirty="0" smtClean="0"/>
              <a:t>Tejido conjuntival </a:t>
            </a:r>
            <a:r>
              <a:rPr lang="es-ES" sz="2400" dirty="0" err="1" smtClean="0"/>
              <a:t>escleral</a:t>
            </a:r>
            <a:endParaRPr lang="es-ES_tradnl" sz="2400" dirty="0" smtClean="0"/>
          </a:p>
        </p:txBody>
      </p:sp>
    </p:spTree>
    <p:extLst>
      <p:ext uri="{BB962C8B-B14F-4D97-AF65-F5344CB8AC3E}">
        <p14:creationId xmlns:p14="http://schemas.microsoft.com/office/powerpoint/2010/main" val="1898106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19528" y="793385"/>
            <a:ext cx="11167671" cy="1325563"/>
          </a:xfrm>
        </p:spPr>
        <p:txBody>
          <a:bodyPr>
            <a:noAutofit/>
          </a:bodyPr>
          <a:lstStyle/>
          <a:p>
            <a:r>
              <a:rPr lang="es-ES_tradnl" sz="2000" b="1" dirty="0" smtClean="0"/>
              <a:t>14.6a Ojo (</a:t>
            </a:r>
            <a:r>
              <a:rPr lang="es-ES" sz="2000" b="1" dirty="0" smtClean="0"/>
              <a:t>retina y coroides). </a:t>
            </a:r>
            <a:br>
              <a:rPr lang="es-ES" sz="2000" b="1" dirty="0" smtClean="0"/>
            </a:br>
            <a:r>
              <a:rPr lang="es-MX" sz="2000" dirty="0" smtClean="0"/>
              <a:t>Observa  </a:t>
            </a:r>
            <a:r>
              <a:rPr lang="es-MX" sz="2000" dirty="0"/>
              <a:t>los diversos componentes tisulares: conjuntivos, vasculares y epiteliales de la coroides y de la retina. </a:t>
            </a:r>
            <a:r>
              <a:rPr lang="es-MX" sz="2000" dirty="0" smtClean="0"/>
              <a:t>(Poco aumento)</a:t>
            </a:r>
            <a:endParaRPr lang="es-ES_tradnl" sz="20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58538" y="2518348"/>
            <a:ext cx="3433789" cy="3597640"/>
          </a:xfrm>
        </p:spPr>
        <p:txBody>
          <a:bodyPr>
            <a:normAutofit/>
          </a:bodyPr>
          <a:lstStyle/>
          <a:p>
            <a:r>
              <a:rPr lang="es-ES_tradnl" sz="2400" dirty="0" err="1" smtClean="0"/>
              <a:t>Tinci</a:t>
            </a:r>
            <a:r>
              <a:rPr lang="es-ES" sz="2400" dirty="0" err="1" smtClean="0"/>
              <a:t>ón</a:t>
            </a:r>
            <a:r>
              <a:rPr lang="es-ES" sz="2400" dirty="0" smtClean="0"/>
              <a:t>:</a:t>
            </a:r>
          </a:p>
          <a:p>
            <a:r>
              <a:rPr lang="es-ES_tradnl" sz="2400" dirty="0" smtClean="0"/>
              <a:t>Coroides</a:t>
            </a:r>
          </a:p>
          <a:p>
            <a:pPr lvl="1"/>
            <a:r>
              <a:rPr lang="es-ES_tradnl" sz="2000" dirty="0" smtClean="0"/>
              <a:t>C</a:t>
            </a:r>
            <a:r>
              <a:rPr lang="es-ES" sz="2000" dirty="0" err="1" smtClean="0"/>
              <a:t>élulas</a:t>
            </a:r>
            <a:r>
              <a:rPr lang="es-ES" sz="2000" dirty="0" smtClean="0"/>
              <a:t> pigmentarias (coroides(</a:t>
            </a:r>
          </a:p>
          <a:p>
            <a:pPr lvl="1"/>
            <a:r>
              <a:rPr lang="es-ES" sz="2000" dirty="0" smtClean="0"/>
              <a:t>Vasos sanguíneos (coroides)</a:t>
            </a:r>
            <a:endParaRPr lang="es-ES_tradnl" sz="2000" dirty="0" smtClean="0"/>
          </a:p>
          <a:p>
            <a:r>
              <a:rPr lang="es-ES_tradnl" sz="2400" dirty="0" smtClean="0"/>
              <a:t>Retina</a:t>
            </a:r>
            <a:endParaRPr lang="es-ES_tradnl" sz="2400" dirty="0" smtClean="0"/>
          </a:p>
        </p:txBody>
      </p:sp>
    </p:spTree>
    <p:extLst>
      <p:ext uri="{BB962C8B-B14F-4D97-AF65-F5344CB8AC3E}">
        <p14:creationId xmlns:p14="http://schemas.microsoft.com/office/powerpoint/2010/main" val="2013789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19528" y="793385"/>
            <a:ext cx="11167671" cy="1325563"/>
          </a:xfrm>
        </p:spPr>
        <p:txBody>
          <a:bodyPr>
            <a:noAutofit/>
          </a:bodyPr>
          <a:lstStyle/>
          <a:p>
            <a:r>
              <a:rPr lang="es-ES_tradnl" sz="2000" b="1" dirty="0" smtClean="0"/>
              <a:t>14.6b Ojo (</a:t>
            </a:r>
            <a:r>
              <a:rPr lang="es-ES" sz="2000" b="1" dirty="0" smtClean="0"/>
              <a:t>retina y coroides). </a:t>
            </a:r>
            <a:br>
              <a:rPr lang="es-ES" sz="2000" b="1" dirty="0" smtClean="0"/>
            </a:br>
            <a:r>
              <a:rPr lang="es-ES" sz="2000" dirty="0" smtClean="0"/>
              <a:t>Reconoce las 10 capas de la retina</a:t>
            </a:r>
            <a:r>
              <a:rPr lang="es-MX" sz="2000" dirty="0" smtClean="0"/>
              <a:t>. (Mayor aumento)</a:t>
            </a:r>
            <a:endParaRPr lang="es-ES_tradnl" sz="20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fontScale="92500" lnSpcReduction="10000"/>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58538" y="2118947"/>
            <a:ext cx="3628661" cy="4539027"/>
          </a:xfrm>
        </p:spPr>
        <p:txBody>
          <a:bodyPr>
            <a:normAutofit fontScale="92500" lnSpcReduction="10000"/>
          </a:bodyPr>
          <a:lstStyle/>
          <a:p>
            <a:r>
              <a:rPr lang="es-ES_tradnl" sz="2400" dirty="0" smtClean="0"/>
              <a:t>Epitelio pigmentario</a:t>
            </a:r>
          </a:p>
          <a:p>
            <a:r>
              <a:rPr lang="es-ES_tradnl" sz="2400" dirty="0" smtClean="0"/>
              <a:t>Capa de conos y bastones</a:t>
            </a:r>
          </a:p>
          <a:p>
            <a:r>
              <a:rPr lang="es-ES_tradnl" sz="2400" dirty="0" smtClean="0"/>
              <a:t>Membrana limitante externa</a:t>
            </a:r>
          </a:p>
          <a:p>
            <a:r>
              <a:rPr lang="es-ES_tradnl" sz="2400" dirty="0" smtClean="0"/>
              <a:t>Capa nuclear externa</a:t>
            </a:r>
          </a:p>
          <a:p>
            <a:r>
              <a:rPr lang="es-ES_tradnl" sz="2400" dirty="0" smtClean="0"/>
              <a:t>Capa plexiforme externa</a:t>
            </a:r>
          </a:p>
          <a:p>
            <a:r>
              <a:rPr lang="es-ES_tradnl" sz="2400" dirty="0" smtClean="0"/>
              <a:t>Capa nuclear interna</a:t>
            </a:r>
          </a:p>
          <a:p>
            <a:r>
              <a:rPr lang="es-ES_tradnl" sz="2400" dirty="0" smtClean="0"/>
              <a:t>Capa plexiforme interna</a:t>
            </a:r>
          </a:p>
          <a:p>
            <a:r>
              <a:rPr lang="es-ES_tradnl" sz="2400" dirty="0" smtClean="0"/>
              <a:t>Capa ganglionar</a:t>
            </a:r>
          </a:p>
          <a:p>
            <a:r>
              <a:rPr lang="es-ES_tradnl" sz="2400" dirty="0" smtClean="0"/>
              <a:t>Capa de los axones del nervio </a:t>
            </a:r>
            <a:r>
              <a:rPr lang="es-ES" sz="2400" dirty="0" smtClean="0"/>
              <a:t>óptico</a:t>
            </a:r>
          </a:p>
          <a:p>
            <a:r>
              <a:rPr lang="es-ES" sz="2400" dirty="0" smtClean="0"/>
              <a:t>Membrana limitante interna</a:t>
            </a:r>
            <a:endParaRPr lang="es-ES_tradnl" sz="2400" dirty="0" smtClean="0"/>
          </a:p>
        </p:txBody>
      </p:sp>
    </p:spTree>
    <p:extLst>
      <p:ext uri="{BB962C8B-B14F-4D97-AF65-F5344CB8AC3E}">
        <p14:creationId xmlns:p14="http://schemas.microsoft.com/office/powerpoint/2010/main" val="1859378987"/>
      </p:ext>
    </p:extLst>
  </p:cSld>
  <p:clrMapOvr>
    <a:masterClrMapping/>
  </p:clrMapOvr>
</p:sld>
</file>

<file path=ppt/theme/theme1.xml><?xml version="1.0" encoding="utf-8"?>
<a:theme xmlns:a="http://schemas.openxmlformats.org/drawingml/2006/main" name="Tema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1" id="{5B9C1152-0AB5-D649-9147-01DACE9BC431}" vid="{B72FEF3F-818D-0548-9C1B-2686BBE0E7C2}"/>
    </a:ext>
  </a:extLst>
</a:theme>
</file>

<file path=docProps/app.xml><?xml version="1.0" encoding="utf-8"?>
<Properties xmlns="http://schemas.openxmlformats.org/officeDocument/2006/extended-properties" xmlns:vt="http://schemas.openxmlformats.org/officeDocument/2006/docPropsVTypes">
  <TotalTime>42</TotalTime>
  <Words>415</Words>
  <Application>Microsoft Macintosh PowerPoint</Application>
  <PresentationFormat>Panorámica</PresentationFormat>
  <Paragraphs>96</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American Typewriter</vt:lpstr>
      <vt:lpstr>Calibri</vt:lpstr>
      <vt:lpstr>Calibri Light</vt:lpstr>
      <vt:lpstr>Arial</vt:lpstr>
      <vt:lpstr>Tema2</vt:lpstr>
      <vt:lpstr>Presentación de PowerPoint</vt:lpstr>
      <vt:lpstr>Resultado de aprendizaje:  Identifica la estructura histológica de la capa fibrosa en fotomicrografías y en cortes histológicos.  Identifica la estructura histológica de la capa vascular en fotomicrografías y en cortes histológicos. Identifica la estructura histológica de la retina en fotomicrografías y en cortes histológicos.  Identifica la estructura histológica del cristalino en fotomicrografías y en cortes histológicos.  Identifica la estructura histológica del párpado en fotomicrografías y en cortes histológicos.     </vt:lpstr>
      <vt:lpstr>14.1 Ojo (córnea). La córnea forma parte de la túnica fibrosa o externa y se encuentra ubicada en la parte anterior del mismo. Observa los componentes epiteliales y conjuntivos de la córnea. </vt:lpstr>
      <vt:lpstr>14.2 Ojo (limbo esclerocorneal). Observa la transición del epitelio corneal que es plano estratificado sin estrato córneo, al epitelio conjuntival que es cilíndrico estratificado; en ese lugar existen células madres corneales. Debajo del epitelio conjuntival se sitúa una lámina propia o corion de tejido conjuntivo denso con abundantes capilares. </vt:lpstr>
      <vt:lpstr>14.3 Ojo (procesos ciliares y cuerpo ciliar).  Es otro componente de la coroides. Se localiza entre la raíz del iris y la ora serrata. Posee tres grupos de fibras musculares lisas y un conjunto de evaginaciones, los procesos ciliares </vt:lpstr>
      <vt:lpstr>14.4 Ojo (iris).   Se origina a partir de la superficie anterior del cuerpo ciliar. El iris se adhiere a la esclerótica a unos 2 mm del límite esclero-corneal. Limita la cámara anterior y posterior, ambas cámaras contienen al humor acuoso. Posee dos superficies y, entre ellas, se sitúa un tejido conjuntivo laxo muy vascularizado. La superficie posterior posee dos epitelios, el pigmentario posterior con abundantes gránulos de melanina y el epitelio anterior consta de células mioepiteliales contráctiles: forman el músculo dilatador de la pupila; alrededor de la pupila existen fibras musculares lisas, de origen ectodermal, que integran el músculo constrictor o esfínter de la pupila.  </vt:lpstr>
      <vt:lpstr>14.5 Ojo (ángulo iridocorneal). Observa  la parte periférica de la córnea–esclerótica con sus componentes tisulares conjuntivos: red o malla trabecular, espacios de Fontana confluyendo  en el conducto de Schlemm y la relación existente  con el inicio o nacimiento del iris, componente de la coroides. </vt:lpstr>
      <vt:lpstr>14.6a Ojo (retina y coroides).  Observa  los diversos componentes tisulares: conjuntivos, vasculares y epiteliales de la coroides y de la retina. (Poco aumento)</vt:lpstr>
      <vt:lpstr>14.6b Ojo (retina y coroides).  Reconoce las 10 capas de la retina. (Mayor aumento)</vt:lpstr>
      <vt:lpstr>14.7 Ojo (nervio óptico/punto ciego).  Observa la leve invaginación o depresión producida en la retina, coroides y la esclerótica al penetrar el conjunto de axones que constituyen el nervio óptico. Esta zona corresponde a la papila óptica.  </vt:lpstr>
      <vt:lpstr>14.8 Ojo (cristalino).  El cristalino se ubica entre la cámara posterior y la cámara vítrea y se sostiene a partir del ligamento suspensorio del cristalino o zónula de Zinn que emerge de los procesos ciliares del cuerpo ciliar. Rodeando a todo el cristalino se encuentra la cápsula. En el polo anterior se localiza el epitelio del cristalino. El cristalino se encuentra constituido en su mayor parte por fibras que son células que se originan del epitelio situado en la zona del ecuador.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 de Microsoft Office</cp:lastModifiedBy>
  <cp:revision>5</cp:revision>
  <dcterms:created xsi:type="dcterms:W3CDTF">2020-11-25T02:31:47Z</dcterms:created>
  <dcterms:modified xsi:type="dcterms:W3CDTF">2020-11-30T18:50:34Z</dcterms:modified>
</cp:coreProperties>
</file>