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77"/>
  </p:normalViewPr>
  <p:slideViewPr>
    <p:cSldViewPr snapToGrid="0" snapToObjects="1" showGuides="1">
      <p:cViewPr>
        <p:scale>
          <a:sx n="121" d="100"/>
          <a:sy n="121" d="100"/>
        </p:scale>
        <p:origin x="144" y="-11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403875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32769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45132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19862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65035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416925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605899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20597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30528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370456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733370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2919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4282440"/>
          </a:xfrm>
        </p:spPr>
        <p:txBody>
          <a:bodyPr>
            <a:normAutofit fontScale="92500" lnSpcReduction="1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13. </a:t>
            </a:r>
          </a:p>
          <a:p>
            <a:pPr algn="ctr"/>
            <a:r>
              <a:rPr lang="es-ES" sz="3200" dirty="0" smtClean="0">
                <a:solidFill>
                  <a:prstClr val="black"/>
                </a:solidFill>
                <a:latin typeface="American Typewriter" charset="0"/>
                <a:ea typeface="American Typewriter" charset="0"/>
                <a:cs typeface="American Typewriter" charset="0"/>
              </a:rPr>
              <a:t>Sistema nervioso central y periférico</a:t>
            </a: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el </a:t>
            </a:r>
            <a:r>
              <a:rPr lang="es-ES" sz="2000" dirty="0">
                <a:solidFill>
                  <a:prstClr val="black"/>
                </a:solidFill>
              </a:rPr>
              <a:t>microscopio virtual o en el Atlas Digital del Departamento busca cada  preparación histológica o fotomicrografía y señala lo que se te pide</a:t>
            </a:r>
            <a:endParaRPr lang="es-ES_tradnl" dirty="0">
              <a:latin typeface="American Typewriter" charset="0"/>
              <a:ea typeface="American Typewriter" charset="0"/>
              <a:cs typeface="American Typewriter" charset="0"/>
            </a:endParaRPr>
          </a:p>
        </p:txBody>
      </p:sp>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6902533" y="2150654"/>
            <a:ext cx="4842268" cy="3238305"/>
          </a:xfrm>
          <a:ln w="38100">
            <a:solidFill>
              <a:schemeClr val="tx1"/>
            </a:solidFill>
          </a:ln>
        </p:spPr>
      </p:pic>
    </p:spTree>
    <p:extLst>
      <p:ext uri="{BB962C8B-B14F-4D97-AF65-F5344CB8AC3E}">
        <p14:creationId xmlns:p14="http://schemas.microsoft.com/office/powerpoint/2010/main" val="526563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13.5 </a:t>
            </a:r>
            <a:r>
              <a:rPr lang="es-ES_tradnl" sz="1800" b="1" dirty="0" smtClean="0"/>
              <a:t>Ganglio </a:t>
            </a:r>
            <a:r>
              <a:rPr lang="es-ES_tradnl" sz="1800" b="1" dirty="0" err="1" smtClean="0"/>
              <a:t>simp</a:t>
            </a:r>
            <a:r>
              <a:rPr lang="es-ES" sz="1800" b="1" dirty="0" smtClean="0"/>
              <a:t>ático</a:t>
            </a:r>
            <a:r>
              <a:rPr lang="es-ES_tradnl" sz="1800" b="1" dirty="0" smtClean="0"/>
              <a:t>.</a:t>
            </a:r>
            <a:br>
              <a:rPr lang="es-ES_tradnl" sz="1800" b="1" dirty="0" smtClean="0"/>
            </a:br>
            <a:r>
              <a:rPr lang="es-MX" sz="1800" dirty="0"/>
              <a:t>En el gánglio simpático se distinguen el soma de las  neuronas multipolares, las células satélite (anficitos) rodeando el soma de las neuronas, las fibras nerviosas y el tejido conjuntivo que es más abundante que en el ganglio </a:t>
            </a:r>
            <a:r>
              <a:rPr lang="es-MX" sz="1800" dirty="0" smtClean="0"/>
              <a:t>raquídeo</a:t>
            </a:r>
            <a:r>
              <a:rPr lang="es-ES_tradnl" sz="1800" dirty="0" smtClean="0"/>
              <a:t>.</a:t>
            </a: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188565"/>
            <a:ext cx="3193946" cy="4227226"/>
          </a:xfrm>
        </p:spPr>
        <p:txBody>
          <a:bodyPr>
            <a:normAutofit/>
          </a:bodyPr>
          <a:lstStyle/>
          <a:p>
            <a:r>
              <a:rPr lang="es-ES_tradnl" sz="2400" dirty="0"/>
              <a:t>Tinci</a:t>
            </a:r>
            <a:r>
              <a:rPr lang="es-ES" sz="2400" dirty="0" err="1"/>
              <a:t>ón</a:t>
            </a:r>
            <a:r>
              <a:rPr lang="es-ES" sz="2400" dirty="0"/>
              <a:t>:</a:t>
            </a:r>
            <a:endParaRPr lang="es-ES_tradnl" sz="2400" dirty="0"/>
          </a:p>
          <a:p>
            <a:endParaRPr lang="es-ES_tradnl" sz="2400" dirty="0" smtClean="0"/>
          </a:p>
          <a:p>
            <a:r>
              <a:rPr lang="es-ES_tradnl" sz="2400" dirty="0" smtClean="0"/>
              <a:t>Somas </a:t>
            </a:r>
            <a:r>
              <a:rPr lang="es-ES_tradnl" sz="2400" dirty="0" smtClean="0"/>
              <a:t>neuronales</a:t>
            </a:r>
          </a:p>
          <a:p>
            <a:pPr lvl="1"/>
            <a:r>
              <a:rPr lang="es-ES_tradnl" sz="2000" dirty="0" smtClean="0"/>
              <a:t>N</a:t>
            </a:r>
            <a:r>
              <a:rPr lang="es-ES" sz="2000" dirty="0" err="1" smtClean="0"/>
              <a:t>úcleos</a:t>
            </a:r>
            <a:endParaRPr lang="es-ES_tradnl" sz="2000" dirty="0" smtClean="0"/>
          </a:p>
          <a:p>
            <a:r>
              <a:rPr lang="es-ES_tradnl" sz="2400" dirty="0" smtClean="0"/>
              <a:t>C</a:t>
            </a:r>
            <a:r>
              <a:rPr lang="es-ES" sz="2400" dirty="0" err="1" smtClean="0"/>
              <a:t>élulas</a:t>
            </a:r>
            <a:r>
              <a:rPr lang="es-ES" sz="2400" dirty="0" smtClean="0"/>
              <a:t> satélites o </a:t>
            </a:r>
            <a:r>
              <a:rPr lang="es-ES" sz="2400" dirty="0" err="1" smtClean="0"/>
              <a:t>anficitos</a:t>
            </a:r>
            <a:endParaRPr lang="es-ES" sz="2400" dirty="0" smtClean="0"/>
          </a:p>
          <a:p>
            <a:r>
              <a:rPr lang="es-ES" sz="2400" dirty="0" smtClean="0"/>
              <a:t>Fibras nerviosas </a:t>
            </a:r>
          </a:p>
          <a:p>
            <a:r>
              <a:rPr lang="es-ES" sz="2400" dirty="0" smtClean="0"/>
              <a:t>Tejido conjuntivo</a:t>
            </a:r>
          </a:p>
          <a:p>
            <a:endParaRPr lang="es-ES_tradnl" sz="2400" dirty="0" smtClean="0"/>
          </a:p>
        </p:txBody>
      </p:sp>
    </p:spTree>
    <p:extLst>
      <p:ext uri="{BB962C8B-B14F-4D97-AF65-F5344CB8AC3E}">
        <p14:creationId xmlns:p14="http://schemas.microsoft.com/office/powerpoint/2010/main" val="1257544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13.6 </a:t>
            </a:r>
            <a:r>
              <a:rPr lang="es-ES_tradnl" sz="1800" b="1" dirty="0" smtClean="0"/>
              <a:t>Es</a:t>
            </a:r>
            <a:r>
              <a:rPr lang="es-ES" sz="1800" b="1" dirty="0" err="1" smtClean="0"/>
              <a:t>ófago</a:t>
            </a:r>
            <a:r>
              <a:rPr lang="es-ES" sz="1800" b="1" dirty="0" smtClean="0"/>
              <a:t> o intestino delgado</a:t>
            </a:r>
            <a:r>
              <a:rPr lang="es-ES_tradnl" sz="1800" b="1" dirty="0" smtClean="0"/>
              <a:t>.</a:t>
            </a:r>
            <a:br>
              <a:rPr lang="es-ES_tradnl" sz="1800" b="1" dirty="0" smtClean="0"/>
            </a:br>
            <a:r>
              <a:rPr lang="es-MX" sz="1800" dirty="0"/>
              <a:t> </a:t>
            </a:r>
            <a:r>
              <a:rPr lang="es-MX" sz="1800" dirty="0" smtClean="0"/>
              <a:t>Observa los </a:t>
            </a:r>
            <a:r>
              <a:rPr lang="es-MX" sz="1800" dirty="0"/>
              <a:t>componentes del ganglio visceral, intramural o parasimpático entre las dos capas de la túnica muscular externa.</a:t>
            </a:r>
            <a:r>
              <a:rPr lang="es-ES_tradnl" sz="1800" dirty="0"/>
              <a:t/>
            </a:r>
            <a:br>
              <a:rPr lang="es-ES_tradnl" sz="1800" dirty="0"/>
            </a:b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188565"/>
            <a:ext cx="3193946" cy="4227226"/>
          </a:xfrm>
        </p:spPr>
        <p:txBody>
          <a:bodyPr>
            <a:normAutofit/>
          </a:bodyPr>
          <a:lstStyle/>
          <a:p>
            <a:r>
              <a:rPr lang="es-ES_tradnl" sz="2400" dirty="0"/>
              <a:t>Tinci</a:t>
            </a:r>
            <a:r>
              <a:rPr lang="es-ES" sz="2400" dirty="0" err="1"/>
              <a:t>ón</a:t>
            </a:r>
            <a:r>
              <a:rPr lang="es-ES" sz="2400" dirty="0"/>
              <a:t>:</a:t>
            </a:r>
            <a:endParaRPr lang="es-ES_tradnl" sz="2400" dirty="0"/>
          </a:p>
          <a:p>
            <a:endParaRPr lang="es-ES_tradnl" sz="2400" dirty="0" smtClean="0"/>
          </a:p>
          <a:p>
            <a:r>
              <a:rPr lang="es-ES_tradnl" sz="2400" dirty="0" smtClean="0"/>
              <a:t>Somas </a:t>
            </a:r>
            <a:r>
              <a:rPr lang="es-ES_tradnl" sz="2400" dirty="0" smtClean="0"/>
              <a:t>de neuronas multipolares</a:t>
            </a:r>
          </a:p>
          <a:p>
            <a:pPr lvl="1"/>
            <a:r>
              <a:rPr lang="es-ES_tradnl" sz="2000" dirty="0" smtClean="0"/>
              <a:t>N</a:t>
            </a:r>
            <a:r>
              <a:rPr lang="es-ES" sz="2000" dirty="0" err="1" smtClean="0"/>
              <a:t>úcleos</a:t>
            </a:r>
            <a:r>
              <a:rPr lang="es-ES" sz="2000" dirty="0" smtClean="0"/>
              <a:t> de neuronas</a:t>
            </a:r>
            <a:endParaRPr lang="es-ES_tradnl" sz="1600" dirty="0" smtClean="0"/>
          </a:p>
          <a:p>
            <a:r>
              <a:rPr lang="es-ES_tradnl" sz="2400" dirty="0" smtClean="0"/>
              <a:t>C</a:t>
            </a:r>
            <a:r>
              <a:rPr lang="es-ES" sz="2400" dirty="0" err="1" smtClean="0"/>
              <a:t>élulas</a:t>
            </a:r>
            <a:r>
              <a:rPr lang="es-ES" sz="2400" dirty="0" smtClean="0"/>
              <a:t> satélites o </a:t>
            </a:r>
            <a:r>
              <a:rPr lang="es-ES" sz="2400" dirty="0" err="1" smtClean="0"/>
              <a:t>anficitos</a:t>
            </a:r>
            <a:endParaRPr lang="es-ES" sz="2400" dirty="0" smtClean="0"/>
          </a:p>
          <a:p>
            <a:r>
              <a:rPr lang="es-ES" sz="2400" dirty="0" smtClean="0"/>
              <a:t>Fibras nerviosas </a:t>
            </a:r>
          </a:p>
        </p:txBody>
      </p:sp>
    </p:spTree>
    <p:extLst>
      <p:ext uri="{BB962C8B-B14F-4D97-AF65-F5344CB8AC3E}">
        <p14:creationId xmlns:p14="http://schemas.microsoft.com/office/powerpoint/2010/main" val="224362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13.7 </a:t>
            </a:r>
            <a:r>
              <a:rPr lang="es-ES" sz="1800" b="1" dirty="0" smtClean="0"/>
              <a:t>Nervio periférico</a:t>
            </a:r>
            <a:r>
              <a:rPr lang="es-ES_tradnl" sz="1800" b="1" dirty="0" smtClean="0"/>
              <a:t>.</a:t>
            </a:r>
            <a:br>
              <a:rPr lang="es-ES_tradnl" sz="1800" b="1" dirty="0" smtClean="0"/>
            </a:br>
            <a:r>
              <a:rPr lang="es-MX" sz="1800" dirty="0" smtClean="0"/>
              <a:t>Observa  </a:t>
            </a:r>
            <a:r>
              <a:rPr lang="es-MX" sz="1800" dirty="0"/>
              <a:t>las envolturas conjuntivas  que integran un nervio: epineuro, perineuro y endoneuro en un corte transversal, así como las prolongaciones  nerviosas: axones rodeados por las vainas de mielina. En el corte longitudinal </a:t>
            </a:r>
            <a:r>
              <a:rPr lang="es-MX" sz="1800" dirty="0" smtClean="0"/>
              <a:t>observa </a:t>
            </a:r>
            <a:r>
              <a:rPr lang="es-MX" sz="1800" dirty="0"/>
              <a:t>las fibras nerviosas onduladas y los núcleos alargados de las células de </a:t>
            </a:r>
            <a:r>
              <a:rPr lang="es-MX" sz="1800" dirty="0" smtClean="0"/>
              <a:t>Schwann.</a:t>
            </a:r>
            <a:r>
              <a:rPr lang="es-ES_tradnl" sz="1800" dirty="0" smtClean="0"/>
              <a:t> </a:t>
            </a: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058988"/>
            <a:ext cx="3193946" cy="4356803"/>
          </a:xfrm>
        </p:spPr>
        <p:txBody>
          <a:bodyPr>
            <a:normAutofit/>
          </a:bodyPr>
          <a:lstStyle/>
          <a:p>
            <a:r>
              <a:rPr lang="es-ES_tradnl" sz="2400" dirty="0"/>
              <a:t>Tinci</a:t>
            </a:r>
            <a:r>
              <a:rPr lang="es-ES" sz="2400" dirty="0" err="1"/>
              <a:t>ón</a:t>
            </a:r>
            <a:r>
              <a:rPr lang="es-ES" sz="2400" dirty="0"/>
              <a:t>:</a:t>
            </a:r>
            <a:endParaRPr lang="es-ES_tradnl" sz="2400" dirty="0"/>
          </a:p>
          <a:p>
            <a:endParaRPr lang="es-ES" sz="2400" dirty="0" smtClean="0"/>
          </a:p>
          <a:p>
            <a:r>
              <a:rPr lang="es-ES" sz="2400" dirty="0" err="1" smtClean="0"/>
              <a:t>Epineuro</a:t>
            </a:r>
            <a:endParaRPr lang="es-ES" sz="2400" dirty="0" smtClean="0"/>
          </a:p>
          <a:p>
            <a:r>
              <a:rPr lang="es-ES" sz="2400" dirty="0" err="1" smtClean="0"/>
              <a:t>Perineuro</a:t>
            </a:r>
            <a:endParaRPr lang="es-ES" sz="2400" dirty="0" smtClean="0"/>
          </a:p>
          <a:p>
            <a:r>
              <a:rPr lang="es-ES" sz="2400" dirty="0" err="1" smtClean="0"/>
              <a:t>Endoneuro</a:t>
            </a:r>
            <a:endParaRPr lang="es-ES" sz="2400" dirty="0" smtClean="0"/>
          </a:p>
          <a:p>
            <a:r>
              <a:rPr lang="es-ES" sz="2400" dirty="0" smtClean="0"/>
              <a:t>Axones</a:t>
            </a:r>
          </a:p>
          <a:p>
            <a:r>
              <a:rPr lang="es-ES" sz="2400" dirty="0" smtClean="0"/>
              <a:t>Vainas de mielina</a:t>
            </a:r>
          </a:p>
          <a:p>
            <a:r>
              <a:rPr lang="es-ES" sz="2400" dirty="0" smtClean="0"/>
              <a:t>Núcleos de células de </a:t>
            </a:r>
            <a:r>
              <a:rPr lang="es-ES" sz="2400" dirty="0" err="1" smtClean="0"/>
              <a:t>Schwann</a:t>
            </a:r>
            <a:endParaRPr lang="es-ES" sz="2400" dirty="0" smtClean="0"/>
          </a:p>
        </p:txBody>
      </p:sp>
    </p:spTree>
    <p:extLst>
      <p:ext uri="{BB962C8B-B14F-4D97-AF65-F5344CB8AC3E}">
        <p14:creationId xmlns:p14="http://schemas.microsoft.com/office/powerpoint/2010/main" val="384981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2000" dirty="0" smtClean="0"/>
              <a:t>13.8 </a:t>
            </a:r>
            <a:r>
              <a:rPr lang="es-ES_tradnl" sz="2000" b="1" dirty="0" smtClean="0"/>
              <a:t>Plexo coroides.</a:t>
            </a:r>
            <a:br>
              <a:rPr lang="es-ES_tradnl" sz="2000" b="1" dirty="0" smtClean="0"/>
            </a:br>
            <a:r>
              <a:rPr lang="es-MX" sz="2000" dirty="0" smtClean="0"/>
              <a:t>Observa </a:t>
            </a:r>
            <a:r>
              <a:rPr lang="es-MX" sz="2000" dirty="0"/>
              <a:t>el epitelio cúbico simple y el tejido conectivo en el que se localizan los capilares sanguíneos</a:t>
            </a:r>
            <a:r>
              <a:rPr lang="es-ES_tradnl" sz="2000" dirty="0"/>
              <a:t/>
            </a:r>
            <a:br>
              <a:rPr lang="es-ES_tradnl" sz="2000" dirty="0"/>
            </a:br>
            <a:endParaRPr lang="es-ES_tradnl" sz="20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522483"/>
            <a:ext cx="3193946" cy="3893308"/>
          </a:xfrm>
        </p:spPr>
        <p:txBody>
          <a:bodyPr>
            <a:normAutofit/>
          </a:bodyPr>
          <a:lstStyle/>
          <a:p>
            <a:r>
              <a:rPr lang="es-ES_tradnl" sz="2400" dirty="0"/>
              <a:t>Tinci</a:t>
            </a:r>
            <a:r>
              <a:rPr lang="es-ES" sz="2400" dirty="0" err="1"/>
              <a:t>ón</a:t>
            </a:r>
            <a:r>
              <a:rPr lang="es-ES" sz="2400" dirty="0"/>
              <a:t>:</a:t>
            </a:r>
            <a:endParaRPr lang="es-ES_tradnl" sz="2400" dirty="0"/>
          </a:p>
          <a:p>
            <a:endParaRPr lang="es-ES" sz="2400" dirty="0" smtClean="0"/>
          </a:p>
          <a:p>
            <a:r>
              <a:rPr lang="es-ES" sz="2400" dirty="0" smtClean="0"/>
              <a:t>Epitelio </a:t>
            </a:r>
            <a:r>
              <a:rPr lang="es-ES" sz="2400" dirty="0" smtClean="0"/>
              <a:t>cúbico simple</a:t>
            </a:r>
          </a:p>
          <a:p>
            <a:r>
              <a:rPr lang="es-ES" sz="2400" dirty="0" smtClean="0"/>
              <a:t>Capilares</a:t>
            </a:r>
          </a:p>
          <a:p>
            <a:r>
              <a:rPr lang="es-ES" sz="2400" dirty="0" smtClean="0"/>
              <a:t>Endotelio de los capilares</a:t>
            </a:r>
          </a:p>
          <a:p>
            <a:r>
              <a:rPr lang="es-ES" sz="2400" dirty="0" smtClean="0"/>
              <a:t>Tejido conjuntivo laxo</a:t>
            </a:r>
          </a:p>
        </p:txBody>
      </p:sp>
    </p:spTree>
    <p:extLst>
      <p:ext uri="{BB962C8B-B14F-4D97-AF65-F5344CB8AC3E}">
        <p14:creationId xmlns:p14="http://schemas.microsoft.com/office/powerpoint/2010/main" val="8454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12801"/>
            <a:ext cx="9144000" cy="2387600"/>
          </a:xfrm>
        </p:spPr>
        <p:txBody>
          <a:bodyPr>
            <a:noAutofit/>
          </a:bodyPr>
          <a:lstStyle/>
          <a:p>
            <a:pPr algn="l"/>
            <a:r>
              <a:rPr lang="es-ES_tradnl" sz="2000" b="1" dirty="0" smtClean="0"/>
              <a:t>Resultado de aprendizaje:</a:t>
            </a:r>
            <a:br>
              <a:rPr lang="es-ES_tradnl" sz="2000" b="1" dirty="0" smtClean="0"/>
            </a:br>
            <a:r>
              <a:rPr lang="es-ES_tradnl" sz="2000" b="1" dirty="0" smtClean="0"/>
              <a:t/>
            </a:r>
            <a:br>
              <a:rPr lang="es-ES_tradnl" sz="2000" b="1" dirty="0" smtClean="0"/>
            </a:br>
            <a:r>
              <a:rPr lang="es-ES_tradnl" sz="2000" b="1" dirty="0" smtClean="0"/>
              <a:t>Identifica la estructura </a:t>
            </a:r>
            <a:r>
              <a:rPr lang="es-ES_tradnl" sz="2000" b="1" dirty="0" err="1" smtClean="0"/>
              <a:t>histol</a:t>
            </a:r>
            <a:r>
              <a:rPr lang="es-ES" sz="2000" b="1" dirty="0" err="1" smtClean="0"/>
              <a:t>ógica</a:t>
            </a:r>
            <a:r>
              <a:rPr lang="es-ES" sz="2000" b="1" dirty="0" smtClean="0"/>
              <a:t> de la corteza cerebral, cerebelo, mesencéfalo, plexos coroides y médula espinal en fotomicrografías y en cortes histológicos.</a:t>
            </a:r>
            <a:br>
              <a:rPr lang="es-ES" sz="2000" b="1" dirty="0" smtClean="0"/>
            </a:br>
            <a:r>
              <a:rPr lang="es-ES" sz="2000" b="1" dirty="0" smtClean="0"/>
              <a:t/>
            </a:r>
            <a:br>
              <a:rPr lang="es-ES" sz="2000" b="1" dirty="0" smtClean="0"/>
            </a:br>
            <a:r>
              <a:rPr lang="es-ES" sz="2000" b="1" dirty="0" smtClean="0"/>
              <a:t>Identifica la estructura histológica del nervio óptico, nervio periférico y los ganglios raquídeo, simpático y parasimpático, en fotomicrografías y en cortes histológicos </a:t>
            </a:r>
            <a:endParaRPr lang="es-ES_tradnl" sz="2000" b="1" dirty="0"/>
          </a:p>
        </p:txBody>
      </p:sp>
      <p:sp>
        <p:nvSpPr>
          <p:cNvPr id="3" name="Subtítulo 2"/>
          <p:cNvSpPr>
            <a:spLocks noGrp="1"/>
          </p:cNvSpPr>
          <p:nvPr>
            <p:ph type="subTitle" idx="1"/>
          </p:nvPr>
        </p:nvSpPr>
        <p:spPr>
          <a:xfrm>
            <a:off x="1524000" y="3200401"/>
            <a:ext cx="9144000" cy="3344862"/>
          </a:xfrm>
        </p:spPr>
        <p:txBody>
          <a:bodyPr>
            <a:noAutofit/>
          </a:bodyPr>
          <a:lstStyle/>
          <a:p>
            <a:endParaRPr lang="es-ES_tradnl" sz="2000" dirty="0" smtClean="0"/>
          </a:p>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173139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13.1 </a:t>
            </a:r>
            <a:r>
              <a:rPr lang="es-ES_tradnl" sz="1800" b="1" dirty="0" smtClean="0"/>
              <a:t>Corteza cerebral.</a:t>
            </a:r>
            <a:br>
              <a:rPr lang="es-ES_tradnl" sz="1800" b="1" dirty="0" smtClean="0"/>
            </a:br>
            <a:r>
              <a:rPr lang="es-MX" sz="1800" dirty="0"/>
              <a:t> </a:t>
            </a:r>
            <a:r>
              <a:rPr lang="es-MX" sz="1800" dirty="0" smtClean="0"/>
              <a:t>Observa  </a:t>
            </a:r>
            <a:r>
              <a:rPr lang="es-MX" sz="1800" dirty="0"/>
              <a:t>la sustancia gris con su estructura en capas que se diferencia de la sustancia blanca en la que no se localizan somas neuronales. En la corteza se pueden identificar las neuronas piramidales. </a:t>
            </a: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982339"/>
            <a:ext cx="3035300" cy="2747963"/>
          </a:xfrm>
        </p:spPr>
        <p:txBody>
          <a:bodyPr>
            <a:normAutofit/>
          </a:bodyPr>
          <a:lstStyle/>
          <a:p>
            <a:r>
              <a:rPr lang="es-ES_tradnl" sz="2400" dirty="0" smtClean="0"/>
              <a:t>Tinci</a:t>
            </a:r>
            <a:r>
              <a:rPr lang="es-ES" sz="2400" dirty="0" err="1" smtClean="0"/>
              <a:t>ón</a:t>
            </a:r>
            <a:r>
              <a:rPr lang="es-ES" sz="2400" dirty="0" smtClean="0"/>
              <a:t>:</a:t>
            </a:r>
            <a:endParaRPr lang="es-ES_tradnl" sz="2400" dirty="0" smtClean="0"/>
          </a:p>
          <a:p>
            <a:r>
              <a:rPr lang="es-ES_tradnl" sz="2400" dirty="0" smtClean="0"/>
              <a:t>Sustancia </a:t>
            </a:r>
            <a:r>
              <a:rPr lang="es-ES_tradnl" sz="2400" dirty="0" smtClean="0"/>
              <a:t>gris</a:t>
            </a:r>
          </a:p>
          <a:p>
            <a:pPr lvl="1"/>
            <a:r>
              <a:rPr lang="es-ES_tradnl" sz="2000" dirty="0" smtClean="0"/>
              <a:t>Neuronas piramidales</a:t>
            </a:r>
          </a:p>
          <a:p>
            <a:pPr lvl="1"/>
            <a:endParaRPr lang="es-ES_tradnl" sz="2000" dirty="0"/>
          </a:p>
          <a:p>
            <a:r>
              <a:rPr lang="es-ES_tradnl" sz="2400" dirty="0" smtClean="0"/>
              <a:t>Sustancia blanca</a:t>
            </a:r>
          </a:p>
        </p:txBody>
      </p:sp>
    </p:spTree>
    <p:extLst>
      <p:ext uri="{BB962C8B-B14F-4D97-AF65-F5344CB8AC3E}">
        <p14:creationId xmlns:p14="http://schemas.microsoft.com/office/powerpoint/2010/main" val="11394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871511"/>
            <a:ext cx="10515600" cy="1325563"/>
          </a:xfrm>
        </p:spPr>
        <p:txBody>
          <a:bodyPr>
            <a:noAutofit/>
          </a:bodyPr>
          <a:lstStyle/>
          <a:p>
            <a:r>
              <a:rPr lang="es-ES_tradnl" sz="1800" dirty="0" smtClean="0"/>
              <a:t>13.2a </a:t>
            </a:r>
            <a:r>
              <a:rPr lang="es-ES_tradnl" sz="1800" b="1" dirty="0" smtClean="0"/>
              <a:t>Cerebelo.</a:t>
            </a:r>
            <a:br>
              <a:rPr lang="es-ES_tradnl" sz="1800" b="1" dirty="0" smtClean="0"/>
            </a:br>
            <a:r>
              <a:rPr lang="es-MX" sz="1800" dirty="0" smtClean="0"/>
              <a:t>Observa </a:t>
            </a:r>
            <a:r>
              <a:rPr lang="es-MX" sz="1800" dirty="0"/>
              <a:t>las tres capas de la sustancia gris del cerebelo y la relación que guarda con la sustancia blanca. </a:t>
            </a:r>
            <a:r>
              <a:rPr lang="es-MX" sz="1800" dirty="0" smtClean="0"/>
              <a:t>A bajo aumento se </a:t>
            </a:r>
            <a:r>
              <a:rPr lang="es-MX" sz="1800" dirty="0"/>
              <a:t>distingue en un corte transversal del cerebelo uno o dos pliegues u hojas del árbol cerebeloso. Se visualiza la piamadre muy vascularizada recubriendo la superficie de cada pliegue u hoja. En la parte central de cada una de ellas se distinguen las fibras mielinizadas de la sustancia blanca. </a:t>
            </a:r>
            <a:r>
              <a:rPr lang="es-MX" sz="1800" dirty="0" smtClean="0"/>
              <a:t>(Poco aumento)</a:t>
            </a:r>
            <a:r>
              <a:rPr lang="es-ES_tradnl" sz="1800" dirty="0"/>
              <a:t/>
            </a:r>
            <a:br>
              <a:rPr lang="es-ES_tradnl" sz="1800" dirty="0"/>
            </a:b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982339"/>
            <a:ext cx="3035300" cy="2747963"/>
          </a:xfrm>
        </p:spPr>
        <p:txBody>
          <a:bodyPr>
            <a:normAutofit/>
          </a:bodyPr>
          <a:lstStyle/>
          <a:p>
            <a:r>
              <a:rPr lang="es-ES_tradnl" sz="2400" dirty="0"/>
              <a:t>Tinci</a:t>
            </a:r>
            <a:r>
              <a:rPr lang="es-ES" sz="2400" dirty="0" err="1"/>
              <a:t>ón</a:t>
            </a:r>
            <a:r>
              <a:rPr lang="es-ES" sz="2400" dirty="0" smtClean="0"/>
              <a:t>:</a:t>
            </a:r>
            <a:endParaRPr lang="es-ES_tradnl" sz="2400" dirty="0" smtClean="0"/>
          </a:p>
          <a:p>
            <a:r>
              <a:rPr lang="es-ES_tradnl" sz="2400" dirty="0" smtClean="0"/>
              <a:t>Piamadre</a:t>
            </a:r>
            <a:endParaRPr lang="es-ES_tradnl" sz="2400" dirty="0" smtClean="0"/>
          </a:p>
          <a:p>
            <a:r>
              <a:rPr lang="es-ES_tradnl" sz="2400" dirty="0" smtClean="0"/>
              <a:t>Pliegue del cerebelo</a:t>
            </a:r>
          </a:p>
          <a:p>
            <a:r>
              <a:rPr lang="es-ES_tradnl" sz="2400" dirty="0" smtClean="0"/>
              <a:t>Sustancia gris</a:t>
            </a:r>
          </a:p>
          <a:p>
            <a:r>
              <a:rPr lang="es-ES_tradnl" sz="2400" dirty="0" smtClean="0"/>
              <a:t>Sustancia blanca</a:t>
            </a:r>
          </a:p>
        </p:txBody>
      </p:sp>
    </p:spTree>
    <p:extLst>
      <p:ext uri="{BB962C8B-B14F-4D97-AF65-F5344CB8AC3E}">
        <p14:creationId xmlns:p14="http://schemas.microsoft.com/office/powerpoint/2010/main" val="164447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13.2b </a:t>
            </a:r>
            <a:r>
              <a:rPr lang="es-ES_tradnl" sz="1800" b="1" dirty="0" smtClean="0"/>
              <a:t>Cerebelo.</a:t>
            </a:r>
            <a:br>
              <a:rPr lang="es-ES_tradnl" sz="1800" b="1" dirty="0" smtClean="0"/>
            </a:br>
            <a:r>
              <a:rPr lang="es-MX" sz="1800" dirty="0" smtClean="0"/>
              <a:t>Observa </a:t>
            </a:r>
            <a:r>
              <a:rPr lang="es-MX" sz="1800" dirty="0"/>
              <a:t>las tres capas de la sustancia gris del cerebelo y la relación que guarda con la sustancia blanca. </a:t>
            </a:r>
            <a:r>
              <a:rPr lang="es-MX" sz="1800" dirty="0" smtClean="0"/>
              <a:t>A mayor aumento, se </a:t>
            </a:r>
            <a:r>
              <a:rPr lang="es-MX" sz="1800" dirty="0"/>
              <a:t>observan las tres capas de la corteza cerebelosa: molecular, de Purkinje y granulosa.</a:t>
            </a:r>
            <a:r>
              <a:rPr lang="es-ES_tradnl" sz="1800" dirty="0"/>
              <a:t/>
            </a:r>
            <a:br>
              <a:rPr lang="es-ES_tradnl" sz="1800" dirty="0"/>
            </a:b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188565"/>
            <a:ext cx="3193946" cy="4227226"/>
          </a:xfrm>
        </p:spPr>
        <p:txBody>
          <a:bodyPr>
            <a:normAutofit/>
          </a:bodyPr>
          <a:lstStyle/>
          <a:p>
            <a:r>
              <a:rPr lang="es-ES_tradnl" sz="2400" dirty="0"/>
              <a:t>Tinci</a:t>
            </a:r>
            <a:r>
              <a:rPr lang="es-ES" sz="2400" dirty="0" err="1"/>
              <a:t>ón</a:t>
            </a:r>
            <a:r>
              <a:rPr lang="es-ES" sz="2400" dirty="0" smtClean="0"/>
              <a:t>:</a:t>
            </a:r>
            <a:endParaRPr lang="es-ES_tradnl" sz="2400" dirty="0" smtClean="0"/>
          </a:p>
          <a:p>
            <a:r>
              <a:rPr lang="es-ES_tradnl" sz="2400" dirty="0" smtClean="0"/>
              <a:t>Corteza </a:t>
            </a:r>
            <a:r>
              <a:rPr lang="es-ES_tradnl" sz="2400" dirty="0" err="1" smtClean="0"/>
              <a:t>cerebelosa</a:t>
            </a:r>
            <a:endParaRPr lang="es-ES_tradnl" sz="2400" dirty="0" smtClean="0"/>
          </a:p>
          <a:p>
            <a:pPr lvl="1"/>
            <a:r>
              <a:rPr lang="es-ES_tradnl" sz="2000" dirty="0" smtClean="0"/>
              <a:t>Capa molecular</a:t>
            </a:r>
          </a:p>
          <a:p>
            <a:pPr lvl="1"/>
            <a:r>
              <a:rPr lang="es-ES_tradnl" sz="2000" dirty="0" smtClean="0"/>
              <a:t>Capa de las neuronas de Purkinje</a:t>
            </a:r>
          </a:p>
          <a:p>
            <a:pPr lvl="1"/>
            <a:r>
              <a:rPr lang="es-ES_tradnl" sz="2000" dirty="0" smtClean="0"/>
              <a:t>Capa granulosa </a:t>
            </a:r>
          </a:p>
          <a:p>
            <a:pPr lvl="1"/>
            <a:endParaRPr lang="es-ES_tradnl" sz="2000" dirty="0"/>
          </a:p>
          <a:p>
            <a:r>
              <a:rPr lang="es-ES_tradnl" sz="2400" dirty="0" smtClean="0"/>
              <a:t>Sustancia blanca</a:t>
            </a:r>
          </a:p>
        </p:txBody>
      </p:sp>
    </p:spTree>
    <p:extLst>
      <p:ext uri="{BB962C8B-B14F-4D97-AF65-F5344CB8AC3E}">
        <p14:creationId xmlns:p14="http://schemas.microsoft.com/office/powerpoint/2010/main" val="196479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13.3a </a:t>
            </a:r>
            <a:r>
              <a:rPr lang="es-ES_tradnl" sz="1800" b="1" dirty="0" smtClean="0"/>
              <a:t>M</a:t>
            </a:r>
            <a:r>
              <a:rPr lang="es-ES" sz="1800" b="1" dirty="0" err="1" smtClean="0"/>
              <a:t>édula</a:t>
            </a:r>
            <a:r>
              <a:rPr lang="es-ES" sz="1800" b="1" dirty="0" smtClean="0"/>
              <a:t> espinal</a:t>
            </a:r>
            <a:r>
              <a:rPr lang="es-ES_tradnl" sz="1800" b="1" dirty="0" smtClean="0"/>
              <a:t>.</a:t>
            </a:r>
            <a:br>
              <a:rPr lang="es-ES_tradnl" sz="1800" b="1" dirty="0" smtClean="0"/>
            </a:br>
            <a:r>
              <a:rPr lang="es-MX" sz="1800" dirty="0"/>
              <a:t> A </a:t>
            </a:r>
            <a:r>
              <a:rPr lang="es-MX" sz="1800" dirty="0" smtClean="0"/>
              <a:t>poco aumento,  </a:t>
            </a:r>
            <a:r>
              <a:rPr lang="es-MX" sz="1800" dirty="0"/>
              <a:t>se observa en el centro de la muestra la sustancia gris en forma de “H”. </a:t>
            </a:r>
            <a:r>
              <a:rPr lang="es-MX" sz="1800" dirty="0" smtClean="0"/>
              <a:t>Observa </a:t>
            </a:r>
            <a:r>
              <a:rPr lang="es-MX" sz="1800" dirty="0"/>
              <a:t>los componentes de las envolturas meníngeas, los cordones de la sustancia blanca y las astas sensitivas y motoras de la sustancia gris de la médula espinal. En el centro de la estructura localizar el conducto del epéndimo. Distinguir el surco ventral y el septo dorsal de la sustancia blanca recubiertos por piamadre. </a:t>
            </a: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48480" y="2630774"/>
            <a:ext cx="3193946" cy="4227226"/>
          </a:xfrm>
        </p:spPr>
        <p:txBody>
          <a:bodyPr>
            <a:normAutofit/>
          </a:bodyPr>
          <a:lstStyle/>
          <a:p>
            <a:r>
              <a:rPr lang="es-ES_tradnl" sz="2400" dirty="0"/>
              <a:t>Tinci</a:t>
            </a:r>
            <a:r>
              <a:rPr lang="es-ES" sz="2400" dirty="0" err="1"/>
              <a:t>ón</a:t>
            </a:r>
            <a:r>
              <a:rPr lang="es-ES" sz="2400" dirty="0" smtClean="0"/>
              <a:t>:</a:t>
            </a:r>
            <a:endParaRPr lang="es-ES_tradnl" sz="2400" dirty="0" smtClean="0"/>
          </a:p>
          <a:p>
            <a:r>
              <a:rPr lang="es-ES_tradnl" sz="2400" dirty="0" smtClean="0"/>
              <a:t>Meninges</a:t>
            </a:r>
            <a:endParaRPr lang="es-ES_tradnl" sz="2400" dirty="0" smtClean="0"/>
          </a:p>
          <a:p>
            <a:r>
              <a:rPr lang="es-ES_tradnl" sz="2400" dirty="0" smtClean="0"/>
              <a:t>Septo dorsal</a:t>
            </a:r>
          </a:p>
          <a:p>
            <a:r>
              <a:rPr lang="es-ES_tradnl" sz="2400" dirty="0" smtClean="0"/>
              <a:t>Septo ventral</a:t>
            </a:r>
          </a:p>
          <a:p>
            <a:r>
              <a:rPr lang="es-ES_tradnl" sz="2400" dirty="0" smtClean="0"/>
              <a:t>Sustancia gris en “H”</a:t>
            </a:r>
          </a:p>
          <a:p>
            <a:r>
              <a:rPr lang="es-ES_tradnl" sz="2400" dirty="0" err="1" smtClean="0"/>
              <a:t>Sustancla</a:t>
            </a:r>
            <a:r>
              <a:rPr lang="es-ES_tradnl" sz="2400" dirty="0" smtClean="0"/>
              <a:t> blanca</a:t>
            </a:r>
          </a:p>
          <a:p>
            <a:r>
              <a:rPr lang="es-ES_tradnl" sz="2400" dirty="0" smtClean="0"/>
              <a:t>Conducto </a:t>
            </a:r>
            <a:r>
              <a:rPr lang="es-ES_tradnl" sz="2400" dirty="0" err="1" smtClean="0"/>
              <a:t>ependimario</a:t>
            </a:r>
            <a:endParaRPr lang="es-ES_tradnl" sz="2400" dirty="0" smtClean="0"/>
          </a:p>
        </p:txBody>
      </p:sp>
    </p:spTree>
    <p:extLst>
      <p:ext uri="{BB962C8B-B14F-4D97-AF65-F5344CB8AC3E}">
        <p14:creationId xmlns:p14="http://schemas.microsoft.com/office/powerpoint/2010/main" val="1351695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13.3b </a:t>
            </a:r>
            <a:r>
              <a:rPr lang="es-ES_tradnl" sz="1800" b="1" dirty="0" smtClean="0"/>
              <a:t>M</a:t>
            </a:r>
            <a:r>
              <a:rPr lang="es-ES" sz="1800" b="1" dirty="0" err="1" smtClean="0"/>
              <a:t>édula</a:t>
            </a:r>
            <a:r>
              <a:rPr lang="es-ES" sz="1800" b="1" dirty="0" smtClean="0"/>
              <a:t> espinal</a:t>
            </a:r>
            <a:r>
              <a:rPr lang="es-ES_tradnl" sz="1800" b="1" dirty="0" smtClean="0"/>
              <a:t>. Asta posterior. </a:t>
            </a:r>
            <a:br>
              <a:rPr lang="es-ES_tradnl" sz="1800" b="1" dirty="0" smtClean="0"/>
            </a:br>
            <a:r>
              <a:rPr lang="es-MX" sz="1800" dirty="0" smtClean="0"/>
              <a:t>Observa </a:t>
            </a:r>
            <a:r>
              <a:rPr lang="es-MX" sz="1800" dirty="0"/>
              <a:t>la forma </a:t>
            </a:r>
            <a:r>
              <a:rPr lang="es-MX" sz="1800" dirty="0" smtClean="0"/>
              <a:t>redondeada de </a:t>
            </a:r>
            <a:r>
              <a:rPr lang="es-MX" sz="1800" dirty="0"/>
              <a:t>las neuronas del asta </a:t>
            </a:r>
            <a:r>
              <a:rPr lang="es-MX" sz="1800" dirty="0" smtClean="0"/>
              <a:t>posterior,  la </a:t>
            </a:r>
            <a:r>
              <a:rPr lang="es-MX" sz="1800" dirty="0"/>
              <a:t>posición del núcleo y la distribución de la sustancia de </a:t>
            </a:r>
            <a:r>
              <a:rPr lang="es-MX" sz="1800" dirty="0" smtClean="0"/>
              <a:t>Nissl.</a:t>
            </a: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188565"/>
            <a:ext cx="3193946" cy="4227226"/>
          </a:xfrm>
        </p:spPr>
        <p:txBody>
          <a:bodyPr>
            <a:normAutofit/>
          </a:bodyPr>
          <a:lstStyle/>
          <a:p>
            <a:r>
              <a:rPr lang="es-ES_tradnl" sz="2400" dirty="0"/>
              <a:t>Tinci</a:t>
            </a:r>
            <a:r>
              <a:rPr lang="es-ES" sz="2400" dirty="0" err="1"/>
              <a:t>ón</a:t>
            </a:r>
            <a:r>
              <a:rPr lang="es-ES" sz="2400" dirty="0"/>
              <a:t>:</a:t>
            </a:r>
            <a:endParaRPr lang="es-ES_tradnl" sz="2400" dirty="0"/>
          </a:p>
          <a:p>
            <a:endParaRPr lang="es-ES_tradnl" sz="2400" dirty="0" smtClean="0"/>
          </a:p>
          <a:p>
            <a:r>
              <a:rPr lang="es-ES_tradnl" sz="2400" dirty="0" smtClean="0"/>
              <a:t>Neuronas </a:t>
            </a:r>
            <a:r>
              <a:rPr lang="es-ES_tradnl" sz="2400" dirty="0" smtClean="0"/>
              <a:t>del asta posterior</a:t>
            </a:r>
            <a:endParaRPr lang="es-ES_tradnl" sz="2400" dirty="0"/>
          </a:p>
          <a:p>
            <a:endParaRPr lang="es-ES_tradnl" sz="2400" dirty="0"/>
          </a:p>
          <a:p>
            <a:r>
              <a:rPr lang="es-ES_tradnl" sz="2400" dirty="0"/>
              <a:t>Epitelio del conducto </a:t>
            </a:r>
            <a:r>
              <a:rPr lang="es-ES_tradnl" sz="2400" dirty="0" err="1"/>
              <a:t>ependimario</a:t>
            </a:r>
            <a:endParaRPr lang="es-ES_tradnl" sz="2400" dirty="0"/>
          </a:p>
          <a:p>
            <a:endParaRPr lang="es-ES_tradnl" sz="2400" dirty="0" smtClean="0"/>
          </a:p>
        </p:txBody>
      </p:sp>
    </p:spTree>
    <p:extLst>
      <p:ext uri="{BB962C8B-B14F-4D97-AF65-F5344CB8AC3E}">
        <p14:creationId xmlns:p14="http://schemas.microsoft.com/office/powerpoint/2010/main" val="1033360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13.3c </a:t>
            </a:r>
            <a:r>
              <a:rPr lang="es-ES_tradnl" sz="1800" b="1" dirty="0" smtClean="0"/>
              <a:t>M</a:t>
            </a:r>
            <a:r>
              <a:rPr lang="es-ES" sz="1800" b="1" dirty="0" err="1" smtClean="0"/>
              <a:t>édula</a:t>
            </a:r>
            <a:r>
              <a:rPr lang="es-ES" sz="1800" b="1" dirty="0" smtClean="0"/>
              <a:t> espinal</a:t>
            </a:r>
            <a:r>
              <a:rPr lang="es-ES_tradnl" sz="1800" b="1" dirty="0" smtClean="0"/>
              <a:t>. Asta anterior. </a:t>
            </a:r>
            <a:br>
              <a:rPr lang="es-ES_tradnl" sz="1800" b="1" dirty="0" smtClean="0"/>
            </a:br>
            <a:r>
              <a:rPr lang="es-MX" sz="1800" dirty="0"/>
              <a:t> </a:t>
            </a:r>
            <a:r>
              <a:rPr lang="es-MX" sz="1800" dirty="0" smtClean="0"/>
              <a:t>Observa </a:t>
            </a:r>
            <a:r>
              <a:rPr lang="es-MX" sz="1800" dirty="0"/>
              <a:t>la </a:t>
            </a:r>
            <a:r>
              <a:rPr lang="es-MX" sz="1800" dirty="0" smtClean="0"/>
              <a:t>forma de </a:t>
            </a:r>
            <a:r>
              <a:rPr lang="es-MX" sz="1800" dirty="0"/>
              <a:t>las neuronas </a:t>
            </a:r>
            <a:r>
              <a:rPr lang="es-MX" sz="1800" dirty="0" smtClean="0"/>
              <a:t>motoras, </a:t>
            </a:r>
            <a:r>
              <a:rPr lang="es-MX" sz="1800" dirty="0"/>
              <a:t>la posición del núcleo y la distribución de la sustancia de </a:t>
            </a:r>
            <a:r>
              <a:rPr lang="es-MX" sz="1800" dirty="0" smtClean="0"/>
              <a:t>Nissl. </a:t>
            </a: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188565"/>
            <a:ext cx="3193946" cy="4227226"/>
          </a:xfrm>
        </p:spPr>
        <p:txBody>
          <a:bodyPr>
            <a:normAutofit/>
          </a:bodyPr>
          <a:lstStyle/>
          <a:p>
            <a:r>
              <a:rPr lang="es-ES_tradnl" sz="2400" dirty="0"/>
              <a:t>Tinci</a:t>
            </a:r>
            <a:r>
              <a:rPr lang="es-ES" sz="2400" dirty="0" err="1"/>
              <a:t>ón</a:t>
            </a:r>
            <a:r>
              <a:rPr lang="es-ES" sz="2400" dirty="0"/>
              <a:t>:</a:t>
            </a:r>
            <a:endParaRPr lang="es-ES_tradnl" sz="2400" dirty="0"/>
          </a:p>
          <a:p>
            <a:endParaRPr lang="es-ES_tradnl" sz="2400" dirty="0"/>
          </a:p>
          <a:p>
            <a:r>
              <a:rPr lang="es-ES_tradnl" sz="2400" dirty="0" smtClean="0"/>
              <a:t>Neuronas </a:t>
            </a:r>
            <a:r>
              <a:rPr lang="es-ES_tradnl" sz="2400" dirty="0" smtClean="0"/>
              <a:t>motoras </a:t>
            </a:r>
          </a:p>
          <a:p>
            <a:endParaRPr lang="es-ES_tradnl" sz="2400" dirty="0" smtClean="0"/>
          </a:p>
          <a:p>
            <a:r>
              <a:rPr lang="es-ES_tradnl" sz="2400" dirty="0" smtClean="0"/>
              <a:t>Epitelio del conducto </a:t>
            </a:r>
            <a:r>
              <a:rPr lang="es-ES_tradnl" sz="2400" dirty="0" err="1" smtClean="0"/>
              <a:t>ependimario</a:t>
            </a:r>
            <a:endParaRPr lang="es-ES_tradnl" sz="2400" dirty="0" smtClean="0"/>
          </a:p>
        </p:txBody>
      </p:sp>
    </p:spTree>
    <p:extLst>
      <p:ext uri="{BB962C8B-B14F-4D97-AF65-F5344CB8AC3E}">
        <p14:creationId xmlns:p14="http://schemas.microsoft.com/office/powerpoint/2010/main" val="1782767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13.4 </a:t>
            </a:r>
            <a:r>
              <a:rPr lang="es-ES_tradnl" sz="1800" b="1" dirty="0" smtClean="0"/>
              <a:t>Ganglio </a:t>
            </a:r>
            <a:r>
              <a:rPr lang="es-ES_tradnl" sz="1800" b="1" dirty="0" err="1" smtClean="0"/>
              <a:t>raqu</a:t>
            </a:r>
            <a:r>
              <a:rPr lang="es-ES" sz="1800" b="1" dirty="0" err="1" smtClean="0"/>
              <a:t>ídeo</a:t>
            </a:r>
            <a:r>
              <a:rPr lang="es-ES_tradnl" sz="1800" b="1" dirty="0" smtClean="0"/>
              <a:t>.</a:t>
            </a:r>
            <a:br>
              <a:rPr lang="es-ES_tradnl" sz="1800" b="1" dirty="0" smtClean="0"/>
            </a:br>
            <a:r>
              <a:rPr lang="es-MX" sz="1800" dirty="0"/>
              <a:t>En el ganglio raquídeo (ganglio de la raíz dorsal) se distinguen el soma redondeado de las neuronas monopolares (seudounipolares), las células satélite o anficitos rodeando el soma de las neuronas, las fibras nerviosas y el tejido conjuntivo. </a:t>
            </a:r>
            <a:r>
              <a:rPr lang="es-ES_tradnl" sz="1800" dirty="0"/>
              <a:t/>
            </a:r>
            <a:br>
              <a:rPr lang="es-ES_tradnl" sz="1800" dirty="0"/>
            </a:b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188565"/>
            <a:ext cx="3193946" cy="4227226"/>
          </a:xfrm>
        </p:spPr>
        <p:txBody>
          <a:bodyPr>
            <a:normAutofit/>
          </a:bodyPr>
          <a:lstStyle/>
          <a:p>
            <a:r>
              <a:rPr lang="es-ES_tradnl" sz="2400" dirty="0"/>
              <a:t>Tinci</a:t>
            </a:r>
            <a:r>
              <a:rPr lang="es-ES" sz="2400" dirty="0" err="1"/>
              <a:t>ón</a:t>
            </a:r>
            <a:r>
              <a:rPr lang="es-ES" sz="2400" dirty="0"/>
              <a:t>:</a:t>
            </a:r>
            <a:endParaRPr lang="es-ES_tradnl" sz="2400" dirty="0"/>
          </a:p>
          <a:p>
            <a:endParaRPr lang="es-ES_tradnl" sz="2400" dirty="0" smtClean="0"/>
          </a:p>
          <a:p>
            <a:r>
              <a:rPr lang="es-ES_tradnl" sz="2400" dirty="0" smtClean="0"/>
              <a:t>Neuronas </a:t>
            </a:r>
            <a:r>
              <a:rPr lang="es-ES_tradnl" sz="2400" dirty="0" err="1" smtClean="0"/>
              <a:t>seudounipolares</a:t>
            </a:r>
            <a:endParaRPr lang="es-ES_tradnl" sz="2400" dirty="0" smtClean="0"/>
          </a:p>
          <a:p>
            <a:pPr lvl="1"/>
            <a:r>
              <a:rPr lang="es-ES_tradnl" sz="2000" dirty="0" smtClean="0"/>
              <a:t>Soma</a:t>
            </a:r>
          </a:p>
          <a:p>
            <a:pPr lvl="2"/>
            <a:r>
              <a:rPr lang="es-ES_tradnl" sz="1800" dirty="0" smtClean="0"/>
              <a:t>N</a:t>
            </a:r>
            <a:r>
              <a:rPr lang="es-ES" sz="1800" dirty="0" err="1" smtClean="0"/>
              <a:t>úcleo</a:t>
            </a:r>
            <a:endParaRPr lang="es-ES_tradnl" sz="1800" dirty="0" smtClean="0"/>
          </a:p>
          <a:p>
            <a:r>
              <a:rPr lang="es-ES_tradnl" sz="2400" dirty="0" smtClean="0"/>
              <a:t>C</a:t>
            </a:r>
            <a:r>
              <a:rPr lang="es-ES" sz="2400" dirty="0" err="1" smtClean="0"/>
              <a:t>élulas</a:t>
            </a:r>
            <a:r>
              <a:rPr lang="es-ES" sz="2400" dirty="0" smtClean="0"/>
              <a:t> satélites o </a:t>
            </a:r>
            <a:r>
              <a:rPr lang="es-ES" sz="2400" dirty="0" err="1" smtClean="0"/>
              <a:t>anficitos</a:t>
            </a:r>
            <a:endParaRPr lang="es-ES" sz="2400" dirty="0" smtClean="0"/>
          </a:p>
          <a:p>
            <a:r>
              <a:rPr lang="es-ES" sz="2400" dirty="0" smtClean="0"/>
              <a:t>Fibras nerviosas </a:t>
            </a:r>
          </a:p>
          <a:p>
            <a:r>
              <a:rPr lang="es-ES" sz="2400" dirty="0" smtClean="0"/>
              <a:t>Tejido conjuntivo</a:t>
            </a:r>
          </a:p>
          <a:p>
            <a:endParaRPr lang="es-ES_tradnl" sz="2400" dirty="0" smtClean="0"/>
          </a:p>
        </p:txBody>
      </p:sp>
    </p:spTree>
    <p:extLst>
      <p:ext uri="{BB962C8B-B14F-4D97-AF65-F5344CB8AC3E}">
        <p14:creationId xmlns:p14="http://schemas.microsoft.com/office/powerpoint/2010/main" val="239497111"/>
      </p:ext>
    </p:extLst>
  </p:cSld>
  <p:clrMapOvr>
    <a:masterClrMapping/>
  </p:clrMapOvr>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otalTime>66</TotalTime>
  <Words>281</Words>
  <Application>Microsoft Macintosh PowerPoint</Application>
  <PresentationFormat>Panorámica</PresentationFormat>
  <Paragraphs>110</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American Typewriter</vt:lpstr>
      <vt:lpstr>Calibri</vt:lpstr>
      <vt:lpstr>Calibri Light</vt:lpstr>
      <vt:lpstr>Arial</vt:lpstr>
      <vt:lpstr>Tema2</vt:lpstr>
      <vt:lpstr>Presentación de PowerPoint</vt:lpstr>
      <vt:lpstr>Resultado de aprendizaje:  Identifica la estructura histológica de la corteza cerebral, cerebelo, mesencéfalo, plexos coroides y médula espinal en fotomicrografías y en cortes histológicos.  Identifica la estructura histológica del nervio óptico, nervio periférico y los ganglios raquídeo, simpático y parasimpático, en fotomicrografías y en cortes histológicos </vt:lpstr>
      <vt:lpstr>13.1 Corteza cerebral.  Observa  la sustancia gris con su estructura en capas que se diferencia de la sustancia blanca en la que no se localizan somas neuronales. En la corteza se pueden identificar las neuronas piramidales. </vt:lpstr>
      <vt:lpstr>13.2a Cerebelo. Observa las tres capas de la sustancia gris del cerebelo y la relación que guarda con la sustancia blanca. A bajo aumento se distingue en un corte transversal del cerebelo uno o dos pliegues u hojas del árbol cerebeloso. Se visualiza la piamadre muy vascularizada recubriendo la superficie de cada pliegue u hoja. En la parte central de cada una de ellas se distinguen las fibras mielinizadas de la sustancia blanca. (Poco aumento) </vt:lpstr>
      <vt:lpstr>13.2b Cerebelo. Observa las tres capas de la sustancia gris del cerebelo y la relación que guarda con la sustancia blanca. A mayor aumento, se observan las tres capas de la corteza cerebelosa: molecular, de Purkinje y granulosa. </vt:lpstr>
      <vt:lpstr>13.3a Médula espinal.  A poco aumento,  se observa en el centro de la muestra la sustancia gris en forma de “H”. Observa los componentes de las envolturas meníngeas, los cordones de la sustancia blanca y las astas sensitivas y motoras de la sustancia gris de la médula espinal. En el centro de la estructura localizar el conducto del epéndimo. Distinguir el surco ventral y el septo dorsal de la sustancia blanca recubiertos por piamadre. </vt:lpstr>
      <vt:lpstr>13.3b Médula espinal. Asta posterior.  Observa la forma redondeada de las neuronas del asta posterior,  la posición del núcleo y la distribución de la sustancia de Nissl.</vt:lpstr>
      <vt:lpstr>13.3c Médula espinal. Asta anterior.   Observa la forma de las neuronas motoras, la posición del núcleo y la distribución de la sustancia de Nissl. </vt:lpstr>
      <vt:lpstr>13.4 Ganglio raquídeo. En el ganglio raquídeo (ganglio de la raíz dorsal) se distinguen el soma redondeado de las neuronas monopolares (seudounipolares), las células satélite o anficitos rodeando el soma de las neuronas, las fibras nerviosas y el tejido conjuntivo.  </vt:lpstr>
      <vt:lpstr>13.5 Ganglio simpático. En el gánglio simpático se distinguen el soma de las  neuronas multipolares, las células satélite (anficitos) rodeando el soma de las neuronas, las fibras nerviosas y el tejido conjuntivo que es más abundante que en el ganglio raquídeo.</vt:lpstr>
      <vt:lpstr>13.6 Esófago o intestino delgado.  Observa los componentes del ganglio visceral, intramural o parasimpático entre las dos capas de la túnica muscular externa. </vt:lpstr>
      <vt:lpstr>13.7 Nervio periférico. Observa  las envolturas conjuntivas  que integran un nervio: epineuro, perineuro y endoneuro en un corte transversal, así como las prolongaciones  nerviosas: axones rodeados por las vainas de mielina. En el corte longitudinal observa las fibras nerviosas onduladas y los núcleos alargados de las células de Schwann. </vt:lpstr>
      <vt:lpstr>13.8 Plexo coroides. Observa el epitelio cúbico simple y el tejido conectivo en el que se localizan los capilares sanguíneos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10</cp:revision>
  <dcterms:created xsi:type="dcterms:W3CDTF">2020-11-25T01:57:56Z</dcterms:created>
  <dcterms:modified xsi:type="dcterms:W3CDTF">2020-11-30T20:37:00Z</dcterms:modified>
</cp:coreProperties>
</file>