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0" r:id="rId4"/>
    <p:sldId id="261" r:id="rId5"/>
    <p:sldId id="259" r:id="rId6"/>
    <p:sldId id="262" r:id="rId7"/>
    <p:sldId id="263" r:id="rId8"/>
    <p:sldId id="264" r:id="rId9"/>
    <p:sldId id="265" r:id="rId10"/>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7"/>
    <p:restoredTop sz="94677"/>
  </p:normalViewPr>
  <p:slideViewPr>
    <p:cSldViewPr snapToGrid="0" snapToObjects="1" showGuides="1">
      <p:cViewPr>
        <p:scale>
          <a:sx n="103" d="100"/>
          <a:sy n="103" d="100"/>
        </p:scale>
        <p:origin x="552" y="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98350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04097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85083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4926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14506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3688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07314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8869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303365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36486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3585762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solidFill>
                  <a:prstClr val="black">
                    <a:tint val="75000"/>
                  </a:prstClr>
                </a:solidFill>
              </a:rPr>
              <a:pPr/>
              <a:t>30/11/20</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595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4282440"/>
          </a:xfrm>
        </p:spPr>
        <p:txBody>
          <a:bodyPr>
            <a:normAutofit fontScale="85000" lnSpcReduction="1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12. </a:t>
            </a:r>
          </a:p>
          <a:p>
            <a:pPr algn="ctr"/>
            <a:r>
              <a:rPr lang="es-ES" sz="3200" dirty="0" smtClean="0">
                <a:solidFill>
                  <a:prstClr val="black"/>
                </a:solidFill>
                <a:latin typeface="American Typewriter" charset="0"/>
                <a:ea typeface="American Typewriter" charset="0"/>
                <a:cs typeface="American Typewriter" charset="0"/>
              </a:rPr>
              <a:t>Tejido y sistema nervioso. Preparaciones con impregnaciones metálicas</a:t>
            </a: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el </a:t>
            </a:r>
            <a:r>
              <a:rPr lang="es-ES" sz="2000" dirty="0">
                <a:solidFill>
                  <a:prstClr val="black"/>
                </a:solidFill>
              </a:rPr>
              <a:t>microscopio virtual o en el Atlas Digital del Departamento busca cada  preparación histológica o </a:t>
            </a:r>
            <a:r>
              <a:rPr lang="es-ES" sz="2000" dirty="0" smtClean="0">
                <a:solidFill>
                  <a:prstClr val="black"/>
                </a:solidFill>
              </a:rPr>
              <a:t>fotomicrografía, en este caso de impregnaciones metálicas, y </a:t>
            </a:r>
            <a:r>
              <a:rPr lang="es-ES" sz="2000" dirty="0">
                <a:solidFill>
                  <a:prstClr val="black"/>
                </a:solidFill>
              </a:rPr>
              <a:t>señala lo que se te pide</a:t>
            </a:r>
            <a:endParaRPr lang="es-ES_tradnl" dirty="0">
              <a:latin typeface="American Typewriter" charset="0"/>
              <a:ea typeface="American Typewriter" charset="0"/>
              <a:cs typeface="American Typewriter"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7248910" y="2182123"/>
            <a:ext cx="4292057" cy="2855932"/>
          </a:xfrm>
          <a:ln w="38100">
            <a:solidFill>
              <a:schemeClr val="tx1"/>
            </a:solidFill>
          </a:ln>
        </p:spPr>
      </p:pic>
    </p:spTree>
    <p:extLst>
      <p:ext uri="{BB962C8B-B14F-4D97-AF65-F5344CB8AC3E}">
        <p14:creationId xmlns:p14="http://schemas.microsoft.com/office/powerpoint/2010/main" val="603721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41338"/>
            <a:ext cx="9144000" cy="2387600"/>
          </a:xfrm>
        </p:spPr>
        <p:txBody>
          <a:bodyPr>
            <a:noAutofit/>
          </a:bodyPr>
          <a:lstStyle/>
          <a:p>
            <a:pPr algn="l"/>
            <a:r>
              <a:rPr lang="es-ES_tradnl" sz="2000" b="1" dirty="0" smtClean="0"/>
              <a:t>Resultado de aprendizaje:</a:t>
            </a:r>
            <a:br>
              <a:rPr lang="es-ES_tradnl" sz="2000" b="1" dirty="0" smtClean="0"/>
            </a:br>
            <a:r>
              <a:rPr lang="es-ES_tradnl" sz="2000" b="1" dirty="0" smtClean="0"/>
              <a:t/>
            </a:r>
            <a:br>
              <a:rPr lang="es-ES_tradnl" sz="2000" b="1" dirty="0" smtClean="0"/>
            </a:br>
            <a:r>
              <a:rPr lang="es-ES_tradnl" sz="2000" b="1" dirty="0" smtClean="0"/>
              <a:t>Identifica los componentes de la neurona </a:t>
            </a:r>
            <a:r>
              <a:rPr lang="es-ES" sz="2000" b="1" dirty="0" smtClean="0"/>
              <a:t>en fotomicrografías y en cortes histológicos. </a:t>
            </a:r>
            <a:br>
              <a:rPr lang="es-ES" sz="2000" b="1" dirty="0" smtClean="0"/>
            </a:br>
            <a:r>
              <a:rPr lang="es-ES" sz="2000" b="1" dirty="0" smtClean="0"/>
              <a:t>Identifica las células de la glía en fotomicrografías y en cortes histológicos. </a:t>
            </a:r>
            <a:br>
              <a:rPr lang="es-ES" sz="2000" b="1" dirty="0" smtClean="0"/>
            </a:br>
            <a:r>
              <a:rPr lang="es-ES" sz="2000" b="1" dirty="0" smtClean="0"/>
              <a:t/>
            </a:r>
            <a:br>
              <a:rPr lang="es-ES" sz="2000" b="1" dirty="0" smtClean="0"/>
            </a:br>
            <a:endParaRPr lang="es-ES_tradnl" sz="2000" b="1" dirty="0"/>
          </a:p>
        </p:txBody>
      </p:sp>
      <p:sp>
        <p:nvSpPr>
          <p:cNvPr id="3" name="Subtítulo 2"/>
          <p:cNvSpPr>
            <a:spLocks noGrp="1"/>
          </p:cNvSpPr>
          <p:nvPr>
            <p:ph type="subTitle" idx="1"/>
          </p:nvPr>
        </p:nvSpPr>
        <p:spPr>
          <a:xfrm>
            <a:off x="1524000" y="3200401"/>
            <a:ext cx="9144000" cy="3344862"/>
          </a:xfrm>
        </p:spPr>
        <p:txBody>
          <a:bodyPr>
            <a:noAutofit/>
          </a:bodyPr>
          <a:lstStyle/>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2027695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12.1 </a:t>
            </a:r>
            <a:r>
              <a:rPr lang="es-ES_tradnl" sz="1800" b="1" dirty="0" smtClean="0"/>
              <a:t>Neurona multipolar.  </a:t>
            </a:r>
            <a:br>
              <a:rPr lang="es-ES_tradnl" sz="1800" b="1" dirty="0" smtClean="0"/>
            </a:br>
            <a:r>
              <a:rPr lang="es-ES_tradnl" sz="1800" dirty="0" smtClean="0"/>
              <a:t>Observa la forma estrellada de las neuronas motoras con sus prolongaciones </a:t>
            </a:r>
            <a:r>
              <a:rPr lang="es-ES_tradnl" sz="1800" dirty="0" err="1" smtClean="0"/>
              <a:t>dendr</a:t>
            </a:r>
            <a:r>
              <a:rPr lang="es-ES" sz="1800" dirty="0" err="1" smtClean="0"/>
              <a:t>íticas</a:t>
            </a:r>
            <a:r>
              <a:rPr lang="es-ES" sz="1800" dirty="0" smtClean="0"/>
              <a:t> y </a:t>
            </a:r>
            <a:r>
              <a:rPr lang="es-ES" sz="1800" dirty="0" err="1" smtClean="0"/>
              <a:t>axónica</a:t>
            </a:r>
            <a:r>
              <a:rPr lang="es-ES" sz="1800" dirty="0"/>
              <a:t> </a:t>
            </a:r>
            <a:r>
              <a:rPr lang="es-ES" sz="1800" dirty="0" smtClean="0"/>
              <a:t>en una fotomicrografía de las astas anteriores de la médula espinal, en la que se realizó una impregnación metálica.  </a:t>
            </a: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778160"/>
            <a:ext cx="3035300" cy="3163818"/>
          </a:xfrm>
        </p:spPr>
        <p:txBody>
          <a:bodyPr>
            <a:normAutofit/>
          </a:bodyPr>
          <a:lstStyle/>
          <a:p>
            <a:r>
              <a:rPr lang="es-ES_tradnl" sz="2400" dirty="0" smtClean="0"/>
              <a:t>Somas de neuronas multipolares</a:t>
            </a:r>
          </a:p>
          <a:p>
            <a:r>
              <a:rPr lang="es-ES_tradnl" sz="2400" dirty="0" smtClean="0"/>
              <a:t>Prolongaciones </a:t>
            </a:r>
            <a:r>
              <a:rPr lang="es-ES_tradnl" sz="2400" dirty="0" err="1" smtClean="0"/>
              <a:t>dendr</a:t>
            </a:r>
            <a:r>
              <a:rPr lang="es-ES" sz="2400" dirty="0" err="1" smtClean="0"/>
              <a:t>íticas</a:t>
            </a:r>
            <a:r>
              <a:rPr lang="es-ES" sz="2400" dirty="0" smtClean="0"/>
              <a:t>  </a:t>
            </a:r>
          </a:p>
          <a:p>
            <a:pPr lvl="1"/>
            <a:r>
              <a:rPr lang="es-ES" sz="2000" dirty="0" smtClean="0"/>
              <a:t>Ramificaciones</a:t>
            </a:r>
          </a:p>
          <a:p>
            <a:pPr lvl="1"/>
            <a:r>
              <a:rPr lang="es-ES" sz="2000" dirty="0" smtClean="0"/>
              <a:t>Espinas</a:t>
            </a:r>
          </a:p>
          <a:p>
            <a:r>
              <a:rPr lang="es-ES" sz="2400" dirty="0" smtClean="0"/>
              <a:t>Prolongación </a:t>
            </a:r>
            <a:r>
              <a:rPr lang="es-ES" sz="2400" dirty="0" err="1" smtClean="0"/>
              <a:t>axónica</a:t>
            </a:r>
            <a:r>
              <a:rPr lang="es-ES" sz="2400" dirty="0" smtClean="0"/>
              <a:t> </a:t>
            </a:r>
            <a:endParaRPr lang="es-ES_tradnl" sz="2400" dirty="0" smtClean="0"/>
          </a:p>
        </p:txBody>
      </p:sp>
    </p:spTree>
    <p:extLst>
      <p:ext uri="{BB962C8B-B14F-4D97-AF65-F5344CB8AC3E}">
        <p14:creationId xmlns:p14="http://schemas.microsoft.com/office/powerpoint/2010/main" val="2063515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872524"/>
            <a:ext cx="10515600" cy="1325563"/>
          </a:xfrm>
        </p:spPr>
        <p:txBody>
          <a:bodyPr>
            <a:noAutofit/>
          </a:bodyPr>
          <a:lstStyle/>
          <a:p>
            <a:r>
              <a:rPr lang="es-ES_tradnl" sz="1800" dirty="0" smtClean="0"/>
              <a:t>12.2 </a:t>
            </a:r>
            <a:r>
              <a:rPr lang="es-ES_tradnl" sz="1800" b="1" dirty="0" smtClean="0"/>
              <a:t>Corteza cerebral. Neuronas piramidales.  </a:t>
            </a:r>
            <a:br>
              <a:rPr lang="es-ES_tradnl" sz="1800" b="1" dirty="0" smtClean="0"/>
            </a:br>
            <a:r>
              <a:rPr lang="es-MX" sz="1800" dirty="0"/>
              <a:t> </a:t>
            </a:r>
            <a:r>
              <a:rPr lang="es-MX" sz="1800" dirty="0" smtClean="0"/>
              <a:t>En una fotomicrograf</a:t>
            </a:r>
            <a:r>
              <a:rPr lang="es-ES" sz="1800" dirty="0" err="1" smtClean="0"/>
              <a:t>ía</a:t>
            </a:r>
            <a:r>
              <a:rPr lang="es-ES" sz="1800" dirty="0" smtClean="0"/>
              <a:t> de corteza cerebral con la técnica de impregnación </a:t>
            </a:r>
            <a:r>
              <a:rPr lang="es-ES" sz="1800" dirty="0" err="1" smtClean="0"/>
              <a:t>argéntica</a:t>
            </a:r>
            <a:r>
              <a:rPr lang="es-ES" sz="1800" dirty="0" smtClean="0"/>
              <a:t>, </a:t>
            </a:r>
            <a:r>
              <a:rPr lang="es-MX" sz="1800" dirty="0"/>
              <a:t>r</a:t>
            </a:r>
            <a:r>
              <a:rPr lang="es-MX" sz="1800" dirty="0" smtClean="0"/>
              <a:t>econoce </a:t>
            </a:r>
            <a:r>
              <a:rPr lang="es-MX" sz="1800" dirty="0"/>
              <a:t>el contorno triangular de </a:t>
            </a:r>
            <a:r>
              <a:rPr lang="es-MX" sz="1800" dirty="0" smtClean="0"/>
              <a:t>las neuronas piramidales  </a:t>
            </a:r>
            <a:r>
              <a:rPr lang="es-MX" sz="1800" dirty="0"/>
              <a:t>y sus prolongaciones dendríticas y </a:t>
            </a:r>
            <a:r>
              <a:rPr lang="es-MX" sz="1800" dirty="0" smtClean="0"/>
              <a:t>observa, </a:t>
            </a:r>
            <a:r>
              <a:rPr lang="es-MX" sz="1800" dirty="0"/>
              <a:t>en algunas de ellas, el axón que se desprende de la base celular. A mayor aumento </a:t>
            </a:r>
            <a:r>
              <a:rPr lang="es-MX" sz="1800" dirty="0" smtClean="0"/>
              <a:t>distingue </a:t>
            </a:r>
            <a:r>
              <a:rPr lang="es-MX" sz="1800" dirty="0"/>
              <a:t>en las ramificaciones dendríticas las espinas dendríticas (lugar de las sinapsis).</a:t>
            </a:r>
            <a:r>
              <a:rPr lang="es-ES_tradnl" sz="1800" dirty="0"/>
              <a:t/>
            </a:r>
            <a:br>
              <a:rPr lang="es-ES_tradnl" sz="1800" dirty="0"/>
            </a:b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778160"/>
            <a:ext cx="3035300" cy="3163818"/>
          </a:xfrm>
        </p:spPr>
        <p:txBody>
          <a:bodyPr>
            <a:normAutofit/>
          </a:bodyPr>
          <a:lstStyle/>
          <a:p>
            <a:r>
              <a:rPr lang="es-ES_tradnl" sz="2400" dirty="0" smtClean="0"/>
              <a:t>Somas de neuronas piramidales</a:t>
            </a:r>
          </a:p>
          <a:p>
            <a:r>
              <a:rPr lang="es-ES_tradnl" sz="2400" dirty="0" err="1" smtClean="0"/>
              <a:t>Dendr</a:t>
            </a:r>
            <a:r>
              <a:rPr lang="es-ES" sz="2400" dirty="0" err="1" smtClean="0"/>
              <a:t>itas</a:t>
            </a:r>
            <a:r>
              <a:rPr lang="es-ES" sz="2400" dirty="0" smtClean="0"/>
              <a:t>  </a:t>
            </a:r>
          </a:p>
          <a:p>
            <a:pPr lvl="1"/>
            <a:r>
              <a:rPr lang="es-ES" sz="2000" dirty="0" smtClean="0"/>
              <a:t>Ramificaciones</a:t>
            </a:r>
          </a:p>
          <a:p>
            <a:pPr lvl="1"/>
            <a:r>
              <a:rPr lang="es-ES" sz="2000" dirty="0" smtClean="0"/>
              <a:t>Espinas</a:t>
            </a:r>
          </a:p>
          <a:p>
            <a:r>
              <a:rPr lang="es-ES" sz="2400" dirty="0" smtClean="0"/>
              <a:t>Axón</a:t>
            </a:r>
            <a:endParaRPr lang="es-ES_tradnl" sz="2400" dirty="0" smtClean="0"/>
          </a:p>
        </p:txBody>
      </p:sp>
    </p:spTree>
    <p:extLst>
      <p:ext uri="{BB962C8B-B14F-4D97-AF65-F5344CB8AC3E}">
        <p14:creationId xmlns:p14="http://schemas.microsoft.com/office/powerpoint/2010/main" val="305764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16835" y="736600"/>
            <a:ext cx="10836965" cy="1325563"/>
          </a:xfrm>
        </p:spPr>
        <p:txBody>
          <a:bodyPr>
            <a:noAutofit/>
          </a:bodyPr>
          <a:lstStyle/>
          <a:p>
            <a:r>
              <a:rPr lang="es-ES_tradnl" sz="1800" dirty="0" smtClean="0"/>
              <a:t>12.3 </a:t>
            </a:r>
            <a:r>
              <a:rPr lang="es-ES_tradnl" sz="1800" b="1" dirty="0" smtClean="0"/>
              <a:t>Corteza </a:t>
            </a:r>
            <a:r>
              <a:rPr lang="es-ES_tradnl" sz="1800" b="1" dirty="0" err="1" smtClean="0"/>
              <a:t>cerebelosa</a:t>
            </a:r>
            <a:r>
              <a:rPr lang="es-ES_tradnl" sz="1800" b="1" dirty="0" smtClean="0"/>
              <a:t>. Neurona piriforme de Purkinje  </a:t>
            </a:r>
            <a:br>
              <a:rPr lang="es-ES_tradnl" sz="1800" b="1" dirty="0" smtClean="0"/>
            </a:br>
            <a:r>
              <a:rPr lang="es-MX" sz="1800" dirty="0"/>
              <a:t> </a:t>
            </a:r>
            <a:r>
              <a:rPr lang="es-MX" sz="1800" dirty="0" smtClean="0"/>
              <a:t>En una fotomicrograf</a:t>
            </a:r>
            <a:r>
              <a:rPr lang="es-ES" sz="1800" dirty="0" err="1" smtClean="0"/>
              <a:t>ía</a:t>
            </a:r>
            <a:r>
              <a:rPr lang="es-ES" sz="1800" dirty="0" smtClean="0"/>
              <a:t> de corteza </a:t>
            </a:r>
            <a:r>
              <a:rPr lang="es-ES" sz="1800" dirty="0" err="1" smtClean="0"/>
              <a:t>cerebelosa</a:t>
            </a:r>
            <a:r>
              <a:rPr lang="es-ES" sz="1800" dirty="0" smtClean="0"/>
              <a:t>, con la técnica de impregnación </a:t>
            </a:r>
            <a:r>
              <a:rPr lang="es-ES" sz="1800" dirty="0" err="1" smtClean="0"/>
              <a:t>argéntica</a:t>
            </a:r>
            <a:r>
              <a:rPr lang="es-ES" sz="1800" dirty="0" smtClean="0"/>
              <a:t>, </a:t>
            </a:r>
            <a:r>
              <a:rPr lang="es-MX" sz="1800" dirty="0"/>
              <a:t>o</a:t>
            </a:r>
            <a:r>
              <a:rPr lang="es-MX" sz="1800" dirty="0" smtClean="0"/>
              <a:t>bserva el </a:t>
            </a:r>
            <a:r>
              <a:rPr lang="es-MX" sz="1800" dirty="0"/>
              <a:t>soma piriforme de las neuronas de Purkinje en la segunda capa de la sustancia gris del cerebelo; del soma se originan abundantes ramificaciones dendríticas que se proyectan hacia la capa molecular, pero solamente en un plano. El axón se forma en la base de la neurona y se dirige hacia la capa granulosa. </a:t>
            </a: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778160"/>
            <a:ext cx="3035300" cy="3163818"/>
          </a:xfrm>
        </p:spPr>
        <p:txBody>
          <a:bodyPr>
            <a:normAutofit/>
          </a:bodyPr>
          <a:lstStyle/>
          <a:p>
            <a:r>
              <a:rPr lang="es-ES_tradnl" sz="2400" dirty="0" smtClean="0"/>
              <a:t>Somas de neuronas piriformes de Purkinje</a:t>
            </a:r>
          </a:p>
          <a:p>
            <a:r>
              <a:rPr lang="es-ES_tradnl" sz="2400" dirty="0" smtClean="0"/>
              <a:t>Ramificaciones </a:t>
            </a:r>
            <a:r>
              <a:rPr lang="es-ES_tradnl" sz="2400" dirty="0" err="1" smtClean="0"/>
              <a:t>dendr</a:t>
            </a:r>
            <a:r>
              <a:rPr lang="es-ES" sz="2400" dirty="0" err="1" smtClean="0"/>
              <a:t>íticas</a:t>
            </a:r>
            <a:r>
              <a:rPr lang="es-ES" sz="2400" dirty="0" smtClean="0"/>
              <a:t>  </a:t>
            </a:r>
          </a:p>
          <a:p>
            <a:r>
              <a:rPr lang="es-ES" sz="2400" dirty="0" smtClean="0"/>
              <a:t>Prolongación </a:t>
            </a:r>
            <a:r>
              <a:rPr lang="es-ES" sz="2400" dirty="0" err="1" smtClean="0"/>
              <a:t>axónica</a:t>
            </a:r>
            <a:r>
              <a:rPr lang="es-ES" sz="2400" dirty="0" smtClean="0"/>
              <a:t> </a:t>
            </a:r>
            <a:endParaRPr lang="es-ES_tradnl" sz="2400" dirty="0" smtClean="0"/>
          </a:p>
        </p:txBody>
      </p:sp>
    </p:spTree>
    <p:extLst>
      <p:ext uri="{BB962C8B-B14F-4D97-AF65-F5344CB8AC3E}">
        <p14:creationId xmlns:p14="http://schemas.microsoft.com/office/powerpoint/2010/main" val="1055854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26989" y="847811"/>
            <a:ext cx="10515600" cy="1325563"/>
          </a:xfrm>
        </p:spPr>
        <p:txBody>
          <a:bodyPr>
            <a:noAutofit/>
          </a:bodyPr>
          <a:lstStyle/>
          <a:p>
            <a:r>
              <a:rPr lang="es-ES_tradnl" sz="1800" dirty="0" smtClean="0"/>
              <a:t>12.4 </a:t>
            </a:r>
            <a:r>
              <a:rPr lang="es-ES_tradnl" sz="1800" b="1" dirty="0" err="1" smtClean="0"/>
              <a:t>Astrocitos</a:t>
            </a:r>
            <a:r>
              <a:rPr lang="es-ES_tradnl" sz="1800" b="1" dirty="0" smtClean="0"/>
              <a:t> fibrosos.  </a:t>
            </a:r>
            <a:br>
              <a:rPr lang="es-ES_tradnl" sz="1800" b="1" dirty="0" smtClean="0"/>
            </a:br>
            <a:r>
              <a:rPr lang="es-ES_tradnl" sz="1800" dirty="0" smtClean="0"/>
              <a:t>En una </a:t>
            </a:r>
            <a:r>
              <a:rPr lang="es-ES_tradnl" sz="1800" dirty="0" err="1" smtClean="0"/>
              <a:t>fotomicrograf</a:t>
            </a:r>
            <a:r>
              <a:rPr lang="es-ES" sz="1800" dirty="0" err="1" smtClean="0"/>
              <a:t>ía</a:t>
            </a:r>
            <a:r>
              <a:rPr lang="es-ES" sz="1800" dirty="0" smtClean="0"/>
              <a:t> de cerebro, con la técnica de impregnación </a:t>
            </a:r>
            <a:r>
              <a:rPr lang="es-ES" sz="1800" dirty="0" err="1" smtClean="0"/>
              <a:t>argéntica</a:t>
            </a:r>
            <a:r>
              <a:rPr lang="es-ES" sz="1800" dirty="0" smtClean="0"/>
              <a:t>, </a:t>
            </a:r>
            <a:r>
              <a:rPr lang="es-MX" sz="1800" dirty="0" smtClean="0"/>
              <a:t>observa </a:t>
            </a:r>
            <a:r>
              <a:rPr lang="es-MX" sz="1800" dirty="0"/>
              <a:t>los astrocitos fibrosos ubicados en la sustancia blanca del sistema nervioso los cuales poseen prolongaciones largas y poco ramificadas. También </a:t>
            </a:r>
            <a:r>
              <a:rPr lang="es-MX" sz="1800" dirty="0" smtClean="0"/>
              <a:t>observa el </a:t>
            </a:r>
            <a:r>
              <a:rPr lang="es-MX" sz="1800" dirty="0"/>
              <a:t>estrecho contacto de los pies perivasculares de sus largas prolongaciones con los capilares continuos (barrera hematoencefálica).</a:t>
            </a:r>
            <a:r>
              <a:rPr lang="es-ES_tradnl" sz="1800" dirty="0"/>
              <a:t/>
            </a:r>
            <a:br>
              <a:rPr lang="es-ES_tradnl" sz="1800" dirty="0"/>
            </a:b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778160"/>
            <a:ext cx="3035300" cy="3163818"/>
          </a:xfrm>
        </p:spPr>
        <p:txBody>
          <a:bodyPr>
            <a:normAutofit/>
          </a:bodyPr>
          <a:lstStyle/>
          <a:p>
            <a:r>
              <a:rPr lang="es-ES_tradnl" sz="2400" dirty="0" err="1"/>
              <a:t>A</a:t>
            </a:r>
            <a:r>
              <a:rPr lang="es-ES_tradnl" sz="2400" dirty="0" err="1" smtClean="0"/>
              <a:t>strocitos</a:t>
            </a:r>
            <a:r>
              <a:rPr lang="es-ES_tradnl" sz="2400" dirty="0" smtClean="0"/>
              <a:t> fibrosos</a:t>
            </a:r>
          </a:p>
          <a:p>
            <a:r>
              <a:rPr lang="es-ES_tradnl" sz="2400" dirty="0" smtClean="0"/>
              <a:t>Prolongaciones </a:t>
            </a:r>
            <a:r>
              <a:rPr lang="es-ES" sz="2400" dirty="0" smtClean="0"/>
              <a:t>de los </a:t>
            </a:r>
            <a:r>
              <a:rPr lang="es-ES" sz="2400" dirty="0" err="1" smtClean="0"/>
              <a:t>astrocitos</a:t>
            </a:r>
            <a:r>
              <a:rPr lang="es-ES" sz="2400" dirty="0" smtClean="0"/>
              <a:t> fibrosos</a:t>
            </a:r>
          </a:p>
          <a:p>
            <a:r>
              <a:rPr lang="es-ES" sz="2400" dirty="0" smtClean="0"/>
              <a:t>Pie </a:t>
            </a:r>
            <a:r>
              <a:rPr lang="es-ES" sz="2400" dirty="0" err="1" smtClean="0"/>
              <a:t>perivascular</a:t>
            </a:r>
            <a:endParaRPr lang="es-ES" sz="2400" dirty="0" smtClean="0"/>
          </a:p>
          <a:p>
            <a:r>
              <a:rPr lang="es-ES" sz="2400" dirty="0" smtClean="0"/>
              <a:t>Capilares sanguíneos</a:t>
            </a:r>
            <a:endParaRPr lang="es-ES_tradnl" sz="2400" dirty="0" smtClean="0"/>
          </a:p>
        </p:txBody>
      </p:sp>
    </p:spTree>
    <p:extLst>
      <p:ext uri="{BB962C8B-B14F-4D97-AF65-F5344CB8AC3E}">
        <p14:creationId xmlns:p14="http://schemas.microsoft.com/office/powerpoint/2010/main" val="1267494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884881"/>
            <a:ext cx="10515600" cy="1325563"/>
          </a:xfrm>
        </p:spPr>
        <p:txBody>
          <a:bodyPr>
            <a:noAutofit/>
          </a:bodyPr>
          <a:lstStyle/>
          <a:p>
            <a:r>
              <a:rPr lang="es-ES_tradnl" sz="1800" dirty="0" smtClean="0"/>
              <a:t>12.5 </a:t>
            </a:r>
            <a:r>
              <a:rPr lang="es-ES_tradnl" sz="1800" b="1" dirty="0" err="1" smtClean="0"/>
              <a:t>Astrocitos</a:t>
            </a:r>
            <a:r>
              <a:rPr lang="es-ES_tradnl" sz="1800" b="1" dirty="0" smtClean="0"/>
              <a:t> </a:t>
            </a:r>
            <a:r>
              <a:rPr lang="es-ES_tradnl" sz="1800" b="1" dirty="0" err="1" smtClean="0"/>
              <a:t>protoplas</a:t>
            </a:r>
            <a:r>
              <a:rPr lang="es-ES" sz="1800" b="1" dirty="0" smtClean="0"/>
              <a:t>máticos</a:t>
            </a:r>
            <a:r>
              <a:rPr lang="es-ES_tradnl" sz="1800" b="1" dirty="0" smtClean="0"/>
              <a:t>.  </a:t>
            </a:r>
            <a:br>
              <a:rPr lang="es-ES_tradnl" sz="1800" b="1" dirty="0" smtClean="0"/>
            </a:br>
            <a:r>
              <a:rPr lang="es-MX" sz="1800" dirty="0" smtClean="0"/>
              <a:t>Observa a los </a:t>
            </a:r>
            <a:r>
              <a:rPr lang="es-MX" sz="1800" dirty="0"/>
              <a:t>astrocitos protoplásmaticos ubicados en la sustancia </a:t>
            </a:r>
            <a:r>
              <a:rPr lang="es-MX" sz="1800" dirty="0" smtClean="0"/>
              <a:t>gris en un corte de cerebro con la t</a:t>
            </a:r>
            <a:r>
              <a:rPr lang="es-ES" sz="1800" dirty="0" err="1" smtClean="0"/>
              <a:t>écnica</a:t>
            </a:r>
            <a:r>
              <a:rPr lang="es-ES" sz="1800" dirty="0" smtClean="0"/>
              <a:t> de impregnación metálica</a:t>
            </a:r>
            <a:r>
              <a:rPr lang="es-MX" sz="1800" dirty="0" smtClean="0"/>
              <a:t>. </a:t>
            </a:r>
            <a:r>
              <a:rPr lang="es-MX" sz="1800" dirty="0"/>
              <a:t>A diferencia de los astrocitos fibrosos, los astrocitos protoplasmáticos poseen prolongaciones cortas y muy ramificadas. También se pueden apreciar los componentes de la barrera hematoencefálica.</a:t>
            </a:r>
            <a:r>
              <a:rPr lang="es-ES_tradnl" sz="1800" dirty="0"/>
              <a:t/>
            </a:r>
            <a:br>
              <a:rPr lang="es-ES_tradnl" sz="1800" dirty="0"/>
            </a:b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778160"/>
            <a:ext cx="3035300" cy="3163818"/>
          </a:xfrm>
        </p:spPr>
        <p:txBody>
          <a:bodyPr>
            <a:normAutofit/>
          </a:bodyPr>
          <a:lstStyle/>
          <a:p>
            <a:r>
              <a:rPr lang="es-ES_tradnl" sz="2400" dirty="0" err="1"/>
              <a:t>A</a:t>
            </a:r>
            <a:r>
              <a:rPr lang="es-ES_tradnl" sz="2400" dirty="0" err="1" smtClean="0"/>
              <a:t>strocitos</a:t>
            </a:r>
            <a:r>
              <a:rPr lang="es-ES_tradnl" sz="2400" dirty="0" smtClean="0"/>
              <a:t> </a:t>
            </a:r>
            <a:r>
              <a:rPr lang="es-ES_tradnl" sz="2400" dirty="0" err="1" smtClean="0"/>
              <a:t>protoplasm</a:t>
            </a:r>
            <a:r>
              <a:rPr lang="es-ES" sz="2400" dirty="0" smtClean="0"/>
              <a:t>áticos</a:t>
            </a:r>
            <a:endParaRPr lang="es-ES_tradnl" sz="2400" dirty="0" smtClean="0"/>
          </a:p>
          <a:p>
            <a:r>
              <a:rPr lang="es-ES_tradnl" sz="2400" dirty="0" smtClean="0"/>
              <a:t>Prolongaciones </a:t>
            </a:r>
            <a:r>
              <a:rPr lang="es-ES" sz="2400" dirty="0" smtClean="0"/>
              <a:t>de los </a:t>
            </a:r>
            <a:r>
              <a:rPr lang="es-ES" sz="2400" dirty="0" err="1" smtClean="0"/>
              <a:t>astrocitos</a:t>
            </a:r>
            <a:r>
              <a:rPr lang="es-ES" sz="2400" dirty="0" smtClean="0"/>
              <a:t> </a:t>
            </a:r>
          </a:p>
          <a:p>
            <a:r>
              <a:rPr lang="es-ES" sz="2400" dirty="0" smtClean="0"/>
              <a:t>Pie </a:t>
            </a:r>
            <a:r>
              <a:rPr lang="es-ES" sz="2400" dirty="0" err="1" smtClean="0"/>
              <a:t>perivascular</a:t>
            </a:r>
            <a:endParaRPr lang="es-ES" sz="2400" dirty="0" smtClean="0"/>
          </a:p>
          <a:p>
            <a:r>
              <a:rPr lang="es-ES" sz="2400" dirty="0" smtClean="0"/>
              <a:t>Capilares sanguíneos</a:t>
            </a:r>
            <a:endParaRPr lang="es-ES_tradnl" sz="2400" dirty="0" smtClean="0"/>
          </a:p>
        </p:txBody>
      </p:sp>
    </p:spTree>
    <p:extLst>
      <p:ext uri="{BB962C8B-B14F-4D97-AF65-F5344CB8AC3E}">
        <p14:creationId xmlns:p14="http://schemas.microsoft.com/office/powerpoint/2010/main" val="761539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736600"/>
            <a:ext cx="10515600" cy="1325563"/>
          </a:xfrm>
        </p:spPr>
        <p:txBody>
          <a:bodyPr>
            <a:noAutofit/>
          </a:bodyPr>
          <a:lstStyle/>
          <a:p>
            <a:r>
              <a:rPr lang="es-ES_tradnl" sz="1800" dirty="0" smtClean="0"/>
              <a:t>12.6 </a:t>
            </a:r>
            <a:r>
              <a:rPr lang="es-ES" sz="1800" b="1" dirty="0" err="1" smtClean="0"/>
              <a:t>Oligodendrocitos</a:t>
            </a:r>
            <a:r>
              <a:rPr lang="es-ES" sz="1800" b="1" dirty="0" smtClean="0"/>
              <a:t>.</a:t>
            </a:r>
            <a:br>
              <a:rPr lang="es-ES" sz="1800" b="1" dirty="0" smtClean="0"/>
            </a:br>
            <a:r>
              <a:rPr lang="es-MX" sz="1800" dirty="0" smtClean="0"/>
              <a:t>Observa </a:t>
            </a:r>
            <a:r>
              <a:rPr lang="es-MX" sz="1800" dirty="0"/>
              <a:t>los </a:t>
            </a:r>
            <a:r>
              <a:rPr lang="es-MX" sz="1800" dirty="0" smtClean="0"/>
              <a:t>oligodendrocitos en una fotomicrograf</a:t>
            </a:r>
            <a:r>
              <a:rPr lang="es-ES" sz="1800" dirty="0" err="1" smtClean="0"/>
              <a:t>ía</a:t>
            </a:r>
            <a:r>
              <a:rPr lang="es-ES" sz="1800" dirty="0" smtClean="0"/>
              <a:t> con la técnica de impregnación metá</a:t>
            </a:r>
            <a:r>
              <a:rPr lang="es-ES" sz="1800" dirty="0"/>
              <a:t>l</a:t>
            </a:r>
            <a:r>
              <a:rPr lang="es-ES" sz="1800" dirty="0" smtClean="0"/>
              <a:t>ica</a:t>
            </a:r>
            <a:r>
              <a:rPr lang="es-ES" sz="1800" dirty="0"/>
              <a:t>,</a:t>
            </a:r>
            <a:r>
              <a:rPr lang="es-MX" sz="1800" dirty="0" smtClean="0"/>
              <a:t> </a:t>
            </a:r>
            <a:r>
              <a:rPr lang="es-MX" sz="1800" dirty="0"/>
              <a:t>los cuales poseen un cuerpo poligonal del cual emergen prolongaciones cortas y escasas. </a:t>
            </a: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778160"/>
            <a:ext cx="3035300" cy="3163818"/>
          </a:xfrm>
        </p:spPr>
        <p:txBody>
          <a:bodyPr>
            <a:normAutofit/>
          </a:bodyPr>
          <a:lstStyle/>
          <a:p>
            <a:r>
              <a:rPr lang="es-ES" sz="2400" dirty="0" err="1" smtClean="0"/>
              <a:t>Oligodendrocitos</a:t>
            </a:r>
            <a:endParaRPr lang="es-ES_tradnl" sz="2400" dirty="0" smtClean="0"/>
          </a:p>
          <a:p>
            <a:pPr lvl="1"/>
            <a:r>
              <a:rPr lang="es-ES" sz="2000" dirty="0" smtClean="0"/>
              <a:t>Soma</a:t>
            </a:r>
          </a:p>
          <a:p>
            <a:pPr lvl="1"/>
            <a:r>
              <a:rPr lang="es-ES" sz="2000" dirty="0" smtClean="0"/>
              <a:t>Prolongaciones </a:t>
            </a:r>
            <a:endParaRPr lang="es-ES_tradnl" sz="2000" dirty="0" smtClean="0"/>
          </a:p>
        </p:txBody>
      </p:sp>
    </p:spTree>
    <p:extLst>
      <p:ext uri="{BB962C8B-B14F-4D97-AF65-F5344CB8AC3E}">
        <p14:creationId xmlns:p14="http://schemas.microsoft.com/office/powerpoint/2010/main" val="1934209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81914" y="736600"/>
            <a:ext cx="10871886" cy="1325563"/>
          </a:xfrm>
        </p:spPr>
        <p:txBody>
          <a:bodyPr>
            <a:noAutofit/>
          </a:bodyPr>
          <a:lstStyle/>
          <a:p>
            <a:r>
              <a:rPr lang="es-ES_tradnl" sz="1800" smtClean="0"/>
              <a:t>12.7 </a:t>
            </a:r>
            <a:r>
              <a:rPr lang="es-ES" sz="1800" b="1" dirty="0" err="1" smtClean="0"/>
              <a:t>Microglia</a:t>
            </a:r>
            <a:r>
              <a:rPr lang="es-ES" sz="1800" b="1" dirty="0" smtClean="0"/>
              <a:t>.</a:t>
            </a:r>
            <a:br>
              <a:rPr lang="es-ES" sz="1800" b="1" dirty="0" smtClean="0"/>
            </a:br>
            <a:r>
              <a:rPr lang="es-ES" sz="1800" b="1" dirty="0" smtClean="0"/>
              <a:t>En una fotomicrografía de una impregnación metálica, </a:t>
            </a:r>
            <a:r>
              <a:rPr lang="es-ES" sz="1800" dirty="0"/>
              <a:t>o</a:t>
            </a:r>
            <a:r>
              <a:rPr lang="es-ES" sz="1800" dirty="0" smtClean="0"/>
              <a:t>bserva las células de </a:t>
            </a:r>
            <a:r>
              <a:rPr lang="es-MX" sz="1800" dirty="0" smtClean="0"/>
              <a:t>la microglia,  que presentan </a:t>
            </a:r>
            <a:r>
              <a:rPr lang="es-MX" sz="1800" dirty="0"/>
              <a:t>un cuerpo celular ovalado y alargado, y de sus vértices se extienden  una serie de prolongaciones ramificadas que se dirigen casi en línea recta y terminan en pequeños </a:t>
            </a:r>
            <a:r>
              <a:rPr lang="es-MX" sz="1800" dirty="0" smtClean="0"/>
              <a:t>ganchos.  </a:t>
            </a:r>
            <a:r>
              <a:rPr lang="es-ES_tradnl" sz="1800" dirty="0"/>
              <a:t/>
            </a:r>
            <a:br>
              <a:rPr lang="es-ES_tradnl" sz="1800" dirty="0"/>
            </a:br>
            <a:endParaRPr lang="es-ES_tradnl" sz="1800" b="1"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778160"/>
            <a:ext cx="3035300" cy="3163818"/>
          </a:xfrm>
        </p:spPr>
        <p:txBody>
          <a:bodyPr>
            <a:normAutofit/>
          </a:bodyPr>
          <a:lstStyle/>
          <a:p>
            <a:r>
              <a:rPr lang="es-ES" sz="2400" dirty="0" err="1" smtClean="0"/>
              <a:t>Microglia</a:t>
            </a:r>
            <a:endParaRPr lang="es-ES_tradnl" sz="2400" dirty="0" smtClean="0"/>
          </a:p>
          <a:p>
            <a:pPr lvl="1"/>
            <a:r>
              <a:rPr lang="es-ES" sz="2000" dirty="0" smtClean="0"/>
              <a:t>Soma</a:t>
            </a:r>
          </a:p>
          <a:p>
            <a:pPr lvl="1"/>
            <a:r>
              <a:rPr lang="es-ES" sz="2000" dirty="0" smtClean="0"/>
              <a:t>Prolongaciones </a:t>
            </a:r>
            <a:endParaRPr lang="es-ES_tradnl" sz="2000" dirty="0" smtClean="0"/>
          </a:p>
        </p:txBody>
      </p:sp>
    </p:spTree>
    <p:extLst>
      <p:ext uri="{BB962C8B-B14F-4D97-AF65-F5344CB8AC3E}">
        <p14:creationId xmlns:p14="http://schemas.microsoft.com/office/powerpoint/2010/main" val="601636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otalTime>70</TotalTime>
  <Words>143</Words>
  <Application>Microsoft Macintosh PowerPoint</Application>
  <PresentationFormat>Panorámica</PresentationFormat>
  <Paragraphs>59</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American Typewriter</vt:lpstr>
      <vt:lpstr>Arial</vt:lpstr>
      <vt:lpstr>Calibri</vt:lpstr>
      <vt:lpstr>Calibri Light</vt:lpstr>
      <vt:lpstr>Tema2</vt:lpstr>
      <vt:lpstr>Presentación de PowerPoint</vt:lpstr>
      <vt:lpstr>Resultado de aprendizaje:  Identifica los componentes de la neurona en fotomicrografías y en cortes histológicos.  Identifica las células de la glía en fotomicrografías y en cortes histológicos.   </vt:lpstr>
      <vt:lpstr>12.1 Neurona multipolar.   Observa la forma estrellada de las neuronas motoras con sus prolongaciones dendríticas y axónica en una fotomicrografía de las astas anteriores de la médula espinal, en la que se realizó una impregnación metálica.  </vt:lpstr>
      <vt:lpstr>12.2 Corteza cerebral. Neuronas piramidales.    En una fotomicrografía de corteza cerebral con la técnica de impregnación argéntica, reconoce el contorno triangular de las neuronas piramidales  y sus prolongaciones dendríticas y observa, en algunas de ellas, el axón que se desprende de la base celular. A mayor aumento distingue en las ramificaciones dendríticas las espinas dendríticas (lugar de las sinapsis). </vt:lpstr>
      <vt:lpstr>12.3 Corteza cerebelosa. Neurona piriforme de Purkinje    En una fotomicrografía de corteza cerebelosa, con la técnica de impregnación argéntica, observa el soma piriforme de las neuronas de Purkinje en la segunda capa de la sustancia gris del cerebelo; del soma se originan abundantes ramificaciones dendríticas que se proyectan hacia la capa molecular, pero solamente en un plano. El axón se forma en la base de la neurona y se dirige hacia la capa granulosa. </vt:lpstr>
      <vt:lpstr>12.4 Astrocitos fibrosos.   En una fotomicrografía de cerebro, con la técnica de impregnación argéntica, observa los astrocitos fibrosos ubicados en la sustancia blanca del sistema nervioso los cuales poseen prolongaciones largas y poco ramificadas. También observa el estrecho contacto de los pies perivasculares de sus largas prolongaciones con los capilares continuos (barrera hematoencefálica). </vt:lpstr>
      <vt:lpstr>12.5 Astrocitos protoplasmáticos.   Observa a los astrocitos protoplásmaticos ubicados en la sustancia gris en un corte de cerebro con la técnica de impregnación metálica. A diferencia de los astrocitos fibrosos, los astrocitos protoplasmáticos poseen prolongaciones cortas y muy ramificadas. También se pueden apreciar los componentes de la barrera hematoencefálica. </vt:lpstr>
      <vt:lpstr>12.6 Oligodendrocitos. Observa los oligodendrocitos en una fotomicrografía con la técnica de impregnación metálica, los cuales poseen un cuerpo poligonal del cual emergen prolongaciones cortas y escasas. </vt:lpstr>
      <vt:lpstr>12.7 Microglia. En una fotomicrografía de una impregnación metálica, observa las células de la microglia,  que presentan un cuerpo celular ovalado y alargado, y de sus vértices se extienden  una serie de prolongaciones ramificadas que se dirigen casi en línea recta y terminan en pequeños ganchos.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8</cp:revision>
  <dcterms:created xsi:type="dcterms:W3CDTF">2020-11-25T01:53:22Z</dcterms:created>
  <dcterms:modified xsi:type="dcterms:W3CDTF">2020-11-30T18:16:55Z</dcterms:modified>
</cp:coreProperties>
</file>