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p:restoredTop sz="91635"/>
  </p:normalViewPr>
  <p:slideViewPr>
    <p:cSldViewPr snapToGrid="0" snapToObjects="1" showGuides="1">
      <p:cViewPr varScale="1">
        <p:scale>
          <a:sx n="77" d="100"/>
          <a:sy n="77" d="100"/>
        </p:scale>
        <p:origin x="1568" y="184"/>
      </p:cViewPr>
      <p:guideLst>
        <p:guide orient="horz" pos="2137"/>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30623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80716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34908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94987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16456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207112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81522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48974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201430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155444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t>30/11/20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t>‹Nr.›</a:t>
            </a:fld>
            <a:endParaRPr lang="es-ES_tradnl"/>
          </a:p>
        </p:txBody>
      </p:sp>
    </p:spTree>
    <p:extLst>
      <p:ext uri="{BB962C8B-B14F-4D97-AF65-F5344CB8AC3E}">
        <p14:creationId xmlns:p14="http://schemas.microsoft.com/office/powerpoint/2010/main" val="14308519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t>30/11/20</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t>‹Nr.›</a:t>
            </a:fld>
            <a:endParaRPr lang="es-ES_tradnl"/>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44471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arcador de contenido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7278134" y="2297319"/>
            <a:ext cx="4389361" cy="2951943"/>
          </a:xfrm>
          <a:ln w="28575">
            <a:solidFill>
              <a:schemeClr val="tx1"/>
            </a:solidFill>
          </a:ln>
        </p:spPr>
      </p:pic>
      <p:sp>
        <p:nvSpPr>
          <p:cNvPr id="13" name="Marcador de texto 12"/>
          <p:cNvSpPr>
            <a:spLocks noGrp="1"/>
          </p:cNvSpPr>
          <p:nvPr>
            <p:ph type="body" sz="half" idx="2"/>
          </p:nvPr>
        </p:nvSpPr>
        <p:spPr>
          <a:xfrm>
            <a:off x="992188" y="1578610"/>
            <a:ext cx="6201092" cy="4282440"/>
          </a:xfrm>
        </p:spPr>
        <p:txBody>
          <a:bodyPr>
            <a:normAutofit lnSpcReduction="1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11. </a:t>
            </a:r>
          </a:p>
          <a:p>
            <a:pPr algn="ctr"/>
            <a:r>
              <a:rPr lang="es-ES" sz="3200" dirty="0" smtClean="0">
                <a:solidFill>
                  <a:prstClr val="black"/>
                </a:solidFill>
                <a:latin typeface="American Typewriter" charset="0"/>
                <a:ea typeface="American Typewriter" charset="0"/>
                <a:cs typeface="American Typewriter" charset="0"/>
              </a:rPr>
              <a:t>Tejido muscular</a:t>
            </a: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el </a:t>
            </a:r>
            <a:r>
              <a:rPr lang="es-ES" sz="2000" dirty="0">
                <a:solidFill>
                  <a:prstClr val="black"/>
                </a:solidFill>
              </a:rPr>
              <a:t>microscopio virtual o en el Atlas Digital del Departamento busca cada  preparación histológica o fotomicrografía y señala lo que se te pide</a:t>
            </a:r>
            <a:endParaRPr lang="es-ES_tradnl"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325850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41338"/>
            <a:ext cx="9144000" cy="2387600"/>
          </a:xfrm>
        </p:spPr>
        <p:txBody>
          <a:bodyPr>
            <a:noAutofit/>
          </a:bodyPr>
          <a:lstStyle/>
          <a:p>
            <a:pPr algn="l"/>
            <a:r>
              <a:rPr lang="es-ES_tradnl" sz="2000" b="1" dirty="0" smtClean="0"/>
              <a:t>Resultado de aprendizaje:</a:t>
            </a:r>
            <a:br>
              <a:rPr lang="es-ES_tradnl" sz="2000" b="1" dirty="0" smtClean="0"/>
            </a:br>
            <a:r>
              <a:rPr lang="es-ES_tradnl" sz="2000" b="1" dirty="0" smtClean="0"/>
              <a:t/>
            </a:r>
            <a:br>
              <a:rPr lang="es-ES_tradnl" sz="2000" b="1" dirty="0" smtClean="0"/>
            </a:br>
            <a:r>
              <a:rPr lang="es-ES_tradnl" sz="2000" b="1" dirty="0" smtClean="0"/>
              <a:t>Identifica los tres tipos de </a:t>
            </a:r>
            <a:r>
              <a:rPr lang="es-ES" sz="2000" b="1" dirty="0" smtClean="0"/>
              <a:t>músculo en fotomicrografías y en cortes histológicos. </a:t>
            </a:r>
            <a:br>
              <a:rPr lang="es-ES" sz="2000" b="1" dirty="0" smtClean="0"/>
            </a:br>
            <a:r>
              <a:rPr lang="es-ES" sz="2000" b="1" dirty="0" smtClean="0"/>
              <a:t/>
            </a:r>
            <a:br>
              <a:rPr lang="es-ES" sz="2000" b="1" dirty="0" smtClean="0"/>
            </a:br>
            <a:endParaRPr lang="es-ES_tradnl" sz="2000" b="1" dirty="0"/>
          </a:p>
        </p:txBody>
      </p:sp>
      <p:sp>
        <p:nvSpPr>
          <p:cNvPr id="3" name="Subtítulo 2"/>
          <p:cNvSpPr>
            <a:spLocks noGrp="1"/>
          </p:cNvSpPr>
          <p:nvPr>
            <p:ph type="subTitle" idx="1"/>
          </p:nvPr>
        </p:nvSpPr>
        <p:spPr>
          <a:xfrm>
            <a:off x="1524000" y="3200401"/>
            <a:ext cx="9144000" cy="3344862"/>
          </a:xfrm>
        </p:spPr>
        <p:txBody>
          <a:bodyPr>
            <a:noAutofit/>
          </a:bodyPr>
          <a:lstStyle/>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213786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1645" y="736600"/>
            <a:ext cx="10906297" cy="1325563"/>
          </a:xfrm>
        </p:spPr>
        <p:txBody>
          <a:bodyPr>
            <a:noAutofit/>
          </a:bodyPr>
          <a:lstStyle/>
          <a:p>
            <a:r>
              <a:rPr lang="es-ES_tradnl" sz="2000" dirty="0" smtClean="0"/>
              <a:t>11.1a </a:t>
            </a:r>
            <a:r>
              <a:rPr lang="es-ES_tradnl" sz="2000" b="1" dirty="0" smtClean="0"/>
              <a:t>Lengua. </a:t>
            </a:r>
            <a:r>
              <a:rPr lang="es-MX" sz="2000" b="1" dirty="0"/>
              <a:t> </a:t>
            </a:r>
            <a:r>
              <a:rPr lang="es-ES_tradnl" sz="2000" dirty="0"/>
              <a:t/>
            </a:r>
            <a:br>
              <a:rPr lang="es-ES_tradnl" sz="2000" dirty="0"/>
            </a:br>
            <a:r>
              <a:rPr lang="es-MX" sz="2000" dirty="0" smtClean="0"/>
              <a:t>Observa </a:t>
            </a:r>
            <a:r>
              <a:rPr lang="es-MX" sz="2000" dirty="0"/>
              <a:t>las secciones longitudinales, oblicuas y transversales  de las fibras musculares </a:t>
            </a:r>
            <a:r>
              <a:rPr lang="es-MX" sz="2000" dirty="0" smtClean="0"/>
              <a:t>estriadas esqueléticas</a:t>
            </a:r>
            <a:r>
              <a:rPr lang="es-MX" sz="2000" dirty="0"/>
              <a:t>; </a:t>
            </a:r>
            <a:r>
              <a:rPr lang="es-MX" sz="2000" dirty="0" smtClean="0"/>
              <a:t>distingue </a:t>
            </a:r>
            <a:r>
              <a:rPr lang="es-MX" sz="2000" dirty="0"/>
              <a:t>las estriaciones claras y oscuras y el número de núcleos dispuestos en la periferia de las fibras (multinucleadas</a:t>
            </a:r>
            <a:r>
              <a:rPr lang="es-MX" sz="2000" dirty="0" smtClean="0"/>
              <a:t>).</a:t>
            </a:r>
            <a:r>
              <a:rPr lang="es-ES_tradnl" sz="2000" dirty="0"/>
              <a:t> </a:t>
            </a:r>
            <a:r>
              <a:rPr lang="es-ES_tradnl" sz="2000" dirty="0" smtClean="0"/>
              <a:t> </a:t>
            </a:r>
            <a:r>
              <a:rPr lang="es-ES" sz="2000" dirty="0" smtClean="0"/>
              <a:t>Señala </a:t>
            </a:r>
            <a:r>
              <a:rPr lang="es-ES" sz="2000" dirty="0"/>
              <a:t>lo que se te pide. </a:t>
            </a:r>
            <a:r>
              <a:rPr lang="es-ES" sz="2000" dirty="0" smtClean="0"/>
              <a:t> Poco aumento (10x)</a:t>
            </a: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051801" y="1825625"/>
            <a:ext cx="3901902" cy="4351338"/>
          </a:xfrm>
        </p:spPr>
        <p:txBody>
          <a:bodyPr>
            <a:normAutofit/>
          </a:bodyPr>
          <a:lstStyle/>
          <a:p>
            <a:endParaRPr lang="es-ES_tradnl" sz="2400" dirty="0" smtClean="0"/>
          </a:p>
          <a:p>
            <a:r>
              <a:rPr lang="es-ES" sz="2400" dirty="0" smtClean="0"/>
              <a:t>Tinción: </a:t>
            </a:r>
          </a:p>
          <a:p>
            <a:r>
              <a:rPr lang="es-ES" sz="2400" dirty="0" smtClean="0"/>
              <a:t>Haces de fibras musculares</a:t>
            </a:r>
          </a:p>
          <a:p>
            <a:pPr lvl="1"/>
            <a:r>
              <a:rPr lang="es-ES" sz="2000" dirty="0" smtClean="0"/>
              <a:t>Fibras musculares en secciones longitudinales</a:t>
            </a:r>
          </a:p>
          <a:p>
            <a:pPr lvl="1"/>
            <a:r>
              <a:rPr lang="es-ES" sz="2000" dirty="0" smtClean="0"/>
              <a:t>Fibras musculares en secciones transversales</a:t>
            </a:r>
          </a:p>
          <a:p>
            <a:pPr lvl="1"/>
            <a:r>
              <a:rPr lang="es-ES" sz="2000" dirty="0" smtClean="0"/>
              <a:t>Fibras musculares en secciones oblicuas</a:t>
            </a:r>
          </a:p>
          <a:p>
            <a:pPr lvl="1"/>
            <a:r>
              <a:rPr lang="es-ES" sz="2000" dirty="0" smtClean="0"/>
              <a:t>Núcleos </a:t>
            </a:r>
          </a:p>
          <a:p>
            <a:r>
              <a:rPr lang="es-ES" sz="2400" dirty="0"/>
              <a:t>Tejido conjuntivo (perimisio)</a:t>
            </a:r>
          </a:p>
          <a:p>
            <a:endParaRPr lang="es-ES" dirty="0" smtClean="0"/>
          </a:p>
          <a:p>
            <a:pPr lvl="1"/>
            <a:endParaRPr lang="es-ES" sz="2000" dirty="0" smtClean="0"/>
          </a:p>
          <a:p>
            <a:endParaRPr lang="es-ES" sz="2400" dirty="0" smtClean="0"/>
          </a:p>
        </p:txBody>
      </p:sp>
    </p:spTree>
    <p:extLst>
      <p:ext uri="{BB962C8B-B14F-4D97-AF65-F5344CB8AC3E}">
        <p14:creationId xmlns:p14="http://schemas.microsoft.com/office/powerpoint/2010/main" val="59403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199" y="736600"/>
            <a:ext cx="10766367" cy="1325563"/>
          </a:xfrm>
        </p:spPr>
        <p:txBody>
          <a:bodyPr>
            <a:noAutofit/>
          </a:bodyPr>
          <a:lstStyle/>
          <a:p>
            <a:r>
              <a:rPr lang="es-ES_tradnl" sz="1800" dirty="0" smtClean="0"/>
              <a:t>11.1b </a:t>
            </a:r>
            <a:r>
              <a:rPr lang="es-ES_tradnl" sz="1800" b="1" dirty="0" smtClean="0"/>
              <a:t>Lengua. </a:t>
            </a:r>
            <a:r>
              <a:rPr lang="es-MX" sz="1800" b="1" dirty="0"/>
              <a:t> </a:t>
            </a:r>
            <a:r>
              <a:rPr lang="es-ES_tradnl" sz="1800" dirty="0"/>
              <a:t/>
            </a:r>
            <a:br>
              <a:rPr lang="es-ES_tradnl" sz="1800" dirty="0"/>
            </a:br>
            <a:r>
              <a:rPr lang="es-MX" sz="1800" dirty="0" smtClean="0"/>
              <a:t>Observa </a:t>
            </a:r>
            <a:r>
              <a:rPr lang="es-MX" sz="1800" dirty="0"/>
              <a:t>las secciones longitudinales, oblicuas y transversales  de las fibras musculares  </a:t>
            </a:r>
            <a:r>
              <a:rPr lang="es-MX" sz="1800" dirty="0" smtClean="0"/>
              <a:t>estriadas </a:t>
            </a:r>
            <a:r>
              <a:rPr lang="es-MX" sz="1800" dirty="0"/>
              <a:t>esqueléticas; </a:t>
            </a:r>
            <a:r>
              <a:rPr lang="es-MX" sz="1800" dirty="0" smtClean="0"/>
              <a:t>distingue </a:t>
            </a:r>
            <a:r>
              <a:rPr lang="es-MX" sz="1800" dirty="0"/>
              <a:t>las estriaciones claras y oscuras y el número de núcleos dispuestos en la periferia de las fibras (multinucleadas</a:t>
            </a:r>
            <a:r>
              <a:rPr lang="es-MX" sz="1800" dirty="0" smtClean="0"/>
              <a:t>).</a:t>
            </a:r>
            <a:r>
              <a:rPr lang="es-ES_tradnl" sz="1800" dirty="0"/>
              <a:t> </a:t>
            </a:r>
            <a:r>
              <a:rPr lang="es-ES_tradnl" sz="1800" dirty="0" smtClean="0"/>
              <a:t> </a:t>
            </a:r>
            <a:r>
              <a:rPr lang="es-ES" sz="1800" dirty="0" smtClean="0"/>
              <a:t>Señala </a:t>
            </a:r>
            <a:r>
              <a:rPr lang="es-ES" sz="1800" dirty="0"/>
              <a:t>lo que se te pide. </a:t>
            </a:r>
            <a:r>
              <a:rPr lang="es-ES" sz="1800" dirty="0" smtClean="0"/>
              <a:t>  Mayor aumento (40x)</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fontScale="92500"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051800" y="1862051"/>
            <a:ext cx="3901902" cy="4795924"/>
          </a:xfrm>
        </p:spPr>
        <p:txBody>
          <a:bodyPr>
            <a:normAutofit fontScale="92500" lnSpcReduction="10000"/>
          </a:bodyPr>
          <a:lstStyle/>
          <a:p>
            <a:endParaRPr lang="es-ES_tradnl" sz="2400" dirty="0" smtClean="0"/>
          </a:p>
          <a:p>
            <a:r>
              <a:rPr lang="es-ES" sz="2400" dirty="0" smtClean="0"/>
              <a:t>Tinción: </a:t>
            </a:r>
          </a:p>
          <a:p>
            <a:r>
              <a:rPr lang="es-ES" dirty="0" smtClean="0"/>
              <a:t>Fibras musculares en cortes longitudinales</a:t>
            </a:r>
          </a:p>
          <a:p>
            <a:pPr lvl="1"/>
            <a:r>
              <a:rPr lang="es-ES" dirty="0" smtClean="0"/>
              <a:t>Estriaciones claras y oscuras</a:t>
            </a:r>
          </a:p>
          <a:p>
            <a:pPr lvl="1"/>
            <a:r>
              <a:rPr lang="es-ES" dirty="0" smtClean="0"/>
              <a:t>Núcleos</a:t>
            </a:r>
          </a:p>
          <a:p>
            <a:pPr lvl="1"/>
            <a:r>
              <a:rPr lang="es-ES" dirty="0" err="1" smtClean="0"/>
              <a:t>Endomisio</a:t>
            </a:r>
            <a:endParaRPr lang="es-ES" dirty="0" smtClean="0"/>
          </a:p>
          <a:p>
            <a:r>
              <a:rPr lang="es-ES" dirty="0" smtClean="0"/>
              <a:t>Fibras musculares en cortes transversales:</a:t>
            </a:r>
          </a:p>
          <a:p>
            <a:pPr lvl="1"/>
            <a:r>
              <a:rPr lang="es-ES" dirty="0" err="1" smtClean="0"/>
              <a:t>Endomisio</a:t>
            </a:r>
            <a:endParaRPr lang="es-ES" dirty="0" smtClean="0"/>
          </a:p>
          <a:p>
            <a:pPr lvl="1"/>
            <a:r>
              <a:rPr lang="es-ES" dirty="0" smtClean="0"/>
              <a:t>Núcleos</a:t>
            </a:r>
          </a:p>
          <a:p>
            <a:pPr lvl="1"/>
            <a:r>
              <a:rPr lang="es-ES" dirty="0" smtClean="0"/>
              <a:t>Miofibrillas</a:t>
            </a:r>
          </a:p>
          <a:p>
            <a:pPr lvl="1"/>
            <a:endParaRPr lang="es-ES" sz="2000" dirty="0" smtClean="0"/>
          </a:p>
          <a:p>
            <a:endParaRPr lang="es-ES" sz="2400" dirty="0" smtClean="0"/>
          </a:p>
        </p:txBody>
      </p:sp>
    </p:spTree>
    <p:extLst>
      <p:ext uri="{BB962C8B-B14F-4D97-AF65-F5344CB8AC3E}">
        <p14:creationId xmlns:p14="http://schemas.microsoft.com/office/powerpoint/2010/main" val="84749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81891" y="881809"/>
            <a:ext cx="11371811" cy="1325563"/>
          </a:xfrm>
        </p:spPr>
        <p:txBody>
          <a:bodyPr>
            <a:noAutofit/>
          </a:bodyPr>
          <a:lstStyle/>
          <a:p>
            <a:r>
              <a:rPr lang="es-ES_tradnl" sz="1800" dirty="0" smtClean="0"/>
              <a:t>11.2a </a:t>
            </a:r>
            <a:r>
              <a:rPr lang="es-ES_tradnl" sz="1800" b="1" dirty="0" smtClean="0"/>
              <a:t>Miocardio. </a:t>
            </a:r>
            <a:r>
              <a:rPr lang="es-MX" sz="1800" b="1" dirty="0" smtClean="0"/>
              <a:t> </a:t>
            </a:r>
            <a:r>
              <a:rPr lang="es-ES_tradnl" sz="1800" dirty="0" smtClean="0"/>
              <a:t/>
            </a:r>
            <a:br>
              <a:rPr lang="es-ES_tradnl" sz="1800" dirty="0" smtClean="0"/>
            </a:br>
            <a:r>
              <a:rPr lang="es-MX" sz="1800" dirty="0" smtClean="0"/>
              <a:t>Observa </a:t>
            </a:r>
            <a:r>
              <a:rPr lang="es-MX" sz="1800" dirty="0"/>
              <a:t>la disposición de las fibras musculares estriadas cardiacas en secciones longitudinales integrando un sincitio tridimensional y reticular. </a:t>
            </a:r>
            <a:r>
              <a:rPr lang="es-MX" sz="1800" dirty="0" smtClean="0"/>
              <a:t>Distingue </a:t>
            </a:r>
            <a:r>
              <a:rPr lang="es-MX" sz="1800" dirty="0"/>
              <a:t>la unión termino-terminal de los miocardiocitos  constituyendo los discos intercalares y, en algunos casos, la disposición “apantalonada” que exhibe la relación de dos o tres miocardiocitos unidos por sus extremos. P</a:t>
            </a:r>
            <a:r>
              <a:rPr lang="es-MX" sz="1800" dirty="0" smtClean="0"/>
              <a:t>oco aumento (10x)</a:t>
            </a:r>
            <a:endParaRPr lang="es-ES_tradnl" sz="1800" dirty="0"/>
          </a:p>
        </p:txBody>
      </p:sp>
      <p:sp>
        <p:nvSpPr>
          <p:cNvPr id="5" name="Marcador de contenido 4"/>
          <p:cNvSpPr>
            <a:spLocks noGrp="1"/>
          </p:cNvSpPr>
          <p:nvPr>
            <p:ph sz="half" idx="1"/>
          </p:nvPr>
        </p:nvSpPr>
        <p:spPr>
          <a:xfrm>
            <a:off x="838200" y="21254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051800" y="2207372"/>
            <a:ext cx="3901902" cy="4351338"/>
          </a:xfrm>
        </p:spPr>
        <p:txBody>
          <a:bodyPr>
            <a:normAutofit/>
          </a:bodyPr>
          <a:lstStyle/>
          <a:p>
            <a:endParaRPr lang="es-ES_tradnl" sz="2400" dirty="0" smtClean="0"/>
          </a:p>
          <a:p>
            <a:r>
              <a:rPr lang="es-ES" sz="2400" dirty="0" smtClean="0"/>
              <a:t>Tinción: </a:t>
            </a:r>
          </a:p>
          <a:p>
            <a:r>
              <a:rPr lang="es-ES" sz="2400" dirty="0" smtClean="0"/>
              <a:t>Haces de </a:t>
            </a:r>
            <a:r>
              <a:rPr lang="es-ES" sz="2400" dirty="0" err="1" smtClean="0"/>
              <a:t>miocardiocitos</a:t>
            </a:r>
            <a:r>
              <a:rPr lang="es-ES" sz="2400" dirty="0" smtClean="0"/>
              <a:t> en secciones longitudinales</a:t>
            </a:r>
          </a:p>
          <a:p>
            <a:r>
              <a:rPr lang="es-ES" sz="2400" dirty="0" smtClean="0"/>
              <a:t>Tejido conjuntivo interfascicular</a:t>
            </a:r>
          </a:p>
          <a:p>
            <a:r>
              <a:rPr lang="es-ES" sz="2400" dirty="0" smtClean="0"/>
              <a:t>Haces de </a:t>
            </a:r>
            <a:r>
              <a:rPr lang="es-ES" sz="2400" dirty="0" err="1" smtClean="0"/>
              <a:t>miocardiocitos</a:t>
            </a:r>
            <a:r>
              <a:rPr lang="es-ES" sz="2400" dirty="0" smtClean="0"/>
              <a:t> en secciones transversales</a:t>
            </a:r>
          </a:p>
          <a:p>
            <a:endParaRPr lang="es-ES" dirty="0" smtClean="0"/>
          </a:p>
          <a:p>
            <a:pPr lvl="1"/>
            <a:endParaRPr lang="es-ES" sz="2000" dirty="0" smtClean="0"/>
          </a:p>
          <a:p>
            <a:endParaRPr lang="es-ES" sz="2400" dirty="0" smtClean="0"/>
          </a:p>
        </p:txBody>
      </p:sp>
    </p:spTree>
    <p:extLst>
      <p:ext uri="{BB962C8B-B14F-4D97-AF65-F5344CB8AC3E}">
        <p14:creationId xmlns:p14="http://schemas.microsoft.com/office/powerpoint/2010/main" val="27040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81891" y="881809"/>
            <a:ext cx="11371811" cy="1325563"/>
          </a:xfrm>
        </p:spPr>
        <p:txBody>
          <a:bodyPr>
            <a:noAutofit/>
          </a:bodyPr>
          <a:lstStyle/>
          <a:p>
            <a:r>
              <a:rPr lang="es-ES_tradnl" sz="1800" dirty="0" smtClean="0"/>
              <a:t>11.2b </a:t>
            </a:r>
            <a:r>
              <a:rPr lang="es-ES_tradnl" sz="1800" b="1" dirty="0" smtClean="0"/>
              <a:t>Miocardio. </a:t>
            </a:r>
            <a:r>
              <a:rPr lang="es-MX" sz="1800" b="1" dirty="0" smtClean="0"/>
              <a:t> </a:t>
            </a:r>
            <a:r>
              <a:rPr lang="es-ES_tradnl" sz="1800" dirty="0" smtClean="0"/>
              <a:t/>
            </a:r>
            <a:br>
              <a:rPr lang="es-ES_tradnl" sz="1800" dirty="0" smtClean="0"/>
            </a:br>
            <a:r>
              <a:rPr lang="es-MX" sz="1800" dirty="0" smtClean="0"/>
              <a:t>Observa </a:t>
            </a:r>
            <a:r>
              <a:rPr lang="es-MX" sz="1800" dirty="0"/>
              <a:t>las estriaciones de bandas claras y oscuras y la presencia de un núcleo de posición central. En las secciones transversales </a:t>
            </a:r>
            <a:r>
              <a:rPr lang="es-MX" sz="1800" dirty="0" smtClean="0"/>
              <a:t>diferencia </a:t>
            </a:r>
            <a:r>
              <a:rPr lang="es-MX" sz="1800" dirty="0"/>
              <a:t>las miofibrillas como puntos acidófilos y el núcleo central. Es probable observar el pigmento de lipofucsina en el citoplasma cerca de los polos nucleares. </a:t>
            </a:r>
            <a:r>
              <a:rPr lang="es-MX" sz="1800" dirty="0" smtClean="0"/>
              <a:t> Mayor aumento 40x.</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125488"/>
            <a:ext cx="7213600" cy="4598987"/>
          </a:xfrm>
          <a:ln>
            <a:solidFill>
              <a:schemeClr val="accent1"/>
            </a:solidFill>
          </a:ln>
        </p:spPr>
        <p:txBody>
          <a:bodyPr>
            <a:normAutofit fontScale="92500" lnSpcReduction="2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051800" y="2207372"/>
            <a:ext cx="3901902" cy="4351338"/>
          </a:xfrm>
        </p:spPr>
        <p:txBody>
          <a:bodyPr>
            <a:normAutofit fontScale="92500" lnSpcReduction="20000"/>
          </a:bodyPr>
          <a:lstStyle/>
          <a:p>
            <a:endParaRPr lang="es-ES" dirty="0" smtClean="0"/>
          </a:p>
          <a:p>
            <a:r>
              <a:rPr lang="es-ES" dirty="0" err="1" smtClean="0"/>
              <a:t>Miocardiocitos</a:t>
            </a:r>
            <a:r>
              <a:rPr lang="es-ES" dirty="0" smtClean="0"/>
              <a:t> o “células </a:t>
            </a:r>
            <a:r>
              <a:rPr lang="es-ES" dirty="0" err="1" smtClean="0"/>
              <a:t>apantalonadas</a:t>
            </a:r>
            <a:r>
              <a:rPr lang="es-ES" dirty="0" smtClean="0"/>
              <a:t>”</a:t>
            </a:r>
          </a:p>
          <a:p>
            <a:pPr lvl="1"/>
            <a:r>
              <a:rPr lang="es-ES" dirty="0" smtClean="0"/>
              <a:t>Núcleos centrales en secciones longitudinales y transversales</a:t>
            </a:r>
          </a:p>
          <a:p>
            <a:pPr lvl="1"/>
            <a:r>
              <a:rPr lang="es-ES" dirty="0" smtClean="0"/>
              <a:t>Estriaciones claras y oscuras</a:t>
            </a:r>
          </a:p>
          <a:p>
            <a:pPr lvl="1"/>
            <a:r>
              <a:rPr lang="es-ES" dirty="0" smtClean="0"/>
              <a:t>Discos intercalares</a:t>
            </a:r>
          </a:p>
          <a:p>
            <a:pPr lvl="1"/>
            <a:r>
              <a:rPr lang="es-ES" dirty="0" smtClean="0"/>
              <a:t>Pigmento de </a:t>
            </a:r>
            <a:r>
              <a:rPr lang="es-ES" dirty="0" err="1" smtClean="0"/>
              <a:t>lipofuscina</a:t>
            </a:r>
            <a:endParaRPr lang="es-ES" dirty="0" smtClean="0"/>
          </a:p>
          <a:p>
            <a:pPr lvl="1"/>
            <a:r>
              <a:rPr lang="es-ES" dirty="0" smtClean="0"/>
              <a:t>Miofibrillas (puntos </a:t>
            </a:r>
            <a:r>
              <a:rPr lang="es-ES" dirty="0" err="1" smtClean="0"/>
              <a:t>acidófilos</a:t>
            </a:r>
            <a:r>
              <a:rPr lang="es-ES" dirty="0" smtClean="0"/>
              <a:t>) en secciones transversales</a:t>
            </a:r>
          </a:p>
          <a:p>
            <a:r>
              <a:rPr lang="es-ES" dirty="0" smtClean="0"/>
              <a:t>Capilares interfasciculares</a:t>
            </a:r>
          </a:p>
          <a:p>
            <a:endParaRPr lang="es-ES" dirty="0" smtClean="0"/>
          </a:p>
          <a:p>
            <a:pPr lvl="1"/>
            <a:endParaRPr lang="es-ES" sz="2000" dirty="0" smtClean="0"/>
          </a:p>
          <a:p>
            <a:endParaRPr lang="es-ES" sz="2400" dirty="0" smtClean="0"/>
          </a:p>
        </p:txBody>
      </p:sp>
    </p:spTree>
    <p:extLst>
      <p:ext uri="{BB962C8B-B14F-4D97-AF65-F5344CB8AC3E}">
        <p14:creationId xmlns:p14="http://schemas.microsoft.com/office/powerpoint/2010/main" val="73514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199" y="919480"/>
            <a:ext cx="11115504" cy="1325563"/>
          </a:xfrm>
        </p:spPr>
        <p:txBody>
          <a:bodyPr>
            <a:noAutofit/>
          </a:bodyPr>
          <a:lstStyle/>
          <a:p>
            <a:r>
              <a:rPr lang="es-ES_tradnl" sz="2000" dirty="0" smtClean="0"/>
              <a:t>11.3 </a:t>
            </a:r>
            <a:r>
              <a:rPr lang="es-ES_tradnl" sz="2000" b="1" dirty="0" smtClean="0"/>
              <a:t>Intestino delgado o </a:t>
            </a:r>
            <a:r>
              <a:rPr lang="es-ES_tradnl" sz="2000" b="1" dirty="0" err="1" smtClean="0"/>
              <a:t>ur</a:t>
            </a:r>
            <a:r>
              <a:rPr lang="es-ES" sz="2000" b="1" dirty="0" smtClean="0"/>
              <a:t>éter</a:t>
            </a:r>
            <a:r>
              <a:rPr lang="es-ES_tradnl" sz="2000" b="1" dirty="0" smtClean="0"/>
              <a:t>. </a:t>
            </a:r>
            <a:r>
              <a:rPr lang="es-MX" sz="2000" b="1" dirty="0"/>
              <a:t> </a:t>
            </a:r>
            <a:r>
              <a:rPr lang="es-ES_tradnl" sz="2000" dirty="0"/>
              <a:t/>
            </a:r>
            <a:br>
              <a:rPr lang="es-ES_tradnl" sz="2000" dirty="0"/>
            </a:br>
            <a:r>
              <a:rPr lang="es-MX" sz="2000" dirty="0" smtClean="0"/>
              <a:t>Observa </a:t>
            </a:r>
            <a:r>
              <a:rPr lang="es-MX" sz="2000" dirty="0"/>
              <a:t>las formas ahusadas de las fibras musculares lisas en secciones longitudinales del  tejido. En el centro de la fibra, cuyo diámetro es mayor que el resto de la misma, se localiza el núcleo alargado de bordes sinuosos. Esta diferencia en grosores se distingue con nitidez en secciones transversales de varias fibras.</a:t>
            </a:r>
            <a:r>
              <a:rPr lang="es-ES_tradnl" sz="2000" dirty="0"/>
              <a:t/>
            </a:r>
            <a:br>
              <a:rPr lang="es-ES_tradnl" sz="2000" dirty="0"/>
            </a:b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051801" y="1825625"/>
            <a:ext cx="3901902" cy="4351338"/>
          </a:xfrm>
        </p:spPr>
        <p:txBody>
          <a:bodyPr>
            <a:normAutofit lnSpcReduction="10000"/>
          </a:bodyPr>
          <a:lstStyle/>
          <a:p>
            <a:endParaRPr lang="es-ES_tradnl" sz="2400" dirty="0" smtClean="0"/>
          </a:p>
          <a:p>
            <a:r>
              <a:rPr lang="es-ES" sz="2400" dirty="0" smtClean="0"/>
              <a:t>Tinción: </a:t>
            </a:r>
          </a:p>
          <a:p>
            <a:r>
              <a:rPr lang="es-ES" dirty="0" smtClean="0"/>
              <a:t>Fibras musculares lisas en secciones longitudinales</a:t>
            </a:r>
          </a:p>
          <a:p>
            <a:pPr lvl="1"/>
            <a:r>
              <a:rPr lang="es-ES" dirty="0" smtClean="0"/>
              <a:t>Núcleo central alargado</a:t>
            </a:r>
          </a:p>
          <a:p>
            <a:r>
              <a:rPr lang="es-ES" dirty="0" smtClean="0"/>
              <a:t>Fibras musculares lisas en secciones transversales</a:t>
            </a:r>
          </a:p>
          <a:p>
            <a:pPr lvl="1"/>
            <a:r>
              <a:rPr lang="es-ES" dirty="0" smtClean="0"/>
              <a:t>Núcleo central de contorno redondeado</a:t>
            </a:r>
          </a:p>
          <a:p>
            <a:pPr lvl="1"/>
            <a:endParaRPr lang="es-ES" sz="2000" dirty="0" smtClean="0"/>
          </a:p>
          <a:p>
            <a:endParaRPr lang="es-ES" sz="2400" dirty="0" smtClean="0"/>
          </a:p>
        </p:txBody>
      </p:sp>
    </p:spTree>
    <p:extLst>
      <p:ext uri="{BB962C8B-B14F-4D97-AF65-F5344CB8AC3E}">
        <p14:creationId xmlns:p14="http://schemas.microsoft.com/office/powerpoint/2010/main" val="1270258903"/>
      </p:ext>
    </p:extLst>
  </p:cSld>
  <p:clrMapOvr>
    <a:masterClrMapping/>
  </p:clrMapOvr>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emplate>manual</Template>
  <TotalTime>885</TotalTime>
  <Words>179</Words>
  <Application>Microsoft Macintosh PowerPoint</Application>
  <PresentationFormat>Panorámica</PresentationFormat>
  <Paragraphs>68</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American Typewriter</vt:lpstr>
      <vt:lpstr>Arial</vt:lpstr>
      <vt:lpstr>Calibri</vt:lpstr>
      <vt:lpstr>Calibri Light</vt:lpstr>
      <vt:lpstr>Tema2</vt:lpstr>
      <vt:lpstr>Presentación de PowerPoint</vt:lpstr>
      <vt:lpstr>Resultado de aprendizaje:  Identifica los tres tipos de músculo en fotomicrografías y en cortes histológicos.   </vt:lpstr>
      <vt:lpstr>11.1a Lengua.   Observa las secciones longitudinales, oblicuas y transversales  de las fibras musculares estriadas esqueléticas; distingue las estriaciones claras y oscuras y el número de núcleos dispuestos en la periferia de las fibras (multinucleadas).  Señala lo que se te pide.  Poco aumento (10x)</vt:lpstr>
      <vt:lpstr>11.1b Lengua.   Observa las secciones longitudinales, oblicuas y transversales  de las fibras musculares  estriadas esqueléticas; distingue las estriaciones claras y oscuras y el número de núcleos dispuestos en la periferia de las fibras (multinucleadas).  Señala lo que se te pide.   Mayor aumento (40x)</vt:lpstr>
      <vt:lpstr>11.2a Miocardio.   Observa la disposición de las fibras musculares estriadas cardiacas en secciones longitudinales integrando un sincitio tridimensional y reticular. Distingue la unión termino-terminal de los miocardiocitos  constituyendo los discos intercalares y, en algunos casos, la disposición “apantalonada” que exhibe la relación de dos o tres miocardiocitos unidos por sus extremos. Poco aumento (10x)</vt:lpstr>
      <vt:lpstr>11.2b Miocardio.   Observa las estriaciones de bandas claras y oscuras y la presencia de un núcleo de posición central. En las secciones transversales diferencia las miofibrillas como puntos acidófilos y el núcleo central. Es probable observar el pigmento de lipofucsina en el citoplasma cerca de los polos nucleares.  Mayor aumento 40x. </vt:lpstr>
      <vt:lpstr>11.3 Intestino delgado o uréter.   Observa las formas ahusadas de las fibras musculares lisas en secciones longitudinales del  tejido. En el centro de la fibra, cuyo diámetro es mayor que el resto de la misma, se localiza el núcleo alargado de bordes sinuosos. Esta diferencia en grosores se distingue con nitidez en secciones transversales de varias fibras.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7</cp:revision>
  <dcterms:created xsi:type="dcterms:W3CDTF">2020-11-24T18:46:18Z</dcterms:created>
  <dcterms:modified xsi:type="dcterms:W3CDTF">2020-11-30T18:17:29Z</dcterms:modified>
</cp:coreProperties>
</file>