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1589"/>
  </p:normalViewPr>
  <p:slideViewPr>
    <p:cSldViewPr snapToGrid="0" snapToObjects="1" showGuides="1">
      <p:cViewPr varScale="1">
        <p:scale>
          <a:sx n="42" d="100"/>
          <a:sy n="42" d="100"/>
        </p:scale>
        <p:origin x="488" y="18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2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71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08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987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56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112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522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97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430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44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085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B4CA-10EF-2442-B223-E41B26272794}" type="datetimeFigureOut">
              <a:rPr lang="es-ES_tradnl" smtClean="0"/>
              <a:t>31/8/20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7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facmed.unam.mx/deptos/biocetis/atlas2013A/cartilago1/carti.html" TargetMode="External"/><Relationship Id="rId3" Type="http://schemas.openxmlformats.org/officeDocument/2006/relationships/hyperlink" Target="http://microvirtualbct.facmed.unam.mx/mv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/>
          <p:cNvSpPr>
            <a:spLocks noGrp="1"/>
          </p:cNvSpPr>
          <p:nvPr>
            <p:ph type="body" sz="half" idx="2"/>
          </p:nvPr>
        </p:nvSpPr>
        <p:spPr>
          <a:xfrm>
            <a:off x="992188" y="1578610"/>
            <a:ext cx="6201092" cy="3511550"/>
          </a:xfrm>
        </p:spPr>
        <p:txBody>
          <a:bodyPr/>
          <a:lstStyle/>
          <a:p>
            <a:pPr algn="ctr"/>
            <a:r>
              <a:rPr lang="es-ES" sz="4000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Manual digital de </a:t>
            </a:r>
            <a:r>
              <a:rPr lang="es-ES" sz="40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prácticas</a:t>
            </a:r>
          </a:p>
          <a:p>
            <a:pPr algn="ctr"/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/>
            </a:r>
            <a:b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Práctica 9</a:t>
            </a:r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. </a:t>
            </a:r>
          </a:p>
          <a:p>
            <a:pPr algn="ctr"/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Tejido Cartilaginoso</a:t>
            </a:r>
          </a:p>
          <a:p>
            <a:pPr algn="ctr"/>
            <a:endParaRPr lang="es-ES_tradnl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349534" y="478536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/>
              <a:t>Instrucciones generales:</a:t>
            </a:r>
          </a:p>
          <a:p>
            <a:pPr algn="ctr"/>
            <a:r>
              <a:rPr lang="es-ES_tradnl" sz="2000" dirty="0"/>
              <a:t>En el </a:t>
            </a:r>
            <a:r>
              <a:rPr lang="es-ES" sz="2000" dirty="0"/>
              <a:t>microscopio virtual o en el Atlas Digital del Departamento busca cada  preparación histológica o fotomicrografía y señala lo que se te pide.</a:t>
            </a:r>
            <a:endParaRPr lang="es-ES_tradnl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2"/>
          <a:stretch/>
        </p:blipFill>
        <p:spPr>
          <a:xfrm>
            <a:off x="8004747" y="1428708"/>
            <a:ext cx="3264656" cy="494457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3284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47663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/>
              <a:t>Resultados de aprendizaje:</a:t>
            </a:r>
            <a:br>
              <a:rPr lang="es-ES_tradnl" sz="2000" b="1" dirty="0" smtClean="0"/>
            </a:b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" sz="2000" b="1" dirty="0" smtClean="0"/>
              <a:t>Identifica los tres tipos de cartílago en fotomicrografías y en cortes histológicos. </a:t>
            </a:r>
            <a:br>
              <a:rPr lang="es-ES" sz="2000" b="1" dirty="0" smtClean="0"/>
            </a:br>
            <a:r>
              <a:rPr lang="es-ES" sz="2000" b="1" dirty="0" smtClean="0"/>
              <a:t>Identifica los dos tipos de crecimiento de cartílago en fotomicrografías y en cortes histológicos. </a:t>
            </a:r>
            <a:endParaRPr lang="es-ES_tradnl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28938"/>
            <a:ext cx="9144000" cy="3344862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Recursos: </a:t>
            </a:r>
          </a:p>
          <a:p>
            <a:r>
              <a:rPr lang="es-ES_tradnl" sz="2000" dirty="0">
                <a:hlinkClick r:id="rId2"/>
              </a:rPr>
              <a:t>http://</a:t>
            </a:r>
            <a:r>
              <a:rPr lang="es-ES_tradnl" sz="2000" dirty="0" smtClean="0">
                <a:hlinkClick r:id="rId2"/>
              </a:rPr>
              <a:t>www.facmed.unam.mx/deptos/biocetis/atlas2013A/cartilago1/carti.html</a:t>
            </a:r>
            <a:endParaRPr lang="es-ES_tradnl" sz="2000" dirty="0" smtClean="0"/>
          </a:p>
          <a:p>
            <a:r>
              <a:rPr lang="es-ES_tradnl" sz="2000" dirty="0" smtClean="0">
                <a:hlinkClick r:id="rId3"/>
              </a:rPr>
              <a:t>http://microvirtualbct.facmed.unam.mx/mv.html</a:t>
            </a:r>
            <a:endParaRPr lang="es-ES" sz="2000" dirty="0" smtClean="0"/>
          </a:p>
          <a:p>
            <a:r>
              <a:rPr lang="es-ES" sz="2000" dirty="0" smtClean="0"/>
              <a:t>Tráquea-página 2</a:t>
            </a:r>
          </a:p>
          <a:p>
            <a:r>
              <a:rPr lang="es-ES" sz="2000" dirty="0" smtClean="0"/>
              <a:t>Epiglotis-página 3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7722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608018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9.1</a:t>
            </a:r>
            <a:r>
              <a:rPr lang="es-ES" sz="1800" dirty="0" smtClean="0"/>
              <a:t> </a:t>
            </a:r>
            <a:r>
              <a:rPr lang="es-ES" sz="1800" b="1" dirty="0" smtClean="0"/>
              <a:t>Tráquea</a:t>
            </a:r>
            <a:r>
              <a:rPr lang="es-ES" sz="1800" dirty="0" smtClean="0"/>
              <a:t>.</a:t>
            </a:r>
            <a:r>
              <a:rPr lang="es-MX" sz="1800" dirty="0"/>
              <a:t> </a:t>
            </a:r>
            <a:r>
              <a:rPr lang="es-MX" sz="1800" dirty="0" smtClean="0"/>
              <a:t>Observa </a:t>
            </a:r>
            <a:r>
              <a:rPr lang="es-MX" sz="1800" dirty="0"/>
              <a:t>los diversos componentes tisulares y celulares del cartílago hialino: pericondrio, condroblastos, condrocitos y grupos isógenos. En la matriz amorfa, </a:t>
            </a:r>
            <a:r>
              <a:rPr lang="es-MX" sz="1800" dirty="0" smtClean="0"/>
              <a:t>distingue la </a:t>
            </a:r>
            <a:r>
              <a:rPr lang="es-MX" sz="1800" dirty="0"/>
              <a:t>matriz territorial e </a:t>
            </a:r>
            <a:r>
              <a:rPr lang="es-MX" sz="1800" dirty="0" smtClean="0"/>
              <a:t>interterritorial.</a:t>
            </a:r>
            <a:r>
              <a:rPr lang="es-ES_tradnl" sz="1800" dirty="0"/>
              <a:t> </a:t>
            </a:r>
            <a:r>
              <a:rPr lang="es-ES" sz="1800" dirty="0" smtClean="0"/>
              <a:t>Señala </a:t>
            </a:r>
            <a:r>
              <a:rPr lang="es-ES" sz="1800" dirty="0"/>
              <a:t>lo que se te pide. 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r>
              <a:rPr lang="es-ES_tradnl" sz="2400" dirty="0" err="1" smtClean="0"/>
              <a:t>Pericondrio</a:t>
            </a:r>
            <a:endParaRPr lang="es-ES_tradnl" sz="2400" dirty="0" smtClean="0"/>
          </a:p>
          <a:p>
            <a:r>
              <a:rPr lang="es-ES_tradnl" sz="2400" dirty="0" err="1" smtClean="0"/>
              <a:t>Condroblastos</a:t>
            </a:r>
            <a:endParaRPr lang="es-ES_tradnl" sz="2400" dirty="0" smtClean="0"/>
          </a:p>
          <a:p>
            <a:r>
              <a:rPr lang="es-ES_tradnl" sz="2400" dirty="0" smtClean="0"/>
              <a:t>Condrocitos en laguna</a:t>
            </a:r>
          </a:p>
          <a:p>
            <a:r>
              <a:rPr lang="es-ES_tradnl" sz="2400" dirty="0" smtClean="0"/>
              <a:t>Matriz territorial</a:t>
            </a:r>
          </a:p>
          <a:p>
            <a:r>
              <a:rPr lang="es-ES_tradnl" sz="2400" dirty="0" smtClean="0"/>
              <a:t>Grupos </a:t>
            </a:r>
            <a:r>
              <a:rPr lang="es-ES_tradnl" sz="2400" dirty="0" err="1" smtClean="0"/>
              <a:t>is</a:t>
            </a:r>
            <a:r>
              <a:rPr lang="es-ES" sz="2400" dirty="0" err="1" smtClean="0"/>
              <a:t>ógenos</a:t>
            </a:r>
            <a:endParaRPr lang="es-ES" sz="2400" dirty="0" smtClean="0"/>
          </a:p>
          <a:p>
            <a:r>
              <a:rPr lang="es-ES" sz="2400" dirty="0" smtClean="0"/>
              <a:t>Matriz interterritorial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45550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93755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/>
              <a:t>8</a:t>
            </a:r>
            <a:r>
              <a:rPr lang="es-ES_tradnl" sz="1800" dirty="0" smtClean="0"/>
              <a:t>.2  </a:t>
            </a:r>
            <a:r>
              <a:rPr lang="es-ES" sz="1800" b="1" dirty="0" smtClean="0"/>
              <a:t>Epiglotis</a:t>
            </a:r>
            <a:r>
              <a:rPr lang="es-ES" sz="1800" dirty="0" smtClean="0"/>
              <a:t>. </a:t>
            </a:r>
            <a:r>
              <a:rPr lang="es-MX" sz="1800" dirty="0" smtClean="0"/>
              <a:t>Observa </a:t>
            </a:r>
            <a:r>
              <a:rPr lang="es-MX" sz="1800" dirty="0"/>
              <a:t>en el cartílago elástico el pericondrio que contiene fibras elásticas. Los condroblastos, condrocitos y grupos isógenos son más </a:t>
            </a:r>
            <a:r>
              <a:rPr lang="es-MX" sz="1800" dirty="0" smtClean="0"/>
              <a:t>abundantes </a:t>
            </a:r>
            <a:r>
              <a:rPr lang="es-MX" sz="1800" dirty="0"/>
              <a:t>por unidad de superficie, que en el cartílago hialino. La matriz fibrilar posee abundantes haces de fibras </a:t>
            </a:r>
            <a:r>
              <a:rPr lang="es-MX" sz="1800" dirty="0" smtClean="0"/>
              <a:t>elásticas.</a:t>
            </a:r>
            <a:r>
              <a:rPr lang="es-ES_tradnl" sz="1800" dirty="0"/>
              <a:t> </a:t>
            </a:r>
            <a:r>
              <a:rPr lang="es-ES" sz="1800" dirty="0" smtClean="0"/>
              <a:t>Señala </a:t>
            </a:r>
            <a:r>
              <a:rPr lang="es-ES" sz="1800" dirty="0"/>
              <a:t>lo que se te pide. </a:t>
            </a:r>
            <a:r>
              <a:rPr lang="es-ES_tradnl" sz="1800" dirty="0"/>
              <a:t/>
            </a:r>
            <a:br>
              <a:rPr lang="es-ES_tradnl" sz="1800" dirty="0"/>
            </a:b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s-ES_tradnl" sz="1800" dirty="0">
                <a:solidFill>
                  <a:prstClr val="black"/>
                </a:solidFill>
              </a:rPr>
              <a:t>Coloca la imagen </a:t>
            </a:r>
            <a:r>
              <a:rPr lang="es-ES_tradnl" sz="1800" dirty="0" err="1">
                <a:solidFill>
                  <a:prstClr val="black"/>
                </a:solidFill>
              </a:rPr>
              <a:t>aqu</a:t>
            </a:r>
            <a:r>
              <a:rPr lang="es-ES" sz="1800" dirty="0">
                <a:solidFill>
                  <a:prstClr val="black"/>
                </a:solidFill>
              </a:rPr>
              <a:t>í</a:t>
            </a:r>
            <a:endParaRPr lang="es-ES_tradnl" sz="1800" dirty="0">
              <a:solidFill>
                <a:prstClr val="black"/>
              </a:solidFill>
            </a:endParaRPr>
          </a:p>
          <a:p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endParaRPr lang="es-ES_tradnl" sz="2400" dirty="0" smtClean="0"/>
          </a:p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;</a:t>
            </a:r>
            <a:endParaRPr lang="es-ES_tradnl" sz="2400" b="1" dirty="0"/>
          </a:p>
          <a:p>
            <a:endParaRPr lang="es-ES_tradnl" sz="2400" b="1" dirty="0" smtClean="0"/>
          </a:p>
          <a:p>
            <a:r>
              <a:rPr lang="es-ES_tradnl" sz="2400" dirty="0" err="1" smtClean="0"/>
              <a:t>Pericondrio</a:t>
            </a:r>
            <a:r>
              <a:rPr lang="es-ES_tradnl" sz="2400" dirty="0" smtClean="0"/>
              <a:t> con fibras el</a:t>
            </a:r>
            <a:r>
              <a:rPr lang="es-ES" sz="2400" dirty="0" err="1" smtClean="0"/>
              <a:t>ásticas</a:t>
            </a:r>
            <a:endParaRPr lang="es-ES" sz="2400" dirty="0" smtClean="0"/>
          </a:p>
          <a:p>
            <a:r>
              <a:rPr lang="es-ES" sz="2400" dirty="0" smtClean="0"/>
              <a:t>Matriz amorfa con abundantes fibras elásticas</a:t>
            </a:r>
          </a:p>
          <a:p>
            <a:r>
              <a:rPr lang="es-ES" sz="2400" dirty="0" smtClean="0"/>
              <a:t>Condrocitos</a:t>
            </a:r>
          </a:p>
          <a:p>
            <a:r>
              <a:rPr lang="es-ES" sz="2400" dirty="0" smtClean="0"/>
              <a:t>Grupos </a:t>
            </a:r>
            <a:r>
              <a:rPr lang="es-ES" sz="2400" dirty="0" err="1" smtClean="0"/>
              <a:t>isógenos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6549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50891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/>
              <a:t>8</a:t>
            </a:r>
            <a:r>
              <a:rPr lang="es-ES_tradnl" sz="1800" dirty="0" smtClean="0"/>
              <a:t>.3  </a:t>
            </a:r>
            <a:r>
              <a:rPr lang="es-ES" sz="1800" b="1" dirty="0" smtClean="0"/>
              <a:t>Columna vertebral fetal</a:t>
            </a:r>
            <a:r>
              <a:rPr lang="es-ES" sz="1800" dirty="0" smtClean="0"/>
              <a:t>.</a:t>
            </a:r>
            <a:r>
              <a:rPr lang="es-MX" sz="1800" dirty="0" smtClean="0"/>
              <a:t> Observa </a:t>
            </a:r>
            <a:r>
              <a:rPr lang="es-MX" sz="1800" dirty="0"/>
              <a:t>el cartílago fibroso uniendo a dos cuerpos </a:t>
            </a:r>
            <a:r>
              <a:rPr lang="es-MX" sz="1800" dirty="0" smtClean="0"/>
              <a:t>vertebrales (car</a:t>
            </a:r>
            <a:r>
              <a:rPr lang="es-ES" sz="1800" dirty="0" err="1" smtClean="0"/>
              <a:t>tílago</a:t>
            </a:r>
            <a:r>
              <a:rPr lang="es-ES" sz="1800" dirty="0" smtClean="0"/>
              <a:t> hialino)</a:t>
            </a:r>
            <a:r>
              <a:rPr lang="es-MX" sz="1800" dirty="0" smtClean="0"/>
              <a:t>. Identifica </a:t>
            </a:r>
            <a:r>
              <a:rPr lang="es-MX" sz="1800" dirty="0"/>
              <a:t>el </a:t>
            </a:r>
            <a:r>
              <a:rPr lang="es-MX" sz="1800" dirty="0" smtClean="0"/>
              <a:t>cartílago </a:t>
            </a:r>
            <a:r>
              <a:rPr lang="es-MX" sz="1800" dirty="0"/>
              <a:t>fibroso que se observa formado por haces paralelos de fibras de colágena tipo I y entre ellas la presencia de condrocitos alargados, situados unos detrás de otros. </a:t>
            </a:r>
            <a:r>
              <a:rPr lang="es-ES" sz="1800" dirty="0" smtClean="0"/>
              <a:t>Señala </a:t>
            </a:r>
            <a:r>
              <a:rPr lang="es-ES" sz="1800" dirty="0"/>
              <a:t>lo que se te pide. </a:t>
            </a:r>
            <a:r>
              <a:rPr lang="es-ES_tradnl" sz="1800" dirty="0"/>
              <a:t/>
            </a:r>
            <a:br>
              <a:rPr lang="es-ES_tradnl" sz="1800" dirty="0"/>
            </a:b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213600" cy="474027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s-ES_tradnl" sz="1800" dirty="0">
                <a:solidFill>
                  <a:prstClr val="black"/>
                </a:solidFill>
              </a:rPr>
              <a:t>Coloca la imagen </a:t>
            </a:r>
            <a:r>
              <a:rPr lang="es-ES_tradnl" sz="1800" dirty="0" err="1">
                <a:solidFill>
                  <a:prstClr val="black"/>
                </a:solidFill>
              </a:rPr>
              <a:t>aqu</a:t>
            </a:r>
            <a:r>
              <a:rPr lang="es-ES" sz="1800" dirty="0">
                <a:solidFill>
                  <a:prstClr val="black"/>
                </a:solidFill>
              </a:rPr>
              <a:t>í</a:t>
            </a:r>
            <a:endParaRPr lang="es-ES_tradnl" sz="1800" dirty="0">
              <a:solidFill>
                <a:prstClr val="black"/>
              </a:solidFill>
            </a:endParaRPr>
          </a:p>
          <a:p>
            <a:endParaRPr lang="es-ES_tradnl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1825625"/>
            <a:ext cx="3035300" cy="4351338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  <a:endParaRPr lang="es-ES_tradnl" sz="2400" dirty="0" smtClean="0"/>
          </a:p>
          <a:p>
            <a:pPr marL="0" indent="0">
              <a:buNone/>
            </a:pPr>
            <a:endParaRPr lang="es-ES" sz="2400" b="1" dirty="0" smtClean="0"/>
          </a:p>
          <a:p>
            <a:pPr marL="0" indent="0">
              <a:buNone/>
            </a:pPr>
            <a:r>
              <a:rPr lang="es-ES" sz="2400" b="1" dirty="0" smtClean="0"/>
              <a:t>Cartílago fibroso</a:t>
            </a:r>
          </a:p>
          <a:p>
            <a:r>
              <a:rPr lang="es-ES" sz="2400" dirty="0" smtClean="0"/>
              <a:t>Haces paralelos de colágena de tipo I</a:t>
            </a:r>
          </a:p>
          <a:p>
            <a:r>
              <a:rPr lang="es-ES" sz="2400" dirty="0" err="1" smtClean="0"/>
              <a:t>Nucleos</a:t>
            </a:r>
            <a:r>
              <a:rPr lang="es-ES" sz="2400" dirty="0" smtClean="0"/>
              <a:t> de condrocitos </a:t>
            </a:r>
          </a:p>
          <a:p>
            <a:r>
              <a:rPr lang="es-ES" sz="2400" dirty="0" smtClean="0"/>
              <a:t>Escasa presencia de matriz amorfa</a:t>
            </a:r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73181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5B9C1152-0AB5-D649-9147-01DACE9BC431}" vid="{B72FEF3F-818D-0548-9C1B-2686BBE0E7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manual</Template>
  <TotalTime>3</TotalTime>
  <Words>269</Words>
  <Application>Microsoft Macintosh PowerPoint</Application>
  <PresentationFormat>Panorámica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American Typewriter</vt:lpstr>
      <vt:lpstr>Calibri</vt:lpstr>
      <vt:lpstr>Calibri Light</vt:lpstr>
      <vt:lpstr>Arial</vt:lpstr>
      <vt:lpstr>Tema2</vt:lpstr>
      <vt:lpstr>Presentación de PowerPoint</vt:lpstr>
      <vt:lpstr>Resultados de aprendizaje:  Identifica los tres tipos de cartílago en fotomicrografías y en cortes histológicos.  Identifica los dos tipos de crecimiento de cartílago en fotomicrografías y en cortes histológicos. </vt:lpstr>
      <vt:lpstr>9.1 Tráquea. Observa los diversos componentes tisulares y celulares del cartílago hialino: pericondrio, condroblastos, condrocitos y grupos isógenos. En la matriz amorfa, distingue la matriz territorial e interterritorial. Señala lo que se te pide. </vt:lpstr>
      <vt:lpstr>8.2  Epiglotis. Observa en el cartílago elástico el pericondrio que contiene fibras elásticas. Los condroblastos, condrocitos y grupos isógenos son más abundantes por unidad de superficie, que en el cartílago hialino. La matriz fibrilar posee abundantes haces de fibras elásticas. Señala lo que se te pide.  </vt:lpstr>
      <vt:lpstr>8.3  Columna vertebral fetal. Observa el cartílago fibroso uniendo a dos cuerpos vertebrales (cartílago hialino). Identifica el cartílago fibroso que se observa formado por haces paralelos de fibras de colágena tipo I y entre ellas la presencia de condrocitos alargados, situados unos detrás de otros. Señala lo que se te pide.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3</cp:revision>
  <dcterms:created xsi:type="dcterms:W3CDTF">2020-08-31T20:10:59Z</dcterms:created>
  <dcterms:modified xsi:type="dcterms:W3CDTF">2020-08-31T23:37:49Z</dcterms:modified>
</cp:coreProperties>
</file>