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1584"/>
  </p:normalViewPr>
  <p:slideViewPr>
    <p:cSldViewPr snapToGrid="0" snapToObjects="1" showGuides="1">
      <p:cViewPr varScale="1">
        <p:scale>
          <a:sx n="90" d="100"/>
          <a:sy n="90" d="100"/>
        </p:scale>
        <p:origin x="1088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623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716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908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987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56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7112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522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974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430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5444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3085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47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facmed.unam.mx/deptos/biocetis/atlas2013A/con1/conj.html" TargetMode="External"/><Relationship Id="rId3" Type="http://schemas.openxmlformats.org/officeDocument/2006/relationships/hyperlink" Target="http://microvirtualbct.facmed.unam.mx/mv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12"/>
          <p:cNvSpPr>
            <a:spLocks noGrp="1"/>
          </p:cNvSpPr>
          <p:nvPr>
            <p:ph type="body" sz="half" idx="2"/>
          </p:nvPr>
        </p:nvSpPr>
        <p:spPr>
          <a:xfrm>
            <a:off x="992188" y="1578610"/>
            <a:ext cx="6201092" cy="3511550"/>
          </a:xfrm>
        </p:spPr>
        <p:txBody>
          <a:bodyPr/>
          <a:lstStyle/>
          <a:p>
            <a:pPr algn="ctr"/>
            <a:r>
              <a:rPr lang="es-ES" sz="4000" b="1" dirty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Manual digital de </a:t>
            </a:r>
            <a:r>
              <a:rPr lang="es-ES" sz="4000" b="1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prácticas</a:t>
            </a:r>
          </a:p>
          <a:p>
            <a:pPr algn="ctr"/>
            <a:r>
              <a:rPr lang="es-ES" sz="3200" dirty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/>
            </a:r>
            <a:br>
              <a:rPr lang="es-ES" sz="3200" dirty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</a:br>
            <a:r>
              <a:rPr lang="es-ES" sz="3200" dirty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Práctica </a:t>
            </a:r>
            <a:r>
              <a:rPr lang="es-ES" sz="3200" dirty="0" smtClean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7.</a:t>
            </a:r>
          </a:p>
          <a:p>
            <a:pPr algn="ctr"/>
            <a:r>
              <a:rPr lang="es-ES" sz="3200" dirty="0" smtClean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Tejido conjuntivo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349534" y="5090160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/>
              <a:t>Instrucciones generales:</a:t>
            </a:r>
          </a:p>
          <a:p>
            <a:pPr algn="ctr"/>
            <a:r>
              <a:rPr lang="es-ES_tradnl" sz="2000" dirty="0"/>
              <a:t>En el </a:t>
            </a:r>
            <a:r>
              <a:rPr lang="es-ES" sz="2000" dirty="0"/>
              <a:t>microscopio virtual o en el Atlas Digital del Departamento busca cada  preparación histológica o fotomicrografía y señala lo que se te pide.</a:t>
            </a:r>
            <a:endParaRPr lang="es-ES_tradnl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85219" y="2309837"/>
            <a:ext cx="4869169" cy="3338354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24936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76288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s-ES_tradnl" sz="2000" b="1" dirty="0" smtClean="0"/>
              <a:t>Resultados de aprendizaje:</a:t>
            </a:r>
            <a:br>
              <a:rPr lang="es-ES_tradnl" sz="2000" b="1" dirty="0" smtClean="0"/>
            </a:br>
            <a:r>
              <a:rPr lang="es-ES_tradnl" sz="2000" b="1" dirty="0" smtClean="0"/>
              <a:t/>
            </a:r>
            <a:br>
              <a:rPr lang="es-ES_tradnl" sz="2000" b="1" dirty="0" smtClean="0"/>
            </a:br>
            <a:r>
              <a:rPr lang="es-ES" sz="2000" b="1" dirty="0" smtClean="0"/>
              <a:t>Identifica los diferentes tipos de tejido conjuntivo no especializado en fotomicrografías y en cortes histológicos. </a:t>
            </a:r>
            <a:br>
              <a:rPr lang="es-ES" sz="2000" b="1" dirty="0" smtClean="0"/>
            </a:br>
            <a:r>
              <a:rPr lang="es-ES" sz="2000" b="1" dirty="0" smtClean="0"/>
              <a:t>Identifica los componentes de la matriz extracelular en fotomicrografías y en cortes histológicos.</a:t>
            </a:r>
            <a:br>
              <a:rPr lang="es-ES" sz="2000" b="1" dirty="0" smtClean="0"/>
            </a:br>
            <a:r>
              <a:rPr lang="es-ES" sz="2000" b="1" dirty="0" smtClean="0"/>
              <a:t>Identifica las células del tejido conjuntivo no especializado en fotomicrografías y en cortes histológicos. </a:t>
            </a:r>
            <a:endParaRPr lang="es-ES_tradnl" sz="2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286126"/>
            <a:ext cx="9144000" cy="3344862"/>
          </a:xfrm>
        </p:spPr>
        <p:txBody>
          <a:bodyPr>
            <a:noAutofit/>
          </a:bodyPr>
          <a:lstStyle/>
          <a:p>
            <a:r>
              <a:rPr lang="es-ES_tradnl" sz="2000" dirty="0" smtClean="0"/>
              <a:t>Recursos: </a:t>
            </a:r>
          </a:p>
          <a:p>
            <a:r>
              <a:rPr lang="es-ES_tradnl" sz="2000" dirty="0">
                <a:hlinkClick r:id="rId2"/>
              </a:rPr>
              <a:t>http://</a:t>
            </a:r>
            <a:r>
              <a:rPr lang="es-ES_tradnl" sz="2000" dirty="0" smtClean="0">
                <a:hlinkClick r:id="rId2"/>
              </a:rPr>
              <a:t>www.facmed.unam.mx/deptos/biocetis/atlas2013A/con1/conj.html</a:t>
            </a:r>
            <a:endParaRPr lang="es-ES_tradnl" sz="2000" dirty="0" smtClean="0"/>
          </a:p>
          <a:p>
            <a:r>
              <a:rPr lang="es-ES_tradnl" sz="2000" dirty="0" smtClean="0">
                <a:hlinkClick r:id="rId3"/>
              </a:rPr>
              <a:t>http://microvirtualbct.facmed.unam.mx/mv.html</a:t>
            </a:r>
            <a:endParaRPr lang="es-E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2000" dirty="0" smtClean="0"/>
              <a:t>Piel con granuloma-página 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2000" dirty="0" smtClean="0"/>
              <a:t>Cé</a:t>
            </a:r>
            <a:r>
              <a:rPr lang="es-ES" sz="2000" dirty="0" smtClean="0"/>
              <a:t>lulas </a:t>
            </a:r>
            <a:r>
              <a:rPr lang="es-ES" sz="2000" dirty="0" smtClean="0"/>
              <a:t>plasmáticas-página 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2000" dirty="0" smtClean="0"/>
              <a:t>Cordón espermático-página 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2000" dirty="0" smtClean="0"/>
              <a:t>Aorta-página 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2000" dirty="0" smtClean="0"/>
              <a:t>Hígado o ganglio linfático (fibras reticulares)-página 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2000" dirty="0" smtClean="0"/>
              <a:t>Piel delgada-página 1 </a:t>
            </a:r>
            <a:r>
              <a:rPr lang="es-ES" sz="2000" dirty="0" err="1" smtClean="0"/>
              <a:t>ó</a:t>
            </a:r>
            <a:r>
              <a:rPr lang="es-ES" sz="2000" dirty="0" smtClean="0"/>
              <a:t> 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2000" dirty="0" smtClean="0"/>
              <a:t>Tendón-página 2</a:t>
            </a:r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1302020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565156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1800" dirty="0" smtClean="0"/>
              <a:t>7.1</a:t>
            </a:r>
            <a:r>
              <a:rPr lang="es-ES" sz="1800" dirty="0"/>
              <a:t> </a:t>
            </a:r>
            <a:r>
              <a:rPr lang="es-ES" sz="1800" b="1" dirty="0" smtClean="0"/>
              <a:t>Piel con granuloma</a:t>
            </a:r>
            <a:r>
              <a:rPr lang="es-ES" sz="1800" dirty="0" smtClean="0"/>
              <a:t>. </a:t>
            </a:r>
            <a:r>
              <a:rPr lang="es-MX" sz="1800" dirty="0" smtClean="0"/>
              <a:t>Observa los n</a:t>
            </a:r>
            <a:r>
              <a:rPr lang="es-ES" sz="1800" dirty="0" err="1" smtClean="0"/>
              <a:t>úcleos</a:t>
            </a:r>
            <a:r>
              <a:rPr lang="es-ES" sz="1800" dirty="0" smtClean="0"/>
              <a:t> alargados de los</a:t>
            </a:r>
            <a:r>
              <a:rPr lang="es-MX" sz="1800" dirty="0" smtClean="0"/>
              <a:t> </a:t>
            </a:r>
            <a:r>
              <a:rPr lang="es-MX" sz="1800" dirty="0"/>
              <a:t>fibroblastos y </a:t>
            </a:r>
            <a:r>
              <a:rPr lang="es-MX" sz="1800" dirty="0" smtClean="0"/>
              <a:t>fibrocitos. Las fibras </a:t>
            </a:r>
            <a:r>
              <a:rPr lang="es-MX" sz="1800" dirty="0"/>
              <a:t>de colágena aisladas o formando haces. </a:t>
            </a:r>
            <a:r>
              <a:rPr lang="es-MX" sz="1800" dirty="0" smtClean="0"/>
              <a:t>Las células </a:t>
            </a:r>
            <a:r>
              <a:rPr lang="es-MX" sz="1800" dirty="0"/>
              <a:t>gigantes de reacción a cuerpo </a:t>
            </a:r>
            <a:r>
              <a:rPr lang="es-MX" sz="1800" dirty="0" smtClean="0"/>
              <a:t>extraño, que </a:t>
            </a:r>
            <a:r>
              <a:rPr lang="es-MX" sz="1800" dirty="0"/>
              <a:t>son  </a:t>
            </a:r>
            <a:r>
              <a:rPr lang="es-MX" sz="1800" dirty="0" smtClean="0"/>
              <a:t>células grandes, </a:t>
            </a:r>
            <a:r>
              <a:rPr lang="es-MX" sz="1800" dirty="0"/>
              <a:t>multinucleadas, formadas por la fusión de pocos o </a:t>
            </a:r>
            <a:r>
              <a:rPr lang="es-MX" sz="1800" dirty="0" smtClean="0"/>
              <a:t>numerosos macr</a:t>
            </a:r>
            <a:r>
              <a:rPr lang="es-ES" sz="1800" dirty="0" err="1" smtClean="0"/>
              <a:t>ófagos</a:t>
            </a:r>
            <a:r>
              <a:rPr lang="es-ES" sz="1800" dirty="0" smtClean="0"/>
              <a:t>. </a:t>
            </a:r>
            <a:r>
              <a:rPr lang="es-ES" sz="1800" dirty="0"/>
              <a:t>Señala lo que se te pide. </a:t>
            </a:r>
            <a:endParaRPr lang="es-ES_tradnl" sz="18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7213600" cy="474027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S_tradnl" sz="1800" dirty="0" smtClean="0"/>
              <a:t>Coloca la imagen </a:t>
            </a:r>
            <a:r>
              <a:rPr lang="es-ES_tradnl" sz="1800" dirty="0" err="1" smtClean="0"/>
              <a:t>aqu</a:t>
            </a:r>
            <a:r>
              <a:rPr lang="es-ES" sz="1800" dirty="0" smtClean="0"/>
              <a:t>í</a:t>
            </a:r>
            <a:endParaRPr lang="es-ES_tradnl" sz="1800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18500" y="1825625"/>
            <a:ext cx="3035300" cy="4351338"/>
          </a:xfrm>
        </p:spPr>
        <p:txBody>
          <a:bodyPr>
            <a:normAutofit/>
          </a:bodyPr>
          <a:lstStyle/>
          <a:p>
            <a:endParaRPr lang="es-ES_tradnl" sz="2400" dirty="0" smtClean="0"/>
          </a:p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: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N</a:t>
            </a:r>
            <a:r>
              <a:rPr lang="es-ES" sz="2400" dirty="0" err="1" smtClean="0"/>
              <a:t>úcleos</a:t>
            </a:r>
            <a:r>
              <a:rPr lang="es-ES" sz="2400" dirty="0" smtClean="0"/>
              <a:t> alargados de f</a:t>
            </a:r>
            <a:r>
              <a:rPr lang="es-ES_tradnl" sz="2400" dirty="0" err="1" smtClean="0"/>
              <a:t>ibroblastos</a:t>
            </a:r>
            <a:r>
              <a:rPr lang="es-ES_tradnl" sz="2400" dirty="0" smtClean="0"/>
              <a:t> y fibrocitos</a:t>
            </a:r>
          </a:p>
          <a:p>
            <a:r>
              <a:rPr lang="es-ES_tradnl" sz="2400" dirty="0" smtClean="0"/>
              <a:t>Fibras de col</a:t>
            </a:r>
            <a:r>
              <a:rPr lang="es-ES" sz="2400" dirty="0" err="1" smtClean="0"/>
              <a:t>ágena</a:t>
            </a:r>
            <a:endParaRPr lang="es-ES" sz="2400" dirty="0" smtClean="0"/>
          </a:p>
          <a:p>
            <a:r>
              <a:rPr lang="es-ES" sz="2400" dirty="0" smtClean="0"/>
              <a:t>Células gigantes de reacción a cuerpo extraño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975215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822341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1800" dirty="0"/>
              <a:t>7</a:t>
            </a:r>
            <a:r>
              <a:rPr lang="es-ES_tradnl" sz="1800" dirty="0" smtClean="0"/>
              <a:t>.2  </a:t>
            </a:r>
            <a:r>
              <a:rPr lang="es-ES" sz="1800" dirty="0" smtClean="0"/>
              <a:t>Tumor cutáneo con </a:t>
            </a:r>
            <a:r>
              <a:rPr lang="es-ES" sz="1800" b="1" dirty="0" smtClean="0"/>
              <a:t>células plasmáticas</a:t>
            </a:r>
            <a:r>
              <a:rPr lang="es-ES" sz="1800" dirty="0" smtClean="0"/>
              <a:t>. </a:t>
            </a:r>
            <a:r>
              <a:rPr lang="es-MX" sz="1800" dirty="0" smtClean="0"/>
              <a:t>Observa las </a:t>
            </a:r>
            <a:r>
              <a:rPr lang="es-MX" sz="1800" dirty="0"/>
              <a:t>células plasmáticas o plasmocitos.  Son células redondeadas u ovaladas, con núcleo excéntrico y </a:t>
            </a:r>
            <a:r>
              <a:rPr lang="es-MX" sz="1800" dirty="0" smtClean="0"/>
              <a:t>cromatina dispuesta radialmente, su citoplasma es basófilo</a:t>
            </a:r>
            <a:r>
              <a:rPr lang="es-MX" sz="1800" dirty="0"/>
              <a:t>. En un polo del núcleo se </a:t>
            </a:r>
            <a:r>
              <a:rPr lang="es-MX" sz="1800" dirty="0" smtClean="0"/>
              <a:t>visualiza un espacio claro,  </a:t>
            </a:r>
            <a:r>
              <a:rPr lang="es-MX" sz="1800" dirty="0"/>
              <a:t>la imagen negativa del aparato de Golgi</a:t>
            </a:r>
            <a:r>
              <a:rPr lang="es-MX" sz="1800" dirty="0" smtClean="0"/>
              <a:t>.</a:t>
            </a:r>
            <a:r>
              <a:rPr lang="es-ES" sz="1800" dirty="0"/>
              <a:t> Señala lo que se te pide. </a:t>
            </a:r>
            <a:r>
              <a:rPr lang="es-ES_tradnl" sz="1800" dirty="0"/>
              <a:t/>
            </a:r>
            <a:br>
              <a:rPr lang="es-ES_tradnl" sz="1800" dirty="0"/>
            </a:br>
            <a:endParaRPr lang="es-ES_tradnl" sz="18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7213600" cy="4740275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es-ES_tradnl" sz="1800" dirty="0">
                <a:solidFill>
                  <a:prstClr val="black"/>
                </a:solidFill>
              </a:rPr>
              <a:t>Coloca la imagen </a:t>
            </a:r>
            <a:r>
              <a:rPr lang="es-ES_tradnl" sz="1800" dirty="0" err="1">
                <a:solidFill>
                  <a:prstClr val="black"/>
                </a:solidFill>
              </a:rPr>
              <a:t>aqu</a:t>
            </a:r>
            <a:r>
              <a:rPr lang="es-ES" sz="1800" dirty="0">
                <a:solidFill>
                  <a:prstClr val="black"/>
                </a:solidFill>
              </a:rPr>
              <a:t>í</a:t>
            </a:r>
            <a:endParaRPr lang="es-ES_tradnl" sz="1800" dirty="0">
              <a:solidFill>
                <a:prstClr val="black"/>
              </a:solidFill>
            </a:endParaRPr>
          </a:p>
          <a:p>
            <a:endParaRPr lang="es-ES_tradnl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18500" y="1825625"/>
            <a:ext cx="3035300" cy="4351338"/>
          </a:xfrm>
        </p:spPr>
        <p:txBody>
          <a:bodyPr>
            <a:normAutofit/>
          </a:bodyPr>
          <a:lstStyle/>
          <a:p>
            <a:endParaRPr lang="es-ES_tradnl" sz="2400" dirty="0" smtClean="0"/>
          </a:p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;</a:t>
            </a:r>
            <a:endParaRPr lang="es-ES_tradnl" sz="2400" dirty="0"/>
          </a:p>
          <a:p>
            <a:pPr marL="0" indent="0">
              <a:buNone/>
            </a:pPr>
            <a:endParaRPr lang="es-ES_tradnl" sz="2400" b="1" dirty="0" smtClean="0"/>
          </a:p>
          <a:p>
            <a:pPr marL="0" indent="0">
              <a:buNone/>
            </a:pPr>
            <a:r>
              <a:rPr lang="es-ES_tradnl" sz="2400" b="1" dirty="0" smtClean="0"/>
              <a:t>C</a:t>
            </a:r>
            <a:r>
              <a:rPr lang="es-ES" sz="2400" b="1" dirty="0" err="1" smtClean="0"/>
              <a:t>élula</a:t>
            </a:r>
            <a:r>
              <a:rPr lang="es-ES" sz="2400" b="1" dirty="0" smtClean="0"/>
              <a:t> plasmática</a:t>
            </a:r>
          </a:p>
          <a:p>
            <a:r>
              <a:rPr lang="es-ES" sz="2400" dirty="0" smtClean="0"/>
              <a:t>Citoplasma basófilo</a:t>
            </a:r>
          </a:p>
          <a:p>
            <a:r>
              <a:rPr lang="es-ES" sz="2400" dirty="0" smtClean="0"/>
              <a:t>Imagen negativa del aparato de Golgi</a:t>
            </a:r>
          </a:p>
          <a:p>
            <a:r>
              <a:rPr lang="es-ES" sz="2400" dirty="0" smtClean="0"/>
              <a:t>Núcleo excéntrico con cromatina radiada</a:t>
            </a:r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1862577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722323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2000" dirty="0"/>
              <a:t>7</a:t>
            </a:r>
            <a:r>
              <a:rPr lang="es-ES_tradnl" sz="2000" dirty="0" smtClean="0"/>
              <a:t>.3  </a:t>
            </a:r>
            <a:r>
              <a:rPr lang="es-ES" sz="2000" b="1" dirty="0" smtClean="0"/>
              <a:t>Cordón espermático</a:t>
            </a:r>
            <a:r>
              <a:rPr lang="es-ES" sz="2000" dirty="0" smtClean="0"/>
              <a:t>. </a:t>
            </a:r>
            <a:r>
              <a:rPr lang="es-MX" sz="2000" dirty="0" smtClean="0"/>
              <a:t>Observa </a:t>
            </a:r>
            <a:r>
              <a:rPr lang="es-MX" sz="2000" dirty="0"/>
              <a:t>haces de fibras de colágena, fibroblastos y células cebadas o mastocitos, que se identifican por su citoplasma granular</a:t>
            </a:r>
            <a:r>
              <a:rPr lang="es-MX" sz="2000" dirty="0" smtClean="0"/>
              <a:t>.</a:t>
            </a:r>
            <a:r>
              <a:rPr lang="es-ES" sz="2000" dirty="0"/>
              <a:t> Señala lo que se te pide. </a:t>
            </a:r>
            <a:r>
              <a:rPr lang="es-ES_tradnl" sz="2000" dirty="0"/>
              <a:t/>
            </a:r>
            <a:br>
              <a:rPr lang="es-ES_tradnl" sz="2000" dirty="0"/>
            </a:br>
            <a:endParaRPr lang="es-ES_tradnl" sz="20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7213600" cy="4740275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es-ES_tradnl" sz="1800" dirty="0">
                <a:solidFill>
                  <a:prstClr val="black"/>
                </a:solidFill>
              </a:rPr>
              <a:t>Coloca la imagen </a:t>
            </a:r>
            <a:r>
              <a:rPr lang="es-ES_tradnl" sz="1800" dirty="0" err="1">
                <a:solidFill>
                  <a:prstClr val="black"/>
                </a:solidFill>
              </a:rPr>
              <a:t>aqu</a:t>
            </a:r>
            <a:r>
              <a:rPr lang="es-ES" sz="1800" dirty="0">
                <a:solidFill>
                  <a:prstClr val="black"/>
                </a:solidFill>
              </a:rPr>
              <a:t>í</a:t>
            </a:r>
            <a:endParaRPr lang="es-ES_tradnl" sz="1800" dirty="0">
              <a:solidFill>
                <a:prstClr val="black"/>
              </a:solidFill>
            </a:endParaRPr>
          </a:p>
          <a:p>
            <a:endParaRPr lang="es-ES_tradnl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18500" y="1825625"/>
            <a:ext cx="3035300" cy="4351338"/>
          </a:xfrm>
        </p:spPr>
        <p:txBody>
          <a:bodyPr>
            <a:normAutofit/>
          </a:bodyPr>
          <a:lstStyle/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:</a:t>
            </a:r>
            <a:endParaRPr lang="es-ES_tradnl" sz="2400" dirty="0" smtClean="0"/>
          </a:p>
          <a:p>
            <a:endParaRPr lang="es-ES_tradnl" sz="2400" dirty="0"/>
          </a:p>
          <a:p>
            <a:r>
              <a:rPr lang="es-ES_tradnl" sz="2400" dirty="0" smtClean="0"/>
              <a:t>Haces de fibras de col</a:t>
            </a:r>
            <a:r>
              <a:rPr lang="es-ES" sz="2400" dirty="0" err="1" smtClean="0"/>
              <a:t>ágena</a:t>
            </a:r>
            <a:endParaRPr lang="es-ES" sz="2400" dirty="0" smtClean="0"/>
          </a:p>
          <a:p>
            <a:r>
              <a:rPr lang="es-ES" sz="2400" dirty="0" smtClean="0"/>
              <a:t>Núcleos alargados de fibroblastos y fibrocitos</a:t>
            </a:r>
          </a:p>
          <a:p>
            <a:r>
              <a:rPr lang="es-ES" sz="2400" dirty="0" smtClean="0"/>
              <a:t>Células cebadas o mastocitos </a:t>
            </a:r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2100879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779469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2000" dirty="0" smtClean="0"/>
              <a:t>7.4  </a:t>
            </a:r>
            <a:r>
              <a:rPr lang="es-ES" sz="2000" b="1" dirty="0" smtClean="0"/>
              <a:t>Aorta</a:t>
            </a:r>
            <a:r>
              <a:rPr lang="es-ES" sz="2000" dirty="0" smtClean="0"/>
              <a:t>. </a:t>
            </a:r>
            <a:r>
              <a:rPr lang="es-MX" sz="2000" dirty="0" smtClean="0"/>
              <a:t>Observa </a:t>
            </a:r>
            <a:r>
              <a:rPr lang="es-MX" sz="2000" dirty="0"/>
              <a:t>las fibras elásticas en secciones longitudinales y/o transversales. </a:t>
            </a:r>
            <a:r>
              <a:rPr lang="es-MX" sz="2000" dirty="0" smtClean="0"/>
              <a:t>Distingue </a:t>
            </a:r>
            <a:r>
              <a:rPr lang="es-MX" sz="2000" dirty="0"/>
              <a:t>su </a:t>
            </a:r>
            <a:r>
              <a:rPr lang="es-MX" sz="2000" dirty="0" smtClean="0"/>
              <a:t>forma ondulante </a:t>
            </a:r>
            <a:r>
              <a:rPr lang="es-MX" sz="2000" dirty="0"/>
              <a:t>(secciones longitudinales), de color negro o morado  y </a:t>
            </a:r>
            <a:r>
              <a:rPr lang="es-MX" sz="2000" dirty="0" smtClean="0"/>
              <a:t> </a:t>
            </a:r>
            <a:r>
              <a:rPr lang="es-MX" sz="2000" dirty="0"/>
              <a:t>pequeños puntitos de color negro o morado (secciones transversales) dependiendo de la tinción</a:t>
            </a:r>
            <a:r>
              <a:rPr lang="es-MX" sz="2000" dirty="0" smtClean="0"/>
              <a:t>.</a:t>
            </a:r>
            <a:r>
              <a:rPr lang="es-ES" sz="2000" dirty="0"/>
              <a:t> Señala lo que se te pide. </a:t>
            </a:r>
            <a:r>
              <a:rPr lang="es-ES_tradnl" sz="2000" dirty="0"/>
              <a:t/>
            </a:r>
            <a:br>
              <a:rPr lang="es-ES_tradnl" sz="2000" dirty="0"/>
            </a:br>
            <a:endParaRPr lang="es-ES_tradnl" sz="20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7213600" cy="4740275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es-ES_tradnl" sz="1800" dirty="0">
                <a:solidFill>
                  <a:prstClr val="black"/>
                </a:solidFill>
              </a:rPr>
              <a:t>Coloca la imagen </a:t>
            </a:r>
            <a:r>
              <a:rPr lang="es-ES_tradnl" sz="1800" dirty="0" err="1">
                <a:solidFill>
                  <a:prstClr val="black"/>
                </a:solidFill>
              </a:rPr>
              <a:t>aqu</a:t>
            </a:r>
            <a:r>
              <a:rPr lang="es-ES" sz="1800" dirty="0">
                <a:solidFill>
                  <a:prstClr val="black"/>
                </a:solidFill>
              </a:rPr>
              <a:t>í</a:t>
            </a:r>
            <a:endParaRPr lang="es-ES_tradnl" sz="1800" dirty="0">
              <a:solidFill>
                <a:prstClr val="black"/>
              </a:solidFill>
            </a:endParaRPr>
          </a:p>
          <a:p>
            <a:endParaRPr lang="es-ES_tradnl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18500" y="1825625"/>
            <a:ext cx="3035300" cy="4351338"/>
          </a:xfrm>
        </p:spPr>
        <p:txBody>
          <a:bodyPr>
            <a:normAutofit/>
          </a:bodyPr>
          <a:lstStyle/>
          <a:p>
            <a:endParaRPr lang="es-ES_tradnl" sz="2400" dirty="0" smtClean="0"/>
          </a:p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: 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Fibras el</a:t>
            </a:r>
            <a:r>
              <a:rPr lang="es-ES" sz="2400" dirty="0" err="1" smtClean="0"/>
              <a:t>ásticas</a:t>
            </a:r>
            <a:r>
              <a:rPr lang="es-ES" sz="2400" dirty="0" smtClean="0"/>
              <a:t> en corte longitudinal</a:t>
            </a:r>
            <a:endParaRPr lang="es-ES" sz="2400" dirty="0"/>
          </a:p>
          <a:p>
            <a:endParaRPr lang="es-ES" sz="2400" dirty="0" smtClean="0"/>
          </a:p>
          <a:p>
            <a:r>
              <a:rPr lang="es-ES" sz="2400" dirty="0" smtClean="0"/>
              <a:t>Fibras elásticas en corte transversal</a:t>
            </a:r>
          </a:p>
        </p:txBody>
      </p:sp>
    </p:spTree>
    <p:extLst>
      <p:ext uri="{BB962C8B-B14F-4D97-AF65-F5344CB8AC3E}">
        <p14:creationId xmlns:p14="http://schemas.microsoft.com/office/powerpoint/2010/main" val="2141410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622307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2000" dirty="0" smtClean="0"/>
              <a:t>7.5  </a:t>
            </a:r>
            <a:r>
              <a:rPr lang="es-ES" sz="2000" b="1" dirty="0" smtClean="0"/>
              <a:t>Hígado o ganglio linfático con tinción para fibras reticulares</a:t>
            </a:r>
            <a:r>
              <a:rPr lang="es-ES" sz="2000" dirty="0" smtClean="0"/>
              <a:t>. </a:t>
            </a:r>
            <a:r>
              <a:rPr lang="es-MX" sz="2000" dirty="0" smtClean="0"/>
              <a:t>Observa </a:t>
            </a:r>
            <a:r>
              <a:rPr lang="es-MX" sz="2000" dirty="0"/>
              <a:t>las fibras reticulares (colágena tipo III) de grosor muy delgado, dispuestas en todas las direcciones del espacio e integrando redes sumamente finas </a:t>
            </a:r>
            <a:r>
              <a:rPr lang="es-MX" sz="2000" dirty="0" smtClean="0"/>
              <a:t>que </a:t>
            </a:r>
            <a:r>
              <a:rPr lang="es-MX" sz="2000" dirty="0"/>
              <a:t>sirven de soporte a las </a:t>
            </a:r>
            <a:r>
              <a:rPr lang="es-MX" sz="2000" dirty="0" smtClean="0"/>
              <a:t>células.</a:t>
            </a:r>
            <a:r>
              <a:rPr lang="es-ES" sz="2000" dirty="0"/>
              <a:t> Señala lo que se te pide. </a:t>
            </a:r>
            <a:endParaRPr lang="es-ES_tradnl" sz="20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7213600" cy="4740275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es-ES_tradnl" sz="1800" dirty="0">
                <a:solidFill>
                  <a:prstClr val="black"/>
                </a:solidFill>
              </a:rPr>
              <a:t>Coloca la imagen </a:t>
            </a:r>
            <a:r>
              <a:rPr lang="es-ES_tradnl" sz="1800" dirty="0" err="1">
                <a:solidFill>
                  <a:prstClr val="black"/>
                </a:solidFill>
              </a:rPr>
              <a:t>aqu</a:t>
            </a:r>
            <a:r>
              <a:rPr lang="es-ES" sz="1800" dirty="0">
                <a:solidFill>
                  <a:prstClr val="black"/>
                </a:solidFill>
              </a:rPr>
              <a:t>í</a:t>
            </a:r>
            <a:endParaRPr lang="es-ES_tradnl" sz="1800" dirty="0">
              <a:solidFill>
                <a:prstClr val="black"/>
              </a:solidFill>
            </a:endParaRPr>
          </a:p>
          <a:p>
            <a:endParaRPr lang="es-ES_tradnl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18500" y="1825625"/>
            <a:ext cx="3035300" cy="4351338"/>
          </a:xfrm>
        </p:spPr>
        <p:txBody>
          <a:bodyPr>
            <a:normAutofit/>
          </a:bodyPr>
          <a:lstStyle/>
          <a:p>
            <a:endParaRPr lang="es-ES_tradnl" sz="2400" dirty="0" smtClean="0"/>
          </a:p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: </a:t>
            </a:r>
          </a:p>
          <a:p>
            <a:endParaRPr lang="es-ES_tradnl" sz="2400" dirty="0" smtClean="0"/>
          </a:p>
          <a:p>
            <a:r>
              <a:rPr lang="es-ES" sz="2400" dirty="0" smtClean="0"/>
              <a:t>Fibras reticulares formando redes.</a:t>
            </a:r>
          </a:p>
        </p:txBody>
      </p:sp>
    </p:spTree>
    <p:extLst>
      <p:ext uri="{BB962C8B-B14F-4D97-AF65-F5344CB8AC3E}">
        <p14:creationId xmlns:p14="http://schemas.microsoft.com/office/powerpoint/2010/main" val="1342084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679461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2000" dirty="0" smtClean="0"/>
              <a:t>7.6  </a:t>
            </a:r>
            <a:r>
              <a:rPr lang="es-ES" sz="2000" b="1" dirty="0" smtClean="0"/>
              <a:t>Piel delgada</a:t>
            </a:r>
            <a:r>
              <a:rPr lang="es-ES" sz="2000" dirty="0" smtClean="0"/>
              <a:t>. </a:t>
            </a:r>
            <a:r>
              <a:rPr lang="es-MX" sz="2000" dirty="0" smtClean="0"/>
              <a:t>Observa el tejido </a:t>
            </a:r>
            <a:r>
              <a:rPr lang="es-MX" sz="2000" dirty="0"/>
              <a:t>conjuntivo </a:t>
            </a:r>
            <a:r>
              <a:rPr lang="es-MX" sz="2000" dirty="0" smtClean="0"/>
              <a:t>laxo debajo del epitelio, con vasos sangu</a:t>
            </a:r>
            <a:r>
              <a:rPr lang="es-ES" sz="2000" dirty="0" err="1" smtClean="0"/>
              <a:t>íneos</a:t>
            </a:r>
            <a:r>
              <a:rPr lang="es-ES" sz="2000" dirty="0" smtClean="0"/>
              <a:t>,</a:t>
            </a:r>
            <a:r>
              <a:rPr lang="es-MX" sz="2000" dirty="0" smtClean="0"/>
              <a:t> muchos n</a:t>
            </a:r>
            <a:r>
              <a:rPr lang="es-ES" sz="2000" dirty="0" err="1" smtClean="0"/>
              <a:t>úcleos</a:t>
            </a:r>
            <a:r>
              <a:rPr lang="es-ES" sz="2000" dirty="0" smtClean="0"/>
              <a:t> celulares y pocas fibras</a:t>
            </a:r>
            <a:r>
              <a:rPr lang="es-MX" sz="2000" dirty="0"/>
              <a:t>.</a:t>
            </a:r>
            <a:r>
              <a:rPr lang="es-MX" sz="2000" dirty="0" smtClean="0"/>
              <a:t>  </a:t>
            </a:r>
            <a:r>
              <a:rPr lang="es-MX" sz="2000" dirty="0"/>
              <a:t>E</a:t>
            </a:r>
            <a:r>
              <a:rPr lang="es-MX" sz="2000" dirty="0" smtClean="0"/>
              <a:t>l tejido conjuntivo denso irregular m</a:t>
            </a:r>
            <a:r>
              <a:rPr lang="es-ES" sz="2000" dirty="0"/>
              <a:t>a</a:t>
            </a:r>
            <a:r>
              <a:rPr lang="es-ES" sz="2000" dirty="0" smtClean="0"/>
              <a:t>s profundo, </a:t>
            </a:r>
            <a:r>
              <a:rPr lang="es-MX" sz="2000" dirty="0" smtClean="0"/>
              <a:t>con mayor cantidad de </a:t>
            </a:r>
            <a:r>
              <a:rPr lang="es-ES" sz="2000" dirty="0" smtClean="0"/>
              <a:t> fibras gruesas y pocas células.</a:t>
            </a:r>
            <a:r>
              <a:rPr lang="es-ES" sz="2000" dirty="0"/>
              <a:t> Señala lo que se te pide. </a:t>
            </a:r>
            <a:endParaRPr lang="es-ES_tradnl" sz="20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7213600" cy="4740275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es-ES_tradnl" sz="1800" dirty="0">
                <a:solidFill>
                  <a:prstClr val="black"/>
                </a:solidFill>
              </a:rPr>
              <a:t>Coloca la imagen </a:t>
            </a:r>
            <a:r>
              <a:rPr lang="es-ES_tradnl" sz="1800" dirty="0" err="1">
                <a:solidFill>
                  <a:prstClr val="black"/>
                </a:solidFill>
              </a:rPr>
              <a:t>aqu</a:t>
            </a:r>
            <a:r>
              <a:rPr lang="es-ES" sz="1800" dirty="0">
                <a:solidFill>
                  <a:prstClr val="black"/>
                </a:solidFill>
              </a:rPr>
              <a:t>í</a:t>
            </a:r>
            <a:endParaRPr lang="es-ES_tradnl" sz="1800" dirty="0">
              <a:solidFill>
                <a:prstClr val="black"/>
              </a:solidFill>
            </a:endParaRPr>
          </a:p>
          <a:p>
            <a:endParaRPr lang="es-ES_tradnl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18500" y="1825625"/>
            <a:ext cx="3035300" cy="4351338"/>
          </a:xfrm>
        </p:spPr>
        <p:txBody>
          <a:bodyPr>
            <a:normAutofit/>
          </a:bodyPr>
          <a:lstStyle/>
          <a:p>
            <a:endParaRPr lang="es-ES_tradnl" sz="2400" dirty="0" smtClean="0"/>
          </a:p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: </a:t>
            </a:r>
          </a:p>
          <a:p>
            <a:endParaRPr lang="es-ES_tradnl" sz="2400" dirty="0" smtClean="0"/>
          </a:p>
          <a:p>
            <a:r>
              <a:rPr lang="es-ES" sz="2400" dirty="0" smtClean="0"/>
              <a:t>Tejido conjuntivo laxo </a:t>
            </a:r>
            <a:r>
              <a:rPr lang="es-ES" sz="2400" dirty="0" smtClean="0"/>
              <a:t>(dermis papilar)</a:t>
            </a:r>
            <a:endParaRPr lang="es-ES" sz="2400" dirty="0" smtClean="0"/>
          </a:p>
          <a:p>
            <a:r>
              <a:rPr lang="es-ES" sz="2400" dirty="0" smtClean="0"/>
              <a:t>Células conjuntivas</a:t>
            </a:r>
          </a:p>
          <a:p>
            <a:r>
              <a:rPr lang="es-ES" sz="2400" dirty="0" smtClean="0"/>
              <a:t>Tejido conjuntivo denso </a:t>
            </a:r>
            <a:r>
              <a:rPr lang="es-ES" sz="2400" dirty="0" smtClean="0"/>
              <a:t>irregular (dermis reticular)</a:t>
            </a: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1433950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793763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1800" dirty="0" smtClean="0"/>
              <a:t>7.7  </a:t>
            </a:r>
            <a:r>
              <a:rPr lang="es-ES" sz="1800" b="1" dirty="0" smtClean="0"/>
              <a:t>Tendón</a:t>
            </a:r>
            <a:r>
              <a:rPr lang="es-ES" sz="1800" dirty="0" smtClean="0"/>
              <a:t>. </a:t>
            </a:r>
            <a:r>
              <a:rPr lang="es-MX" sz="1800" dirty="0" smtClean="0"/>
              <a:t>Observa el tejido conjuntivo denso regular, modelado o tendinoso. La </a:t>
            </a:r>
            <a:r>
              <a:rPr lang="es-MX" sz="1800" dirty="0"/>
              <a:t>disposición longitudinal y paralela de los haces </a:t>
            </a:r>
            <a:r>
              <a:rPr lang="es-MX" sz="1800" dirty="0" smtClean="0"/>
              <a:t>gruesos de </a:t>
            </a:r>
            <a:r>
              <a:rPr lang="es-MX" sz="1800" dirty="0"/>
              <a:t>fibras de colágena cuya presencia es notoriamente mayor que las células </a:t>
            </a:r>
            <a:r>
              <a:rPr lang="es-MX" sz="1800" dirty="0" smtClean="0"/>
              <a:t>(fibroblastos o fibrocitos) </a:t>
            </a:r>
            <a:r>
              <a:rPr lang="es-MX" sz="1800" dirty="0"/>
              <a:t>y </a:t>
            </a:r>
            <a:r>
              <a:rPr lang="es-MX" sz="1800" dirty="0" smtClean="0"/>
              <a:t>que </a:t>
            </a:r>
            <a:r>
              <a:rPr lang="es-MX" sz="1800" dirty="0"/>
              <a:t>la sustancia amorfa, casi </a:t>
            </a:r>
            <a:r>
              <a:rPr lang="es-MX" sz="1800" dirty="0" smtClean="0"/>
              <a:t>inexistente.</a:t>
            </a:r>
            <a:r>
              <a:rPr lang="es-ES" sz="1800" dirty="0"/>
              <a:t> Señala lo que se te pide. </a:t>
            </a:r>
            <a:r>
              <a:rPr lang="es-ES_tradnl" sz="1800" dirty="0"/>
              <a:t/>
            </a:r>
            <a:br>
              <a:rPr lang="es-ES_tradnl" sz="1800" dirty="0"/>
            </a:br>
            <a:r>
              <a:rPr lang="es-ES" sz="1800" dirty="0" smtClean="0"/>
              <a:t> </a:t>
            </a:r>
            <a:endParaRPr lang="es-ES_tradnl" sz="18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7213600" cy="4740275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es-ES_tradnl" sz="1800" dirty="0">
                <a:solidFill>
                  <a:prstClr val="black"/>
                </a:solidFill>
              </a:rPr>
              <a:t>Coloca la imagen </a:t>
            </a:r>
            <a:r>
              <a:rPr lang="es-ES_tradnl" sz="1800" dirty="0" err="1">
                <a:solidFill>
                  <a:prstClr val="black"/>
                </a:solidFill>
              </a:rPr>
              <a:t>aqu</a:t>
            </a:r>
            <a:r>
              <a:rPr lang="es-ES" sz="1800" dirty="0">
                <a:solidFill>
                  <a:prstClr val="black"/>
                </a:solidFill>
              </a:rPr>
              <a:t>í</a:t>
            </a:r>
            <a:endParaRPr lang="es-ES_tradnl" sz="1800" dirty="0">
              <a:solidFill>
                <a:prstClr val="black"/>
              </a:solidFill>
            </a:endParaRPr>
          </a:p>
          <a:p>
            <a:endParaRPr lang="es-ES_tradnl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18500" y="1825625"/>
            <a:ext cx="3035300" cy="4351338"/>
          </a:xfrm>
        </p:spPr>
        <p:txBody>
          <a:bodyPr>
            <a:normAutofit/>
          </a:bodyPr>
          <a:lstStyle/>
          <a:p>
            <a:endParaRPr lang="es-ES_tradnl" sz="2400" dirty="0" smtClean="0"/>
          </a:p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: </a:t>
            </a:r>
          </a:p>
          <a:p>
            <a:endParaRPr lang="es-ES_tradnl" sz="2400" dirty="0" smtClean="0"/>
          </a:p>
          <a:p>
            <a:r>
              <a:rPr lang="es-ES" sz="2400" dirty="0" smtClean="0"/>
              <a:t>Haces de fibras de colágena longitudinales</a:t>
            </a:r>
          </a:p>
          <a:p>
            <a:r>
              <a:rPr lang="es-ES" sz="2400" dirty="0" smtClean="0"/>
              <a:t>Núcleos de fibroblastos o fibrocitos</a:t>
            </a:r>
          </a:p>
        </p:txBody>
      </p:sp>
    </p:spTree>
    <p:extLst>
      <p:ext uri="{BB962C8B-B14F-4D97-AF65-F5344CB8AC3E}">
        <p14:creationId xmlns:p14="http://schemas.microsoft.com/office/powerpoint/2010/main" val="7157511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1" id="{5B9C1152-0AB5-D649-9147-01DACE9BC431}" vid="{B72FEF3F-818D-0548-9C1B-2686BBE0E7C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manual</Template>
  <TotalTime>9</TotalTime>
  <Words>585</Words>
  <Application>Microsoft Macintosh PowerPoint</Application>
  <PresentationFormat>Panorámica</PresentationFormat>
  <Paragraphs>76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American Typewriter</vt:lpstr>
      <vt:lpstr>Calibri</vt:lpstr>
      <vt:lpstr>Calibri Light</vt:lpstr>
      <vt:lpstr>Arial</vt:lpstr>
      <vt:lpstr>Tema2</vt:lpstr>
      <vt:lpstr>Presentación de PowerPoint</vt:lpstr>
      <vt:lpstr>Resultados de aprendizaje:  Identifica los diferentes tipos de tejido conjuntivo no especializado en fotomicrografías y en cortes histológicos.  Identifica los componentes de la matriz extracelular en fotomicrografías y en cortes histológicos. Identifica las células del tejido conjuntivo no especializado en fotomicrografías y en cortes histológicos. </vt:lpstr>
      <vt:lpstr>7.1 Piel con granuloma. Observa los núcleos alargados de los fibroblastos y fibrocitos. Las fibras de colágena aisladas o formando haces. Las células gigantes de reacción a cuerpo extraño, que son  células grandes, multinucleadas, formadas por la fusión de pocos o numerosos macrófagos. Señala lo que se te pide. </vt:lpstr>
      <vt:lpstr>7.2  Tumor cutáneo con células plasmáticas. Observa las células plasmáticas o plasmocitos.  Son células redondeadas u ovaladas, con núcleo excéntrico y cromatina dispuesta radialmente, su citoplasma es basófilo. En un polo del núcleo se visualiza un espacio claro,  la imagen negativa del aparato de Golgi. Señala lo que se te pide.  </vt:lpstr>
      <vt:lpstr>7.3  Cordón espermático. Observa haces de fibras de colágena, fibroblastos y células cebadas o mastocitos, que se identifican por su citoplasma granular. Señala lo que se te pide.  </vt:lpstr>
      <vt:lpstr>7.4  Aorta. Observa las fibras elásticas en secciones longitudinales y/o transversales. Distingue su forma ondulante (secciones longitudinales), de color negro o morado  y  pequeños puntitos de color negro o morado (secciones transversales) dependiendo de la tinción. Señala lo que se te pide.  </vt:lpstr>
      <vt:lpstr>7.5  Hígado o ganglio linfático con tinción para fibras reticulares. Observa las fibras reticulares (colágena tipo III) de grosor muy delgado, dispuestas en todas las direcciones del espacio e integrando redes sumamente finas que sirven de soporte a las células. Señala lo que se te pide. </vt:lpstr>
      <vt:lpstr>7.6  Piel delgada. Observa el tejido conjuntivo laxo debajo del epitelio, con vasos sanguíneos, muchos núcleos celulares y pocas fibras.  El tejido conjuntivo denso irregular mas profundo, con mayor cantidad de  fibras gruesas y pocas células. Señala lo que se te pide. </vt:lpstr>
      <vt:lpstr>7.7  Tendón. Observa el tejido conjuntivo denso regular, modelado o tendinoso. La disposición longitudinal y paralela de los haces gruesos de fibras de colágena cuya presencia es notoriamente mayor que las células (fibroblastos o fibrocitos) y que la sustancia amorfa, casi inexistente. Señala lo que se te pide.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4</cp:revision>
  <dcterms:created xsi:type="dcterms:W3CDTF">2020-08-31T19:55:31Z</dcterms:created>
  <dcterms:modified xsi:type="dcterms:W3CDTF">2020-08-31T23:34:06Z</dcterms:modified>
</cp:coreProperties>
</file>