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589"/>
  </p:normalViewPr>
  <p:slideViewPr>
    <p:cSldViewPr snapToGrid="0" snapToObjects="1" showGuides="1">
      <p:cViewPr varScale="1">
        <p:scale>
          <a:sx n="42" d="100"/>
          <a:sy n="42" d="100"/>
        </p:scale>
        <p:origin x="4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2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716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08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987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5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12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52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97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30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4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85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DB4CA-10EF-2442-B223-E41B26272794}" type="datetimeFigureOut">
              <a:rPr lang="es-ES_tradnl" smtClean="0"/>
              <a:t>31/8/20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7189-BECF-B54F-8D5B-B566DDECE636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facmed.unam.mx/deptos/biocetis/atlas2013A/epi5/epi.html" TargetMode="External"/><Relationship Id="rId3" Type="http://schemas.openxmlformats.org/officeDocument/2006/relationships/hyperlink" Target="http://microvirtualbct.facmed.unam.mx/mv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half" idx="2"/>
          </p:nvPr>
        </p:nvSpPr>
        <p:spPr>
          <a:xfrm>
            <a:off x="992188" y="1578610"/>
            <a:ext cx="6201092" cy="3511550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Manual digital de </a:t>
            </a:r>
            <a:r>
              <a:rPr lang="es-ES" sz="4000" b="1" dirty="0" smtClean="0">
                <a:solidFill>
                  <a:srgbClr val="0070C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prácticas</a:t>
            </a:r>
          </a:p>
          <a:p>
            <a:pPr algn="ctr"/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/>
            </a:r>
            <a:b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s-ES" sz="3200" dirty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Práctica 6</a:t>
            </a:r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. </a:t>
            </a:r>
          </a:p>
          <a:p>
            <a:pPr algn="ctr"/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Tejido epitelial </a:t>
            </a:r>
          </a:p>
          <a:p>
            <a:pPr algn="ctr"/>
            <a:r>
              <a:rPr lang="es-ES" sz="3200" dirty="0" smtClean="0">
                <a:solidFill>
                  <a:prstClr val="black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secretor o glandular</a:t>
            </a:r>
          </a:p>
          <a:p>
            <a:pPr algn="ctr"/>
            <a:endParaRPr lang="es-ES_tradnl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49534" y="509016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Instrucciones generales:</a:t>
            </a:r>
          </a:p>
          <a:p>
            <a:pPr algn="ctr"/>
            <a:r>
              <a:rPr lang="es-ES_tradnl" sz="2000" dirty="0"/>
              <a:t>En el </a:t>
            </a:r>
            <a:r>
              <a:rPr lang="es-ES" sz="2000" dirty="0"/>
              <a:t>microscopio virtual o en el Atlas Digital del Departamento busca cada  preparación histológica o fotomicrografía y señala lo que se te pide.</a:t>
            </a:r>
            <a:endParaRPr lang="es-ES_tradn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7859" y="2370986"/>
            <a:ext cx="4859672" cy="322555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40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476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ES_tradnl" sz="2800" b="1" dirty="0" smtClean="0"/>
              <a:t>Resultado de aprendizaje:</a:t>
            </a:r>
            <a:br>
              <a:rPr lang="es-ES_tradnl" sz="2800" b="1" dirty="0" smtClean="0"/>
            </a:br>
            <a:r>
              <a:rPr lang="es-ES_tradnl" sz="2800" b="1" dirty="0" smtClean="0"/>
              <a:t/>
            </a:r>
            <a:br>
              <a:rPr lang="es-ES_tradnl" sz="2800" b="1" dirty="0" smtClean="0"/>
            </a:br>
            <a:r>
              <a:rPr lang="es-ES_tradnl" sz="2800" b="1" dirty="0" smtClean="0"/>
              <a:t>Identifica los diferentes tipos de </a:t>
            </a:r>
            <a:r>
              <a:rPr lang="es-ES_tradnl" sz="2800" b="1" dirty="0" err="1" smtClean="0"/>
              <a:t>gl</a:t>
            </a:r>
            <a:r>
              <a:rPr lang="es-ES" sz="2800" b="1" dirty="0" err="1" smtClean="0"/>
              <a:t>ándulas</a:t>
            </a:r>
            <a:r>
              <a:rPr lang="es-ES" sz="2800" b="1" dirty="0" smtClean="0"/>
              <a:t> </a:t>
            </a:r>
            <a:r>
              <a:rPr lang="es-ES_tradnl" sz="2800" b="1" dirty="0" smtClean="0"/>
              <a:t>en </a:t>
            </a:r>
            <a:r>
              <a:rPr lang="es-ES_tradnl" sz="2800" b="1" dirty="0" err="1" smtClean="0"/>
              <a:t>fotomicrograf</a:t>
            </a:r>
            <a:r>
              <a:rPr lang="es-ES" sz="2800" b="1" dirty="0" err="1" smtClean="0"/>
              <a:t>ías</a:t>
            </a:r>
            <a:r>
              <a:rPr lang="es-ES" sz="2800" b="1" dirty="0"/>
              <a:t> </a:t>
            </a:r>
            <a:r>
              <a:rPr lang="es-ES" sz="2800" b="1" dirty="0" smtClean="0"/>
              <a:t>y en  cortes histológicos. </a:t>
            </a:r>
            <a:endParaRPr lang="es-ES_tradnl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928938"/>
            <a:ext cx="9144000" cy="3065462"/>
          </a:xfrm>
        </p:spPr>
        <p:txBody>
          <a:bodyPr>
            <a:normAutofit fontScale="92500" lnSpcReduction="10000"/>
          </a:bodyPr>
          <a:lstStyle/>
          <a:p>
            <a:r>
              <a:rPr lang="es-ES_tradnl" sz="2800" dirty="0" smtClean="0"/>
              <a:t>Recursos: </a:t>
            </a:r>
          </a:p>
          <a:p>
            <a:r>
              <a:rPr lang="es-ES_tradnl" sz="2800" dirty="0">
                <a:hlinkClick r:id="rId2"/>
              </a:rPr>
              <a:t>http://</a:t>
            </a:r>
            <a:r>
              <a:rPr lang="es-ES_tradnl" sz="2800" dirty="0" smtClean="0">
                <a:hlinkClick r:id="rId2"/>
              </a:rPr>
              <a:t>www.facmed.unam.mx/deptos/biocetis/atlas2013A/epi5/epi.html</a:t>
            </a:r>
            <a:endParaRPr lang="es-ES_tradnl" sz="2800" dirty="0" smtClean="0"/>
          </a:p>
          <a:p>
            <a:r>
              <a:rPr lang="es-ES_tradnl" sz="2800" dirty="0" smtClean="0">
                <a:hlinkClick r:id="rId3"/>
              </a:rPr>
              <a:t>http://microvirtualbct.facmed.unam.mx/mv.html</a:t>
            </a:r>
            <a:endParaRPr lang="es-ES" sz="2800" dirty="0" smtClean="0"/>
          </a:p>
          <a:p>
            <a:r>
              <a:rPr lang="es-ES" sz="2800" dirty="0" smtClean="0"/>
              <a:t>Páncreas-página 3</a:t>
            </a:r>
          </a:p>
          <a:p>
            <a:r>
              <a:rPr lang="es-ES" sz="2800" dirty="0" smtClean="0"/>
              <a:t>Piel de axila-página 2 (piel delgada)</a:t>
            </a:r>
          </a:p>
          <a:p>
            <a:r>
              <a:rPr lang="es-ES" sz="2800" dirty="0" smtClean="0"/>
              <a:t>Esófago o glándula sublingual-página 6 o 5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00113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79443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6.1 </a:t>
            </a:r>
            <a:r>
              <a:rPr lang="es-ES_tradnl" sz="2000" b="1" dirty="0" smtClean="0"/>
              <a:t>P</a:t>
            </a:r>
            <a:r>
              <a:rPr lang="es-ES" sz="2000" b="1" dirty="0" err="1" smtClean="0"/>
              <a:t>áncreas</a:t>
            </a:r>
            <a:r>
              <a:rPr lang="es-ES" sz="2000" dirty="0" smtClean="0"/>
              <a:t>. </a:t>
            </a:r>
            <a:r>
              <a:rPr lang="es-MX" sz="2000" dirty="0" smtClean="0"/>
              <a:t>Observa los acinos serosos con c</a:t>
            </a:r>
            <a:r>
              <a:rPr lang="es-ES" sz="2000" dirty="0" err="1" smtClean="0"/>
              <a:t>élulas</a:t>
            </a:r>
            <a:r>
              <a:rPr lang="es-ES" sz="2000" dirty="0" smtClean="0"/>
              <a:t> </a:t>
            </a:r>
            <a:r>
              <a:rPr lang="es-MX" sz="2000" dirty="0" smtClean="0"/>
              <a:t>piramidales que tienen </a:t>
            </a:r>
            <a:r>
              <a:rPr lang="es-MX" sz="2000" dirty="0"/>
              <a:t>un núcleo esférico </a:t>
            </a:r>
            <a:r>
              <a:rPr lang="es-MX" sz="2000" dirty="0" smtClean="0"/>
              <a:t>basal</a:t>
            </a:r>
            <a:r>
              <a:rPr lang="es-MX" sz="2000" dirty="0"/>
              <a:t>. </a:t>
            </a:r>
            <a:r>
              <a:rPr lang="es-MX" sz="2000" dirty="0" smtClean="0"/>
              <a:t>Distingue </a:t>
            </a:r>
            <a:r>
              <a:rPr lang="es-MX" sz="2000" dirty="0"/>
              <a:t>la basofilia basal rodeando al núcleo y la presencia de gránulos de secreción acidófila en la porción </a:t>
            </a:r>
            <a:r>
              <a:rPr lang="es-MX" sz="2000" dirty="0" smtClean="0"/>
              <a:t>apical.</a:t>
            </a:r>
            <a:r>
              <a:rPr lang="es-ES_tradnl" sz="2000" dirty="0"/>
              <a:t> </a:t>
            </a:r>
            <a:r>
              <a:rPr lang="es-ES" sz="2000" dirty="0"/>
              <a:t>Señala lo que se te pide. </a:t>
            </a:r>
            <a:endParaRPr lang="es-ES_tradnl" sz="2000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213600" cy="4740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_tradnl" sz="1800" dirty="0" smtClean="0"/>
              <a:t>Coloca la imagen </a:t>
            </a:r>
            <a:r>
              <a:rPr lang="es-ES_tradnl" sz="1800" dirty="0" err="1" smtClean="0"/>
              <a:t>aqu</a:t>
            </a:r>
            <a:r>
              <a:rPr lang="es-ES" sz="1800" dirty="0" smtClean="0"/>
              <a:t>í</a:t>
            </a:r>
            <a:endParaRPr lang="es-ES_tradnl" sz="18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18500" y="1825625"/>
            <a:ext cx="3035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Tinción: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r>
              <a:rPr lang="es-ES" sz="2400" b="1" dirty="0" err="1" smtClean="0"/>
              <a:t>Acinos</a:t>
            </a:r>
            <a:r>
              <a:rPr lang="es-ES" sz="2400" b="1" dirty="0" smtClean="0"/>
              <a:t> pancreáticos</a:t>
            </a:r>
          </a:p>
          <a:p>
            <a:r>
              <a:rPr lang="es-ES" sz="2400" dirty="0" err="1" smtClean="0"/>
              <a:t>Acidofilia</a:t>
            </a:r>
            <a:r>
              <a:rPr lang="es-ES" sz="2400" dirty="0" smtClean="0"/>
              <a:t> apical (gránulos de secreción serosa)</a:t>
            </a:r>
          </a:p>
          <a:p>
            <a:r>
              <a:rPr lang="es-ES" sz="2400" dirty="0" err="1" smtClean="0"/>
              <a:t>Basofilia</a:t>
            </a:r>
            <a:r>
              <a:rPr lang="es-ES" sz="2400" dirty="0" smtClean="0"/>
              <a:t> basal</a:t>
            </a:r>
          </a:p>
          <a:p>
            <a:r>
              <a:rPr lang="es-ES" sz="2400" dirty="0" smtClean="0"/>
              <a:t>Núcleos </a:t>
            </a:r>
          </a:p>
        </p:txBody>
      </p:sp>
    </p:spTree>
    <p:extLst>
      <p:ext uri="{BB962C8B-B14F-4D97-AF65-F5344CB8AC3E}">
        <p14:creationId xmlns:p14="http://schemas.microsoft.com/office/powerpoint/2010/main" val="108864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665172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6.2 </a:t>
            </a:r>
            <a:r>
              <a:rPr lang="es-ES_tradnl" sz="2000" b="1" dirty="0" smtClean="0"/>
              <a:t>Piel de axila</a:t>
            </a:r>
            <a:r>
              <a:rPr lang="es-ES" sz="2000" b="1" dirty="0" smtClean="0"/>
              <a:t>-Glándulas sudoríparas </a:t>
            </a:r>
            <a:r>
              <a:rPr lang="es-ES" sz="2000" b="1" dirty="0" err="1" smtClean="0"/>
              <a:t>ecrinas</a:t>
            </a:r>
            <a:r>
              <a:rPr lang="es-ES" sz="2000" dirty="0" smtClean="0"/>
              <a:t>. </a:t>
            </a:r>
            <a:r>
              <a:rPr lang="es-MX" sz="2000" dirty="0" smtClean="0"/>
              <a:t>Observa la porci</a:t>
            </a:r>
            <a:r>
              <a:rPr lang="es-ES" sz="2000" dirty="0" err="1" smtClean="0"/>
              <a:t>ón</a:t>
            </a:r>
            <a:r>
              <a:rPr lang="es-ES" sz="2000" dirty="0" smtClean="0"/>
              <a:t> tubular cortada transversalmente, donde </a:t>
            </a:r>
            <a:r>
              <a:rPr lang="es-MX" sz="2000" dirty="0" smtClean="0"/>
              <a:t>la </a:t>
            </a:r>
            <a:r>
              <a:rPr lang="es-MX" sz="2000" dirty="0"/>
              <a:t>luz de la porción secretora es </a:t>
            </a:r>
            <a:r>
              <a:rPr lang="es-MX" sz="2000" dirty="0" smtClean="0"/>
              <a:t>pequeña y regular con epitelio c</a:t>
            </a:r>
            <a:r>
              <a:rPr lang="es-ES" sz="2000" dirty="0" err="1" smtClean="0"/>
              <a:t>úbico</a:t>
            </a:r>
            <a:r>
              <a:rPr lang="es-ES" sz="2000" dirty="0" smtClean="0"/>
              <a:t> simple. Observa</a:t>
            </a:r>
            <a:r>
              <a:rPr lang="es-MX" sz="2000" dirty="0" smtClean="0"/>
              <a:t> </a:t>
            </a:r>
            <a:r>
              <a:rPr lang="es-MX" sz="2000" dirty="0"/>
              <a:t>conductos de secreción con epitelio cúbico estratificado. </a:t>
            </a:r>
            <a:r>
              <a:rPr lang="es-ES" sz="2000" dirty="0"/>
              <a:t>Señala lo que se te pide. </a:t>
            </a:r>
            <a:endParaRPr lang="es-ES_tradnl" sz="20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213600" cy="4740275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es-ES_tradnl" sz="1800" dirty="0">
                <a:solidFill>
                  <a:prstClr val="black"/>
                </a:solidFill>
              </a:rPr>
              <a:t>Coloca la imagen </a:t>
            </a:r>
            <a:r>
              <a:rPr lang="es-ES_tradnl" sz="1800" dirty="0" err="1">
                <a:solidFill>
                  <a:prstClr val="black"/>
                </a:solidFill>
              </a:rPr>
              <a:t>aqu</a:t>
            </a:r>
            <a:r>
              <a:rPr lang="es-ES" sz="1800" dirty="0">
                <a:solidFill>
                  <a:prstClr val="black"/>
                </a:solidFill>
              </a:rPr>
              <a:t>í</a:t>
            </a:r>
            <a:endParaRPr lang="es-ES_tradnl" sz="1800" dirty="0">
              <a:solidFill>
                <a:prstClr val="black"/>
              </a:solidFill>
            </a:endParaRPr>
          </a:p>
          <a:p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18500" y="1825625"/>
            <a:ext cx="3035300" cy="435133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s-ES_tradnl" sz="2400" dirty="0" err="1" smtClean="0"/>
              <a:t>Tinci</a:t>
            </a:r>
            <a:r>
              <a:rPr lang="es-ES" sz="2400" dirty="0" err="1" smtClean="0"/>
              <a:t>ón</a:t>
            </a:r>
            <a:r>
              <a:rPr lang="es-ES" sz="2400" dirty="0" smtClean="0"/>
              <a:t>:</a:t>
            </a:r>
            <a:endParaRPr lang="es-ES_tradnl" sz="2400" dirty="0" smtClean="0"/>
          </a:p>
          <a:p>
            <a:endParaRPr lang="es-ES_tradnl" sz="2400" dirty="0"/>
          </a:p>
          <a:p>
            <a:pPr marL="0" indent="0">
              <a:buNone/>
            </a:pPr>
            <a:r>
              <a:rPr lang="es-ES_tradnl" sz="2400" b="1" dirty="0" err="1" smtClean="0"/>
              <a:t>Gl</a:t>
            </a:r>
            <a:r>
              <a:rPr lang="es-ES" sz="2400" b="1" dirty="0" err="1" smtClean="0"/>
              <a:t>ándulas</a:t>
            </a:r>
            <a:r>
              <a:rPr lang="es-ES" sz="2400" b="1" dirty="0" smtClean="0"/>
              <a:t> sudoríparas </a:t>
            </a:r>
            <a:r>
              <a:rPr lang="es-ES" sz="2400" b="1" dirty="0" err="1" smtClean="0"/>
              <a:t>ecrinas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merocrinas</a:t>
            </a:r>
            <a:r>
              <a:rPr lang="es-ES" sz="2400" b="1" dirty="0" smtClean="0"/>
              <a:t>:</a:t>
            </a:r>
          </a:p>
          <a:p>
            <a:r>
              <a:rPr lang="es-ES" sz="2400" dirty="0" smtClean="0"/>
              <a:t>Secciones del conducto de secreción</a:t>
            </a:r>
          </a:p>
          <a:p>
            <a:r>
              <a:rPr lang="es-ES" sz="2400" dirty="0" smtClean="0"/>
              <a:t>Secciones transversales y oblicuas de la porción secretora</a:t>
            </a:r>
          </a:p>
          <a:p>
            <a:r>
              <a:rPr lang="es-ES" sz="2400" dirty="0" smtClean="0"/>
              <a:t>Células </a:t>
            </a:r>
            <a:r>
              <a:rPr lang="es-ES" sz="2400" dirty="0" err="1" smtClean="0"/>
              <a:t>mioepiteliales</a:t>
            </a:r>
            <a:endParaRPr lang="es-ES_tradnl" sz="2400" dirty="0" smtClean="0"/>
          </a:p>
        </p:txBody>
      </p:sp>
    </p:spTree>
    <p:extLst>
      <p:ext uri="{BB962C8B-B14F-4D97-AF65-F5344CB8AC3E}">
        <p14:creationId xmlns:p14="http://schemas.microsoft.com/office/powerpoint/2010/main" val="71976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750901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6.2 </a:t>
            </a:r>
            <a:r>
              <a:rPr lang="es-ES_tradnl" sz="1800" b="1" dirty="0" smtClean="0"/>
              <a:t>Piel de axila</a:t>
            </a:r>
            <a:r>
              <a:rPr lang="es-ES" sz="1800" b="1" dirty="0" smtClean="0"/>
              <a:t>-Glándulas sudoríparas </a:t>
            </a:r>
            <a:r>
              <a:rPr lang="es-ES" sz="1800" b="1" dirty="0" err="1" smtClean="0"/>
              <a:t>apocrinas</a:t>
            </a:r>
            <a:r>
              <a:rPr lang="es-ES" sz="1800" dirty="0" smtClean="0"/>
              <a:t>. </a:t>
            </a:r>
            <a:r>
              <a:rPr lang="es-MX" sz="1800" dirty="0" smtClean="0"/>
              <a:t>Observa que estas glándulas tienen la luz de la porción secretora muy amplia e irregular. Las células con secreción apocrina son c</a:t>
            </a:r>
            <a:r>
              <a:rPr lang="es-ES" sz="1800" dirty="0" err="1" smtClean="0"/>
              <a:t>úbicas</a:t>
            </a:r>
            <a:r>
              <a:rPr lang="es-ES" sz="1800" dirty="0" smtClean="0"/>
              <a:t> y </a:t>
            </a:r>
            <a:r>
              <a:rPr lang="es-MX" sz="1800" dirty="0" smtClean="0"/>
              <a:t>se distinguen porque el borde apical muestra una serie de evaginaciones. Los conductos secretores tienen un epitelio c</a:t>
            </a:r>
            <a:r>
              <a:rPr lang="es-ES" sz="1800" dirty="0" err="1" smtClean="0"/>
              <a:t>úbico</a:t>
            </a:r>
            <a:r>
              <a:rPr lang="es-ES" sz="1800" dirty="0" smtClean="0"/>
              <a:t> estratificado. </a:t>
            </a:r>
            <a:r>
              <a:rPr lang="es-ES" sz="1800" dirty="0"/>
              <a:t>Señala lo que se te pide. 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_tradnl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213600" cy="4740275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es-ES_tradnl" sz="1800" dirty="0">
                <a:solidFill>
                  <a:prstClr val="black"/>
                </a:solidFill>
              </a:rPr>
              <a:t>Coloca la imagen </a:t>
            </a:r>
            <a:r>
              <a:rPr lang="es-ES_tradnl" sz="1800" dirty="0" err="1">
                <a:solidFill>
                  <a:prstClr val="black"/>
                </a:solidFill>
              </a:rPr>
              <a:t>aqu</a:t>
            </a:r>
            <a:r>
              <a:rPr lang="es-ES" sz="1800" dirty="0">
                <a:solidFill>
                  <a:prstClr val="black"/>
                </a:solidFill>
              </a:rPr>
              <a:t>í</a:t>
            </a:r>
            <a:endParaRPr lang="es-ES_tradnl" sz="1800" dirty="0">
              <a:solidFill>
                <a:prstClr val="black"/>
              </a:solidFill>
            </a:endParaRPr>
          </a:p>
          <a:p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18500" y="1825625"/>
            <a:ext cx="3035300" cy="4351338"/>
          </a:xfrm>
        </p:spPr>
        <p:txBody>
          <a:bodyPr>
            <a:normAutofit fontScale="92500"/>
          </a:bodyPr>
          <a:lstStyle/>
          <a:p>
            <a:r>
              <a:rPr lang="es-ES_tradnl" sz="2400" dirty="0" err="1" smtClean="0"/>
              <a:t>Tinci</a:t>
            </a:r>
            <a:r>
              <a:rPr lang="es-ES" sz="2400" dirty="0" err="1" smtClean="0"/>
              <a:t>ón</a:t>
            </a:r>
            <a:r>
              <a:rPr lang="es-ES" sz="2400" dirty="0" smtClean="0"/>
              <a:t>:</a:t>
            </a:r>
            <a:endParaRPr lang="es-ES_tradnl" sz="2400" dirty="0" smtClean="0"/>
          </a:p>
          <a:p>
            <a:pPr marL="0" indent="0">
              <a:buNone/>
            </a:pPr>
            <a:r>
              <a:rPr lang="es-ES_tradnl" sz="2400" b="1" dirty="0" err="1" smtClean="0"/>
              <a:t>Gl</a:t>
            </a:r>
            <a:r>
              <a:rPr lang="es-ES" sz="2400" b="1" dirty="0" err="1" smtClean="0"/>
              <a:t>ándulas</a:t>
            </a:r>
            <a:r>
              <a:rPr lang="es-ES" sz="2400" b="1" dirty="0" smtClean="0"/>
              <a:t> sudoríparas </a:t>
            </a:r>
            <a:r>
              <a:rPr lang="es-ES" sz="2400" b="1" dirty="0" err="1" smtClean="0"/>
              <a:t>apocrinas</a:t>
            </a:r>
            <a:r>
              <a:rPr lang="es-ES" sz="2400" b="1" dirty="0" smtClean="0"/>
              <a:t>:</a:t>
            </a:r>
          </a:p>
          <a:p>
            <a:r>
              <a:rPr lang="es-ES" sz="2400" dirty="0" smtClean="0"/>
              <a:t>Secciones del conducto de secreción</a:t>
            </a:r>
          </a:p>
          <a:p>
            <a:r>
              <a:rPr lang="es-ES" sz="2400" dirty="0" smtClean="0"/>
              <a:t>Secciones transversales y oblicuas de la porción secretora</a:t>
            </a:r>
          </a:p>
          <a:p>
            <a:r>
              <a:rPr lang="es-ES" sz="2400" dirty="0" smtClean="0"/>
              <a:t>Superficie apical con secreción </a:t>
            </a:r>
            <a:r>
              <a:rPr lang="es-ES" sz="2400" dirty="0" err="1" smtClean="0"/>
              <a:t>apocrina</a:t>
            </a:r>
            <a:endParaRPr lang="es-ES" sz="2400" dirty="0"/>
          </a:p>
          <a:p>
            <a:r>
              <a:rPr lang="es-ES" sz="2400" dirty="0" smtClean="0"/>
              <a:t>Células </a:t>
            </a:r>
            <a:r>
              <a:rPr lang="es-ES" sz="2400" dirty="0" err="1" smtClean="0"/>
              <a:t>mioepiteliales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267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636596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1800" dirty="0" smtClean="0"/>
              <a:t>6.2 </a:t>
            </a:r>
            <a:r>
              <a:rPr lang="es-ES_tradnl" sz="1800" b="1" dirty="0" smtClean="0"/>
              <a:t>Piel de axila</a:t>
            </a:r>
            <a:r>
              <a:rPr lang="es-ES" sz="1800" b="1" dirty="0" smtClean="0"/>
              <a:t>-Glándulas sebáceas</a:t>
            </a:r>
            <a:r>
              <a:rPr lang="es-ES" sz="1800" dirty="0" smtClean="0"/>
              <a:t>. </a:t>
            </a:r>
            <a:r>
              <a:rPr lang="es-MX" sz="1800" dirty="0" smtClean="0"/>
              <a:t>Observa </a:t>
            </a:r>
            <a:r>
              <a:rPr lang="es-MX" sz="1800" dirty="0"/>
              <a:t>las glándulas saculares holocrinas. </a:t>
            </a:r>
            <a:r>
              <a:rPr lang="es-MX" sz="1800" dirty="0" smtClean="0"/>
              <a:t>En el </a:t>
            </a:r>
            <a:r>
              <a:rPr lang="es-MX" sz="1800" dirty="0"/>
              <a:t>límite basal </a:t>
            </a:r>
            <a:r>
              <a:rPr lang="es-MX" sz="1800" dirty="0" smtClean="0"/>
              <a:t>hay células </a:t>
            </a:r>
            <a:r>
              <a:rPr lang="es-MX" sz="1800" dirty="0"/>
              <a:t>germinativas con algunas figuras de mitosis; el sáculo está ocupado por células </a:t>
            </a:r>
            <a:r>
              <a:rPr lang="es-MX" sz="1800" dirty="0" smtClean="0"/>
              <a:t>con citoplasma claro por la producci</a:t>
            </a:r>
            <a:r>
              <a:rPr lang="es-ES" sz="1800" dirty="0" err="1" smtClean="0"/>
              <a:t>ón</a:t>
            </a:r>
            <a:r>
              <a:rPr lang="es-ES" sz="1800" dirty="0" smtClean="0"/>
              <a:t> de </a:t>
            </a:r>
            <a:r>
              <a:rPr lang="es-MX" sz="1800" dirty="0" smtClean="0"/>
              <a:t>lípidos, y </a:t>
            </a:r>
            <a:r>
              <a:rPr lang="es-MX" sz="1800" dirty="0"/>
              <a:t>núcleos en diversas etapas de picnosis, cariorrexis y cariolisis. </a:t>
            </a:r>
            <a:r>
              <a:rPr lang="es-ES" sz="1800" dirty="0"/>
              <a:t>Señala lo que se te pide. </a:t>
            </a:r>
            <a:endParaRPr lang="es-ES_tradnl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213600" cy="47402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es-ES_tradnl" sz="1800" dirty="0">
                <a:solidFill>
                  <a:prstClr val="black"/>
                </a:solidFill>
              </a:rPr>
              <a:t>Coloca la imagen </a:t>
            </a:r>
            <a:r>
              <a:rPr lang="es-ES_tradnl" sz="1800" dirty="0" err="1">
                <a:solidFill>
                  <a:prstClr val="black"/>
                </a:solidFill>
              </a:rPr>
              <a:t>aqu</a:t>
            </a:r>
            <a:r>
              <a:rPr lang="es-ES" sz="1800" dirty="0">
                <a:solidFill>
                  <a:prstClr val="black"/>
                </a:solidFill>
              </a:rPr>
              <a:t>í</a:t>
            </a:r>
            <a:endParaRPr lang="es-ES_tradnl" sz="1800" dirty="0">
              <a:solidFill>
                <a:prstClr val="black"/>
              </a:solidFill>
            </a:endParaRPr>
          </a:p>
          <a:p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18500" y="1825625"/>
            <a:ext cx="3035300" cy="4351338"/>
          </a:xfrm>
        </p:spPr>
        <p:txBody>
          <a:bodyPr>
            <a:normAutofit/>
          </a:bodyPr>
          <a:lstStyle/>
          <a:p>
            <a:r>
              <a:rPr lang="es-ES_tradnl" sz="2400" dirty="0" err="1" smtClean="0"/>
              <a:t>Tinci</a:t>
            </a:r>
            <a:r>
              <a:rPr lang="es-ES" sz="2400" dirty="0" err="1" smtClean="0"/>
              <a:t>ón</a:t>
            </a:r>
            <a:r>
              <a:rPr lang="es-ES" sz="2400" dirty="0" smtClean="0"/>
              <a:t>: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b="1" dirty="0" err="1" smtClean="0"/>
              <a:t>Gl</a:t>
            </a:r>
            <a:r>
              <a:rPr lang="es-ES" sz="2400" b="1" dirty="0" err="1" smtClean="0"/>
              <a:t>ándulas</a:t>
            </a:r>
            <a:r>
              <a:rPr lang="es-ES" sz="2400" b="1" dirty="0" smtClean="0"/>
              <a:t> sebáceas:</a:t>
            </a:r>
          </a:p>
          <a:p>
            <a:r>
              <a:rPr lang="es-ES" sz="2400" dirty="0" smtClean="0"/>
              <a:t>Porción secretora del sáculo</a:t>
            </a:r>
          </a:p>
          <a:p>
            <a:r>
              <a:rPr lang="es-ES" sz="2400" dirty="0" smtClean="0"/>
              <a:t>Células productoras de sebo con citoplasma claro y cambios nucleares (</a:t>
            </a:r>
            <a:r>
              <a:rPr lang="es-ES" sz="2400" dirty="0" err="1" smtClean="0"/>
              <a:t>picnosis</a:t>
            </a:r>
            <a:r>
              <a:rPr lang="es-ES" sz="2400" dirty="0" smtClean="0"/>
              <a:t>, </a:t>
            </a:r>
            <a:r>
              <a:rPr lang="es-ES" sz="2400" dirty="0" err="1" smtClean="0"/>
              <a:t>cariorrexis</a:t>
            </a:r>
            <a:r>
              <a:rPr lang="es-ES" sz="2400" dirty="0" smtClean="0"/>
              <a:t> y </a:t>
            </a:r>
            <a:r>
              <a:rPr lang="es-ES" sz="2400" dirty="0" err="1" smtClean="0"/>
              <a:t>cariolisis</a:t>
            </a:r>
            <a:r>
              <a:rPr lang="es-E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17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722323"/>
            <a:ext cx="10515600" cy="1325563"/>
          </a:xfrm>
        </p:spPr>
        <p:txBody>
          <a:bodyPr>
            <a:noAutofit/>
          </a:bodyPr>
          <a:lstStyle/>
          <a:p>
            <a:r>
              <a:rPr lang="es-ES_tradnl" sz="1800" dirty="0"/>
              <a:t>6</a:t>
            </a:r>
            <a:r>
              <a:rPr lang="es-ES_tradnl" sz="1800" dirty="0" smtClean="0"/>
              <a:t>.3  </a:t>
            </a:r>
            <a:r>
              <a:rPr lang="es-ES" sz="1800" b="1" dirty="0" smtClean="0"/>
              <a:t>Esófago o glándula sublingual</a:t>
            </a:r>
            <a:r>
              <a:rPr lang="es-ES" sz="1800" dirty="0" smtClean="0"/>
              <a:t>. </a:t>
            </a:r>
            <a:r>
              <a:rPr lang="es-MX" sz="1800" dirty="0" smtClean="0"/>
              <a:t>Observa los acinos mucosos con células de citoplasma claro que puede verse espumoso por la secreci</a:t>
            </a:r>
            <a:r>
              <a:rPr lang="es-ES" sz="1800" dirty="0" err="1" smtClean="0"/>
              <a:t>ón</a:t>
            </a:r>
            <a:r>
              <a:rPr lang="es-ES" sz="1800" dirty="0" smtClean="0"/>
              <a:t> mucosa</a:t>
            </a:r>
            <a:r>
              <a:rPr lang="es-MX" sz="1800" dirty="0" smtClean="0"/>
              <a:t>. </a:t>
            </a:r>
            <a:r>
              <a:rPr lang="es-MX" sz="1800" dirty="0"/>
              <a:t>N</a:t>
            </a:r>
            <a:r>
              <a:rPr lang="es-MX" sz="1800" dirty="0" smtClean="0"/>
              <a:t>úcleos </a:t>
            </a:r>
            <a:r>
              <a:rPr lang="es-MX" sz="1800" dirty="0"/>
              <a:t>aplanados rechazados a la base de la </a:t>
            </a:r>
            <a:r>
              <a:rPr lang="es-MX" sz="1800" dirty="0" smtClean="0"/>
              <a:t>célula.  En el caso de preparaciones con histoqu</a:t>
            </a:r>
            <a:r>
              <a:rPr lang="es-ES" sz="1800" dirty="0" err="1" smtClean="0"/>
              <a:t>ímica</a:t>
            </a:r>
            <a:r>
              <a:rPr lang="es-ES" sz="1800" dirty="0" smtClean="0"/>
              <a:t> para detectar carbohidratos, como PAS, la coloración del citoplasma es rojo magenta. </a:t>
            </a:r>
            <a:r>
              <a:rPr lang="es-ES" sz="1800" dirty="0"/>
              <a:t>Señala lo que se te pide. </a:t>
            </a:r>
            <a:r>
              <a:rPr lang="es-ES_tradnl" sz="1800" dirty="0"/>
              <a:t/>
            </a:r>
            <a:br>
              <a:rPr lang="es-ES_tradnl" sz="1800" dirty="0"/>
            </a:br>
            <a:r>
              <a:rPr lang="es-ES" sz="1800" dirty="0" smtClean="0"/>
              <a:t> </a:t>
            </a:r>
            <a:endParaRPr lang="es-ES_tradnl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213600" cy="4740275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es-ES_tradnl" sz="1800" dirty="0">
                <a:solidFill>
                  <a:prstClr val="black"/>
                </a:solidFill>
              </a:rPr>
              <a:t>Coloca la imagen </a:t>
            </a:r>
            <a:r>
              <a:rPr lang="es-ES_tradnl" sz="1800" dirty="0" err="1">
                <a:solidFill>
                  <a:prstClr val="black"/>
                </a:solidFill>
              </a:rPr>
              <a:t>aqu</a:t>
            </a:r>
            <a:r>
              <a:rPr lang="es-ES" sz="1800" dirty="0">
                <a:solidFill>
                  <a:prstClr val="black"/>
                </a:solidFill>
              </a:rPr>
              <a:t>í</a:t>
            </a:r>
            <a:endParaRPr lang="es-ES_tradnl" sz="1800" dirty="0">
              <a:solidFill>
                <a:prstClr val="black"/>
              </a:solidFill>
            </a:endParaRPr>
          </a:p>
          <a:p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318500" y="1825625"/>
            <a:ext cx="3035300" cy="4351338"/>
          </a:xfrm>
        </p:spPr>
        <p:txBody>
          <a:bodyPr>
            <a:normAutofit/>
          </a:bodyPr>
          <a:lstStyle/>
          <a:p>
            <a:r>
              <a:rPr lang="es-ES_tradnl" sz="2400" dirty="0" err="1" smtClean="0"/>
              <a:t>Tinci</a:t>
            </a:r>
            <a:r>
              <a:rPr lang="es-ES" sz="2400" dirty="0" err="1" smtClean="0"/>
              <a:t>ón</a:t>
            </a:r>
            <a:r>
              <a:rPr lang="es-ES" sz="2400" dirty="0" smtClean="0"/>
              <a:t>:</a:t>
            </a:r>
            <a:endParaRPr lang="es-ES_tradnl" sz="2400" dirty="0" smtClean="0"/>
          </a:p>
          <a:p>
            <a:endParaRPr lang="es-ES_tradnl" sz="2400" dirty="0"/>
          </a:p>
          <a:p>
            <a:pPr marL="0" indent="0">
              <a:buNone/>
            </a:pPr>
            <a:r>
              <a:rPr lang="es-ES_tradnl" sz="2400" b="1" dirty="0" err="1" smtClean="0"/>
              <a:t>Acinos</a:t>
            </a:r>
            <a:r>
              <a:rPr lang="es-ES_tradnl" sz="2400" b="1" dirty="0" smtClean="0"/>
              <a:t> mucosos</a:t>
            </a:r>
          </a:p>
          <a:p>
            <a:r>
              <a:rPr lang="es-ES_tradnl" sz="2400" dirty="0" smtClean="0"/>
              <a:t>Contenido mucoso </a:t>
            </a:r>
            <a:r>
              <a:rPr lang="es-ES_tradnl" sz="2400" dirty="0" err="1" smtClean="0"/>
              <a:t>citoplasm</a:t>
            </a:r>
            <a:r>
              <a:rPr lang="es-ES" sz="2400" dirty="0" smtClean="0"/>
              <a:t>ático</a:t>
            </a:r>
          </a:p>
          <a:p>
            <a:r>
              <a:rPr lang="es-ES" sz="2400" dirty="0" smtClean="0"/>
              <a:t>Núcleos desplazados a la periferia</a:t>
            </a:r>
          </a:p>
        </p:txBody>
      </p:sp>
    </p:spTree>
    <p:extLst>
      <p:ext uri="{BB962C8B-B14F-4D97-AF65-F5344CB8AC3E}">
        <p14:creationId xmlns:p14="http://schemas.microsoft.com/office/powerpoint/2010/main" val="92209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1" id="{5B9C1152-0AB5-D649-9147-01DACE9BC431}" vid="{B72FEF3F-818D-0548-9C1B-2686BBE0E7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manual</Template>
  <TotalTime>7</TotalTime>
  <Words>479</Words>
  <Application>Microsoft Macintosh PowerPoint</Application>
  <PresentationFormat>Panorámica</PresentationFormat>
  <Paragraphs>57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American Typewriter</vt:lpstr>
      <vt:lpstr>Calibri</vt:lpstr>
      <vt:lpstr>Calibri Light</vt:lpstr>
      <vt:lpstr>Arial</vt:lpstr>
      <vt:lpstr>Tema2</vt:lpstr>
      <vt:lpstr>Presentación de PowerPoint</vt:lpstr>
      <vt:lpstr>Resultado de aprendizaje:  Identifica los diferentes tipos de glándulas en fotomicrografías y en  cortes histológicos. </vt:lpstr>
      <vt:lpstr>6.1 Páncreas. Observa los acinos serosos con células piramidales que tienen un núcleo esférico basal. Distingue la basofilia basal rodeando al núcleo y la presencia de gránulos de secreción acidófila en la porción apical. Señala lo que se te pide. </vt:lpstr>
      <vt:lpstr>6.2 Piel de axila-Glándulas sudoríparas ecrinas. Observa la porción tubular cortada transversalmente, donde la luz de la porción secretora es pequeña y regular con epitelio cúbico simple. Observa conductos de secreción con epitelio cúbico estratificado. Señala lo que se te pide. </vt:lpstr>
      <vt:lpstr>6.2 Piel de axila-Glándulas sudoríparas apocrinas. Observa que estas glándulas tienen la luz de la porción secretora muy amplia e irregular. Las células con secreción apocrina son cúbicas y se distinguen porque el borde apical muestra una serie de evaginaciones. Los conductos secretores tienen un epitelio cúbico estratificado. Señala lo que se te pide.  </vt:lpstr>
      <vt:lpstr>6.2 Piel de axila-Glándulas sebáceas. Observa las glándulas saculares holocrinas. En el límite basal hay células germinativas con algunas figuras de mitosis; el sáculo está ocupado por células con citoplasma claro por la producción de lípidos, y núcleos en diversas etapas de picnosis, cariorrexis y cariolisis. Señala lo que se te pide. </vt:lpstr>
      <vt:lpstr>6.3  Esófago o glándula sublingual. Observa los acinos mucosos con células de citoplasma claro que puede verse espumoso por la secreción mucosa. Núcleos aplanados rechazados a la base de la célula.  En el caso de preparaciones con histoquímica para detectar carbohidratos, como PAS, la coloración del citoplasma es rojo magenta. Señala lo que se te pide.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4</cp:revision>
  <dcterms:created xsi:type="dcterms:W3CDTF">2020-08-31T19:48:21Z</dcterms:created>
  <dcterms:modified xsi:type="dcterms:W3CDTF">2020-08-31T23:35:38Z</dcterms:modified>
</cp:coreProperties>
</file>