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1589"/>
  </p:normalViewPr>
  <p:slideViewPr>
    <p:cSldViewPr snapToGrid="0" snapToObjects="1" showGuides="1">
      <p:cViewPr varScale="1">
        <p:scale>
          <a:sx n="42" d="100"/>
          <a:sy n="42" d="100"/>
        </p:scale>
        <p:origin x="488"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C45DB4CA-10EF-2442-B223-E41B26272794}" type="datetimeFigureOut">
              <a:rPr lang="es-ES_tradnl" smtClean="0"/>
              <a:t>31/8/20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66A7189-BECF-B54F-8D5B-B566DDECE636}" type="slidenum">
              <a:rPr lang="es-ES_tradnl" smtClean="0"/>
              <a:t>‹Nr.›</a:t>
            </a:fld>
            <a:endParaRPr lang="es-ES_tradnl"/>
          </a:p>
        </p:txBody>
      </p:sp>
    </p:spTree>
    <p:extLst>
      <p:ext uri="{BB962C8B-B14F-4D97-AF65-F5344CB8AC3E}">
        <p14:creationId xmlns:p14="http://schemas.microsoft.com/office/powerpoint/2010/main" val="306237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C45DB4CA-10EF-2442-B223-E41B26272794}" type="datetimeFigureOut">
              <a:rPr lang="es-ES_tradnl" smtClean="0"/>
              <a:t>31/8/20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66A7189-BECF-B54F-8D5B-B566DDECE636}" type="slidenum">
              <a:rPr lang="es-ES_tradnl" smtClean="0"/>
              <a:t>‹Nr.›</a:t>
            </a:fld>
            <a:endParaRPr lang="es-ES_tradnl"/>
          </a:p>
        </p:txBody>
      </p:sp>
    </p:spTree>
    <p:extLst>
      <p:ext uri="{BB962C8B-B14F-4D97-AF65-F5344CB8AC3E}">
        <p14:creationId xmlns:p14="http://schemas.microsoft.com/office/powerpoint/2010/main" val="807163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C45DB4CA-10EF-2442-B223-E41B26272794}" type="datetimeFigureOut">
              <a:rPr lang="es-ES_tradnl" smtClean="0"/>
              <a:t>31/8/20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66A7189-BECF-B54F-8D5B-B566DDECE636}" type="slidenum">
              <a:rPr lang="es-ES_tradnl" smtClean="0"/>
              <a:t>‹Nr.›</a:t>
            </a:fld>
            <a:endParaRPr lang="es-ES_tradnl"/>
          </a:p>
        </p:txBody>
      </p:sp>
    </p:spTree>
    <p:extLst>
      <p:ext uri="{BB962C8B-B14F-4D97-AF65-F5344CB8AC3E}">
        <p14:creationId xmlns:p14="http://schemas.microsoft.com/office/powerpoint/2010/main" val="349082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C45DB4CA-10EF-2442-B223-E41B26272794}" type="datetimeFigureOut">
              <a:rPr lang="es-ES_tradnl" smtClean="0"/>
              <a:t>31/8/20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66A7189-BECF-B54F-8D5B-B566DDECE636}" type="slidenum">
              <a:rPr lang="es-ES_tradnl" smtClean="0"/>
              <a:t>‹Nr.›</a:t>
            </a:fld>
            <a:endParaRPr lang="es-ES_tradnl"/>
          </a:p>
        </p:txBody>
      </p:sp>
    </p:spTree>
    <p:extLst>
      <p:ext uri="{BB962C8B-B14F-4D97-AF65-F5344CB8AC3E}">
        <p14:creationId xmlns:p14="http://schemas.microsoft.com/office/powerpoint/2010/main" val="949875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C45DB4CA-10EF-2442-B223-E41B26272794}" type="datetimeFigureOut">
              <a:rPr lang="es-ES_tradnl" smtClean="0"/>
              <a:t>31/8/20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66A7189-BECF-B54F-8D5B-B566DDECE636}" type="slidenum">
              <a:rPr lang="es-ES_tradnl" smtClean="0"/>
              <a:t>‹Nr.›</a:t>
            </a:fld>
            <a:endParaRPr lang="es-ES_tradnl"/>
          </a:p>
        </p:txBody>
      </p:sp>
    </p:spTree>
    <p:extLst>
      <p:ext uri="{BB962C8B-B14F-4D97-AF65-F5344CB8AC3E}">
        <p14:creationId xmlns:p14="http://schemas.microsoft.com/office/powerpoint/2010/main" val="164567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C45DB4CA-10EF-2442-B223-E41B26272794}" type="datetimeFigureOut">
              <a:rPr lang="es-ES_tradnl" smtClean="0"/>
              <a:t>31/8/20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266A7189-BECF-B54F-8D5B-B566DDECE636}" type="slidenum">
              <a:rPr lang="es-ES_tradnl" smtClean="0"/>
              <a:t>‹Nr.›</a:t>
            </a:fld>
            <a:endParaRPr lang="es-ES_tradnl"/>
          </a:p>
        </p:txBody>
      </p:sp>
    </p:spTree>
    <p:extLst>
      <p:ext uri="{BB962C8B-B14F-4D97-AF65-F5344CB8AC3E}">
        <p14:creationId xmlns:p14="http://schemas.microsoft.com/office/powerpoint/2010/main" val="2071123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C45DB4CA-10EF-2442-B223-E41B26272794}" type="datetimeFigureOut">
              <a:rPr lang="es-ES_tradnl" smtClean="0"/>
              <a:t>31/8/20</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266A7189-BECF-B54F-8D5B-B566DDECE636}" type="slidenum">
              <a:rPr lang="es-ES_tradnl" smtClean="0"/>
              <a:t>‹Nr.›</a:t>
            </a:fld>
            <a:endParaRPr lang="es-ES_tradnl"/>
          </a:p>
        </p:txBody>
      </p:sp>
    </p:spTree>
    <p:extLst>
      <p:ext uri="{BB962C8B-B14F-4D97-AF65-F5344CB8AC3E}">
        <p14:creationId xmlns:p14="http://schemas.microsoft.com/office/powerpoint/2010/main" val="815221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C45DB4CA-10EF-2442-B223-E41B26272794}" type="datetimeFigureOut">
              <a:rPr lang="es-ES_tradnl" smtClean="0"/>
              <a:t>31/8/20</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266A7189-BECF-B54F-8D5B-B566DDECE636}" type="slidenum">
              <a:rPr lang="es-ES_tradnl" smtClean="0"/>
              <a:t>‹Nr.›</a:t>
            </a:fld>
            <a:endParaRPr lang="es-ES_tradnl"/>
          </a:p>
        </p:txBody>
      </p:sp>
    </p:spTree>
    <p:extLst>
      <p:ext uri="{BB962C8B-B14F-4D97-AF65-F5344CB8AC3E}">
        <p14:creationId xmlns:p14="http://schemas.microsoft.com/office/powerpoint/2010/main" val="48974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45DB4CA-10EF-2442-B223-E41B26272794}" type="datetimeFigureOut">
              <a:rPr lang="es-ES_tradnl" smtClean="0"/>
              <a:t>31/8/20</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266A7189-BECF-B54F-8D5B-B566DDECE636}" type="slidenum">
              <a:rPr lang="es-ES_tradnl" smtClean="0"/>
              <a:t>‹Nr.›</a:t>
            </a:fld>
            <a:endParaRPr lang="es-ES_tradnl"/>
          </a:p>
        </p:txBody>
      </p:sp>
    </p:spTree>
    <p:extLst>
      <p:ext uri="{BB962C8B-B14F-4D97-AF65-F5344CB8AC3E}">
        <p14:creationId xmlns:p14="http://schemas.microsoft.com/office/powerpoint/2010/main" val="2014308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45DB4CA-10EF-2442-B223-E41B26272794}" type="datetimeFigureOut">
              <a:rPr lang="es-ES_tradnl" smtClean="0"/>
              <a:t>31/8/20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266A7189-BECF-B54F-8D5B-B566DDECE636}" type="slidenum">
              <a:rPr lang="es-ES_tradnl" smtClean="0"/>
              <a:t>‹Nr.›</a:t>
            </a:fld>
            <a:endParaRPr lang="es-ES_tradnl"/>
          </a:p>
        </p:txBody>
      </p:sp>
    </p:spTree>
    <p:extLst>
      <p:ext uri="{BB962C8B-B14F-4D97-AF65-F5344CB8AC3E}">
        <p14:creationId xmlns:p14="http://schemas.microsoft.com/office/powerpoint/2010/main" val="155444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C45DB4CA-10EF-2442-B223-E41B26272794}" type="datetimeFigureOut">
              <a:rPr lang="es-ES_tradnl" smtClean="0"/>
              <a:t>31/8/20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266A7189-BECF-B54F-8D5B-B566DDECE636}" type="slidenum">
              <a:rPr lang="es-ES_tradnl" smtClean="0"/>
              <a:t>‹Nr.›</a:t>
            </a:fld>
            <a:endParaRPr lang="es-ES_tradnl"/>
          </a:p>
        </p:txBody>
      </p:sp>
    </p:spTree>
    <p:extLst>
      <p:ext uri="{BB962C8B-B14F-4D97-AF65-F5344CB8AC3E}">
        <p14:creationId xmlns:p14="http://schemas.microsoft.com/office/powerpoint/2010/main" val="14308519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DB4CA-10EF-2442-B223-E41B26272794}" type="datetimeFigureOut">
              <a:rPr lang="es-ES_tradnl" smtClean="0"/>
              <a:t>31/8/20</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A7189-BECF-B54F-8D5B-B566DDECE636}" type="slidenum">
              <a:rPr lang="es-ES_tradnl" smtClean="0"/>
              <a:t>‹Nr.›</a:t>
            </a:fld>
            <a:endParaRPr lang="es-ES_tradnl"/>
          </a:p>
        </p:txBody>
      </p:sp>
      <p:pic>
        <p:nvPicPr>
          <p:cNvPr id="7" name="Imagen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44471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facmed.unam.mx/deptos/biocetis/atlas2013A/epi1/epi.html" TargetMode="External"/><Relationship Id="rId3" Type="http://schemas.openxmlformats.org/officeDocument/2006/relationships/hyperlink" Target="http://microvirtualbct.facmed.unam.mx/mv.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texto 12"/>
          <p:cNvSpPr>
            <a:spLocks noGrp="1"/>
          </p:cNvSpPr>
          <p:nvPr>
            <p:ph type="body" sz="half" idx="2"/>
          </p:nvPr>
        </p:nvSpPr>
        <p:spPr>
          <a:xfrm>
            <a:off x="992188" y="1578610"/>
            <a:ext cx="6201092" cy="3511550"/>
          </a:xfrm>
        </p:spPr>
        <p:txBody>
          <a:bodyPr/>
          <a:lstStyle/>
          <a:p>
            <a:pPr algn="ctr"/>
            <a:r>
              <a:rPr lang="es-ES" sz="4000" b="1" dirty="0">
                <a:solidFill>
                  <a:srgbClr val="0070C0"/>
                </a:solidFill>
                <a:latin typeface="American Typewriter" charset="0"/>
                <a:ea typeface="American Typewriter" charset="0"/>
                <a:cs typeface="American Typewriter" charset="0"/>
              </a:rPr>
              <a:t>Manual digital de </a:t>
            </a:r>
            <a:r>
              <a:rPr lang="es-ES" sz="4000" b="1" dirty="0" smtClean="0">
                <a:solidFill>
                  <a:srgbClr val="0070C0"/>
                </a:solidFill>
                <a:latin typeface="American Typewriter" charset="0"/>
                <a:ea typeface="American Typewriter" charset="0"/>
                <a:cs typeface="American Typewriter" charset="0"/>
              </a:rPr>
              <a:t>prácticas</a:t>
            </a:r>
          </a:p>
          <a:p>
            <a:pPr algn="ctr"/>
            <a:r>
              <a:rPr lang="es-ES" sz="3200" dirty="0">
                <a:solidFill>
                  <a:prstClr val="black"/>
                </a:solidFill>
                <a:latin typeface="American Typewriter" charset="0"/>
                <a:ea typeface="American Typewriter" charset="0"/>
                <a:cs typeface="American Typewriter" charset="0"/>
              </a:rPr>
              <a:t/>
            </a:r>
            <a:br>
              <a:rPr lang="es-ES" sz="3200" dirty="0">
                <a:solidFill>
                  <a:prstClr val="black"/>
                </a:solidFill>
                <a:latin typeface="American Typewriter" charset="0"/>
                <a:ea typeface="American Typewriter" charset="0"/>
                <a:cs typeface="American Typewriter" charset="0"/>
              </a:rPr>
            </a:br>
            <a:r>
              <a:rPr lang="es-ES" sz="3200" dirty="0">
                <a:solidFill>
                  <a:prstClr val="black"/>
                </a:solidFill>
                <a:latin typeface="American Typewriter" charset="0"/>
                <a:ea typeface="American Typewriter" charset="0"/>
                <a:cs typeface="American Typewriter" charset="0"/>
              </a:rPr>
              <a:t> Práctica </a:t>
            </a:r>
            <a:r>
              <a:rPr lang="es-ES" sz="3200" dirty="0" smtClean="0">
                <a:solidFill>
                  <a:prstClr val="black"/>
                </a:solidFill>
                <a:latin typeface="American Typewriter" charset="0"/>
                <a:ea typeface="American Typewriter" charset="0"/>
                <a:cs typeface="American Typewriter" charset="0"/>
              </a:rPr>
              <a:t>5. </a:t>
            </a:r>
          </a:p>
          <a:p>
            <a:pPr algn="ctr"/>
            <a:r>
              <a:rPr lang="es-ES" sz="3200" dirty="0" smtClean="0">
                <a:solidFill>
                  <a:prstClr val="black"/>
                </a:solidFill>
                <a:latin typeface="American Typewriter" charset="0"/>
                <a:ea typeface="American Typewriter" charset="0"/>
                <a:cs typeface="American Typewriter" charset="0"/>
              </a:rPr>
              <a:t>Tejido epitelial de revestimiento</a:t>
            </a:r>
          </a:p>
          <a:p>
            <a:pPr algn="ctr"/>
            <a:endParaRPr lang="es-ES_tradnl" dirty="0">
              <a:latin typeface="American Typewriter" charset="0"/>
              <a:ea typeface="American Typewriter" charset="0"/>
              <a:cs typeface="American Typewriter" charset="0"/>
            </a:endParaRPr>
          </a:p>
        </p:txBody>
      </p:sp>
      <p:sp>
        <p:nvSpPr>
          <p:cNvPr id="2" name="CuadroTexto 1"/>
          <p:cNvSpPr txBox="1"/>
          <p:nvPr/>
        </p:nvSpPr>
        <p:spPr>
          <a:xfrm>
            <a:off x="1349534" y="5090160"/>
            <a:ext cx="5486400" cy="1323439"/>
          </a:xfrm>
          <a:prstGeom prst="rect">
            <a:avLst/>
          </a:prstGeom>
          <a:noFill/>
        </p:spPr>
        <p:txBody>
          <a:bodyPr wrap="square" rtlCol="0">
            <a:spAutoFit/>
          </a:bodyPr>
          <a:lstStyle/>
          <a:p>
            <a:pPr algn="ctr"/>
            <a:r>
              <a:rPr lang="es-ES_tradnl" sz="2000" dirty="0"/>
              <a:t>Instrucciones generales:</a:t>
            </a:r>
          </a:p>
          <a:p>
            <a:pPr algn="ctr"/>
            <a:r>
              <a:rPr lang="es-ES_tradnl" sz="2000" dirty="0"/>
              <a:t>En el </a:t>
            </a:r>
            <a:r>
              <a:rPr lang="es-ES" sz="2000" dirty="0"/>
              <a:t>microscopio virtual o en el Atlas Digital del Departamento busca cada  preparación histológica o fotomicrografía y señala lo que se te pide.</a:t>
            </a:r>
            <a:endParaRPr lang="es-ES_tradnl" sz="20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206733" y="2282849"/>
            <a:ext cx="4944569" cy="3316930"/>
          </a:xfrm>
          <a:prstGeom prst="rect">
            <a:avLst/>
          </a:prstGeom>
          <a:ln w="57150">
            <a:solidFill>
              <a:schemeClr val="accent1"/>
            </a:solidFill>
          </a:ln>
        </p:spPr>
      </p:pic>
    </p:spTree>
    <p:extLst>
      <p:ext uri="{BB962C8B-B14F-4D97-AF65-F5344CB8AC3E}">
        <p14:creationId xmlns:p14="http://schemas.microsoft.com/office/powerpoint/2010/main" val="1447505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541338"/>
            <a:ext cx="9144000" cy="2387600"/>
          </a:xfrm>
        </p:spPr>
        <p:txBody>
          <a:bodyPr>
            <a:normAutofit fontScale="90000"/>
          </a:bodyPr>
          <a:lstStyle/>
          <a:p>
            <a:pPr algn="l"/>
            <a:r>
              <a:rPr lang="es-ES_tradnl" sz="2800" b="1" dirty="0" smtClean="0"/>
              <a:t>Resultados de aprendizaje:</a:t>
            </a:r>
            <a:br>
              <a:rPr lang="es-ES_tradnl" sz="2800" b="1" dirty="0" smtClean="0"/>
            </a:br>
            <a:r>
              <a:rPr lang="es-ES_tradnl" sz="2800" b="1" dirty="0" smtClean="0"/>
              <a:t/>
            </a:r>
            <a:br>
              <a:rPr lang="es-ES_tradnl" sz="2800" b="1" dirty="0" smtClean="0"/>
            </a:br>
            <a:r>
              <a:rPr lang="es-ES" sz="2800" b="1" dirty="0" smtClean="0"/>
              <a:t>Identifica los distintos tipos de epitelios en fotomicrografías y en cortes histológicos. </a:t>
            </a:r>
            <a:br>
              <a:rPr lang="es-ES" sz="2800" b="1" dirty="0" smtClean="0"/>
            </a:br>
            <a:r>
              <a:rPr lang="es-ES" sz="2800" b="1" dirty="0" smtClean="0"/>
              <a:t>Identifica las especializaciones de membrana en fotomicrografías </a:t>
            </a:r>
            <a:r>
              <a:rPr lang="es-ES" sz="2800" b="1" dirty="0" smtClean="0"/>
              <a:t>con microscopía </a:t>
            </a:r>
            <a:r>
              <a:rPr lang="es-ES" sz="2800" b="1" dirty="0" err="1" smtClean="0"/>
              <a:t>fotónica</a:t>
            </a:r>
            <a:r>
              <a:rPr lang="es-ES" sz="2800" b="1" dirty="0" smtClean="0"/>
              <a:t> y micrografías electrónicas.</a:t>
            </a:r>
            <a:endParaRPr lang="es-ES_tradnl" sz="2800" b="1" dirty="0"/>
          </a:p>
        </p:txBody>
      </p:sp>
      <p:sp>
        <p:nvSpPr>
          <p:cNvPr id="3" name="Subtítulo 2"/>
          <p:cNvSpPr>
            <a:spLocks noGrp="1"/>
          </p:cNvSpPr>
          <p:nvPr>
            <p:ph type="subTitle" idx="1"/>
          </p:nvPr>
        </p:nvSpPr>
        <p:spPr>
          <a:xfrm>
            <a:off x="1524000" y="2928938"/>
            <a:ext cx="9144000" cy="3471862"/>
          </a:xfrm>
        </p:spPr>
        <p:txBody>
          <a:bodyPr>
            <a:normAutofit fontScale="70000" lnSpcReduction="20000"/>
          </a:bodyPr>
          <a:lstStyle/>
          <a:p>
            <a:r>
              <a:rPr lang="es-ES_tradnl" sz="2800" dirty="0" smtClean="0"/>
              <a:t>Recursos: </a:t>
            </a:r>
          </a:p>
          <a:p>
            <a:r>
              <a:rPr lang="es-ES_tradnl" sz="2800" dirty="0">
                <a:hlinkClick r:id="rId2"/>
              </a:rPr>
              <a:t>http://</a:t>
            </a:r>
            <a:r>
              <a:rPr lang="es-ES_tradnl" sz="2800" dirty="0" smtClean="0">
                <a:hlinkClick r:id="rId2"/>
              </a:rPr>
              <a:t>www.facmed.unam.mx/deptos/biocetis/atlas2013A/epi1/epi.html</a:t>
            </a:r>
            <a:endParaRPr lang="es-ES_tradnl" sz="2800" dirty="0" smtClean="0"/>
          </a:p>
          <a:p>
            <a:r>
              <a:rPr lang="es-ES_tradnl" sz="2800" dirty="0" smtClean="0">
                <a:hlinkClick r:id="rId3"/>
              </a:rPr>
              <a:t>http://microvirtualbct.facmed.unam.mx/mv.html</a:t>
            </a:r>
            <a:endParaRPr lang="es-ES" sz="2800" dirty="0" smtClean="0"/>
          </a:p>
          <a:p>
            <a:r>
              <a:rPr lang="es-ES" sz="2800" dirty="0" smtClean="0"/>
              <a:t>Vejiga urinaria-página 2</a:t>
            </a:r>
          </a:p>
          <a:p>
            <a:r>
              <a:rPr lang="es-ES" sz="2800" dirty="0" smtClean="0"/>
              <a:t>Piel gruesa-página 7</a:t>
            </a:r>
          </a:p>
          <a:p>
            <a:r>
              <a:rPr lang="es-ES" sz="2800" dirty="0" smtClean="0"/>
              <a:t>Esófago o vagina-página 6</a:t>
            </a:r>
          </a:p>
          <a:p>
            <a:r>
              <a:rPr lang="es-ES" sz="2800" dirty="0" smtClean="0"/>
              <a:t>Tráquea-página 2</a:t>
            </a:r>
          </a:p>
          <a:p>
            <a:r>
              <a:rPr lang="es-ES" sz="2800" dirty="0" smtClean="0"/>
              <a:t>Intestino delgado-página 2</a:t>
            </a:r>
          </a:p>
          <a:p>
            <a:r>
              <a:rPr lang="es-ES" sz="2800" dirty="0" smtClean="0"/>
              <a:t>Plexo coroides-página 2</a:t>
            </a:r>
          </a:p>
          <a:p>
            <a:r>
              <a:rPr lang="es-ES" sz="2800" dirty="0" smtClean="0"/>
              <a:t>Cuello uterino o cérvix-página 2 </a:t>
            </a:r>
          </a:p>
          <a:p>
            <a:endParaRPr lang="es-ES" sz="2800" dirty="0" smtClean="0"/>
          </a:p>
          <a:p>
            <a:endParaRPr lang="es-ES" sz="2800" dirty="0" smtClean="0"/>
          </a:p>
          <a:p>
            <a:endParaRPr lang="es-ES" sz="2800" dirty="0" smtClean="0"/>
          </a:p>
          <a:p>
            <a:endParaRPr lang="es-ES_tradnl" sz="2800" dirty="0" smtClean="0"/>
          </a:p>
          <a:p>
            <a:endParaRPr lang="es-ES_tradnl" sz="2800" dirty="0" smtClean="0"/>
          </a:p>
          <a:p>
            <a:endParaRPr lang="es-ES_tradnl" sz="2800" dirty="0" smtClean="0"/>
          </a:p>
          <a:p>
            <a:endParaRPr lang="es-ES_tradnl" sz="2800" dirty="0" smtClean="0"/>
          </a:p>
          <a:p>
            <a:endParaRPr lang="es-ES_tradnl" sz="2800" dirty="0" smtClean="0"/>
          </a:p>
          <a:p>
            <a:endParaRPr lang="es-ES_tradnl" sz="2800" dirty="0"/>
          </a:p>
        </p:txBody>
      </p:sp>
    </p:spTree>
    <p:extLst>
      <p:ext uri="{BB962C8B-B14F-4D97-AF65-F5344CB8AC3E}">
        <p14:creationId xmlns:p14="http://schemas.microsoft.com/office/powerpoint/2010/main" val="1080948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565157"/>
            <a:ext cx="10515600" cy="1325563"/>
          </a:xfrm>
        </p:spPr>
        <p:txBody>
          <a:bodyPr>
            <a:noAutofit/>
          </a:bodyPr>
          <a:lstStyle/>
          <a:p>
            <a:r>
              <a:rPr lang="es-ES_tradnl" sz="2000" dirty="0"/>
              <a:t>5</a:t>
            </a:r>
            <a:r>
              <a:rPr lang="es-ES_tradnl" sz="2000" dirty="0" smtClean="0"/>
              <a:t>.1  </a:t>
            </a:r>
            <a:r>
              <a:rPr lang="es-ES" sz="2000" b="1" dirty="0" smtClean="0"/>
              <a:t>Vejiga urinaria</a:t>
            </a:r>
            <a:r>
              <a:rPr lang="es-ES" sz="2000" dirty="0" smtClean="0"/>
              <a:t>. </a:t>
            </a:r>
            <a:r>
              <a:rPr lang="es-MX" sz="2000" dirty="0" smtClean="0"/>
              <a:t>Observa </a:t>
            </a:r>
            <a:r>
              <a:rPr lang="es-MX" sz="2000" dirty="0"/>
              <a:t>el epitelio de transición o transicional, mixto, polimorfo, globoso o urotelio. Las células superficiales son de mayor tamaño, algunas de ellas poseen dos núcleos y muestran un contorno superficial ligeramente </a:t>
            </a:r>
            <a:r>
              <a:rPr lang="es-MX" sz="2000" dirty="0" smtClean="0"/>
              <a:t>convexo</a:t>
            </a:r>
            <a:r>
              <a:rPr lang="es-ES" sz="2000" dirty="0" smtClean="0"/>
              <a:t>.  Señala lo que se te pide. </a:t>
            </a:r>
            <a:endParaRPr lang="es-ES_tradnl" sz="2000" dirty="0"/>
          </a:p>
        </p:txBody>
      </p:sp>
      <p:sp>
        <p:nvSpPr>
          <p:cNvPr id="5" name="Marcador de contenido 4"/>
          <p:cNvSpPr>
            <a:spLocks noGrp="1"/>
          </p:cNvSpPr>
          <p:nvPr>
            <p:ph sz="half" idx="1"/>
          </p:nvPr>
        </p:nvSpPr>
        <p:spPr>
          <a:xfrm>
            <a:off x="838200" y="1825624"/>
            <a:ext cx="7213600" cy="4740275"/>
          </a:xfrm>
          <a:ln>
            <a:solidFill>
              <a:schemeClr val="accent1"/>
            </a:solidFill>
          </a:ln>
        </p:spPr>
        <p:txBody>
          <a:bodyPr>
            <a:normAutofit/>
          </a:bodyPr>
          <a:lstStyle/>
          <a:p>
            <a:r>
              <a:rPr lang="es-ES_tradnl" sz="1800" dirty="0" smtClean="0"/>
              <a:t>Coloca la imagen </a:t>
            </a:r>
            <a:r>
              <a:rPr lang="es-ES_tradnl" sz="1800" dirty="0" err="1" smtClean="0"/>
              <a:t>aqu</a:t>
            </a:r>
            <a:r>
              <a:rPr lang="es-ES" sz="1800" dirty="0" smtClean="0"/>
              <a:t>í</a:t>
            </a:r>
            <a:endParaRPr lang="es-ES_tradnl" sz="1800" dirty="0"/>
          </a:p>
        </p:txBody>
      </p:sp>
      <p:sp>
        <p:nvSpPr>
          <p:cNvPr id="6" name="Marcador de contenido 5"/>
          <p:cNvSpPr>
            <a:spLocks noGrp="1"/>
          </p:cNvSpPr>
          <p:nvPr>
            <p:ph sz="half" idx="2"/>
          </p:nvPr>
        </p:nvSpPr>
        <p:spPr>
          <a:xfrm>
            <a:off x="8318500" y="1825625"/>
            <a:ext cx="3035300" cy="4351338"/>
          </a:xfrm>
        </p:spPr>
        <p:txBody>
          <a:bodyPr>
            <a:normAutofit/>
          </a:bodyPr>
          <a:lstStyle/>
          <a:p>
            <a:r>
              <a:rPr lang="es-ES" sz="2400" dirty="0" smtClean="0"/>
              <a:t>Tinción:</a:t>
            </a:r>
          </a:p>
          <a:p>
            <a:endParaRPr lang="es-ES" sz="2400" dirty="0" smtClean="0"/>
          </a:p>
          <a:p>
            <a:r>
              <a:rPr lang="es-ES" sz="2400" dirty="0" smtClean="0"/>
              <a:t>Capa superficial de células globosas</a:t>
            </a:r>
          </a:p>
          <a:p>
            <a:r>
              <a:rPr lang="es-ES" sz="2400" dirty="0" smtClean="0"/>
              <a:t>Célula superficial </a:t>
            </a:r>
            <a:r>
              <a:rPr lang="es-ES" sz="2400" dirty="0" err="1" smtClean="0"/>
              <a:t>binucleada</a:t>
            </a:r>
            <a:endParaRPr lang="es-ES" sz="2400" dirty="0" smtClean="0"/>
          </a:p>
          <a:p>
            <a:r>
              <a:rPr lang="es-ES" sz="2400" dirty="0" smtClean="0"/>
              <a:t>Membrana basal</a:t>
            </a:r>
          </a:p>
          <a:p>
            <a:r>
              <a:rPr lang="es-ES" sz="2400" dirty="0" smtClean="0"/>
              <a:t>Tejido conjuntivo </a:t>
            </a:r>
            <a:r>
              <a:rPr lang="es-ES" sz="2400" dirty="0" err="1" smtClean="0"/>
              <a:t>subepitelial</a:t>
            </a:r>
            <a:endParaRPr lang="es-ES" sz="2400" dirty="0" smtClean="0"/>
          </a:p>
          <a:p>
            <a:endParaRPr lang="es-ES_tradnl" sz="2400" dirty="0"/>
          </a:p>
        </p:txBody>
      </p:sp>
    </p:spTree>
    <p:extLst>
      <p:ext uri="{BB962C8B-B14F-4D97-AF65-F5344CB8AC3E}">
        <p14:creationId xmlns:p14="http://schemas.microsoft.com/office/powerpoint/2010/main" val="1107276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550869"/>
            <a:ext cx="10515600" cy="1325563"/>
          </a:xfrm>
        </p:spPr>
        <p:txBody>
          <a:bodyPr>
            <a:noAutofit/>
          </a:bodyPr>
          <a:lstStyle/>
          <a:p>
            <a:r>
              <a:rPr lang="es-ES_tradnl" sz="2000" dirty="0"/>
              <a:t>5</a:t>
            </a:r>
            <a:r>
              <a:rPr lang="es-ES_tradnl" sz="2000" dirty="0" smtClean="0"/>
              <a:t>.2  </a:t>
            </a:r>
            <a:r>
              <a:rPr lang="es-ES" sz="2000" b="1" dirty="0" smtClean="0"/>
              <a:t>Piel gruesa</a:t>
            </a:r>
            <a:r>
              <a:rPr lang="es-ES" sz="2000" dirty="0" smtClean="0"/>
              <a:t>. </a:t>
            </a:r>
            <a:r>
              <a:rPr lang="es-MX" sz="2000" dirty="0" smtClean="0"/>
              <a:t>Observa </a:t>
            </a:r>
            <a:r>
              <a:rPr lang="es-MX" sz="2000" dirty="0"/>
              <a:t>el epitelio plano estratificado con estrato córneo. Está formado por numerosas capas de células de diferentes formas. En el estrato más superficial se observan células planas que carecen de núcleos</a:t>
            </a:r>
            <a:r>
              <a:rPr lang="es-MX" sz="2000" dirty="0" smtClean="0"/>
              <a:t>. </a:t>
            </a:r>
            <a:r>
              <a:rPr lang="es-ES" sz="2000" dirty="0"/>
              <a:t>Señala lo que se te pide. </a:t>
            </a:r>
            <a:endParaRPr lang="es-ES_tradnl" sz="2000" dirty="0"/>
          </a:p>
        </p:txBody>
      </p:sp>
      <p:sp>
        <p:nvSpPr>
          <p:cNvPr id="5" name="Marcador de contenido 4"/>
          <p:cNvSpPr>
            <a:spLocks noGrp="1"/>
          </p:cNvSpPr>
          <p:nvPr>
            <p:ph sz="half" idx="1"/>
          </p:nvPr>
        </p:nvSpPr>
        <p:spPr>
          <a:xfrm>
            <a:off x="838200" y="1825624"/>
            <a:ext cx="7213600" cy="4740275"/>
          </a:xfrm>
          <a:ln>
            <a:solidFill>
              <a:schemeClr val="accent1"/>
            </a:solidFill>
          </a:ln>
        </p:spPr>
        <p:txBody>
          <a:bodyPr/>
          <a:lstStyle/>
          <a:p>
            <a:pPr lvl="0"/>
            <a:r>
              <a:rPr lang="es-ES_tradnl" sz="1800" dirty="0">
                <a:solidFill>
                  <a:prstClr val="black"/>
                </a:solidFill>
              </a:rPr>
              <a:t>Coloca la imagen </a:t>
            </a:r>
            <a:r>
              <a:rPr lang="es-ES_tradnl" sz="1800" dirty="0" err="1">
                <a:solidFill>
                  <a:prstClr val="black"/>
                </a:solidFill>
              </a:rPr>
              <a:t>aqu</a:t>
            </a:r>
            <a:r>
              <a:rPr lang="es-ES" sz="1800" dirty="0">
                <a:solidFill>
                  <a:prstClr val="black"/>
                </a:solidFill>
              </a:rPr>
              <a:t>í</a:t>
            </a:r>
            <a:endParaRPr lang="es-ES_tradnl" sz="1800" dirty="0">
              <a:solidFill>
                <a:prstClr val="black"/>
              </a:solidFill>
            </a:endParaRPr>
          </a:p>
          <a:p>
            <a:endParaRPr lang="es-ES_tradnl" dirty="0"/>
          </a:p>
        </p:txBody>
      </p:sp>
      <p:sp>
        <p:nvSpPr>
          <p:cNvPr id="6" name="Marcador de contenido 5"/>
          <p:cNvSpPr>
            <a:spLocks noGrp="1"/>
          </p:cNvSpPr>
          <p:nvPr>
            <p:ph sz="half" idx="2"/>
          </p:nvPr>
        </p:nvSpPr>
        <p:spPr>
          <a:xfrm>
            <a:off x="8318500" y="1825625"/>
            <a:ext cx="3035300" cy="4351338"/>
          </a:xfrm>
        </p:spPr>
        <p:txBody>
          <a:bodyPr>
            <a:normAutofit/>
          </a:bodyPr>
          <a:lstStyle/>
          <a:p>
            <a:r>
              <a:rPr lang="es-ES_tradnl" sz="2400" dirty="0" err="1" smtClean="0"/>
              <a:t>Tinci</a:t>
            </a:r>
            <a:r>
              <a:rPr lang="es-ES" sz="2400" dirty="0" err="1" smtClean="0"/>
              <a:t>ón</a:t>
            </a:r>
            <a:r>
              <a:rPr lang="es-ES" sz="2400" dirty="0" smtClean="0"/>
              <a:t>:</a:t>
            </a:r>
            <a:endParaRPr lang="es-ES_tradnl" sz="2400" dirty="0" smtClean="0"/>
          </a:p>
          <a:p>
            <a:endParaRPr lang="es-ES_tradnl" sz="2400" dirty="0"/>
          </a:p>
          <a:p>
            <a:r>
              <a:rPr lang="es-ES_tradnl" sz="2400" dirty="0" smtClean="0"/>
              <a:t>Capa de c</a:t>
            </a:r>
            <a:r>
              <a:rPr lang="es-ES" sz="2400" dirty="0" err="1" smtClean="0"/>
              <a:t>élulas</a:t>
            </a:r>
            <a:r>
              <a:rPr lang="es-ES" sz="2400" dirty="0" smtClean="0"/>
              <a:t> sin núcleo (estrato córneo)</a:t>
            </a:r>
          </a:p>
          <a:p>
            <a:r>
              <a:rPr lang="es-ES" sz="2400" dirty="0" smtClean="0"/>
              <a:t>Varias capas celulares del epitelio plano estratificado con estrato córneo</a:t>
            </a:r>
          </a:p>
          <a:p>
            <a:r>
              <a:rPr lang="es-ES" sz="2400" dirty="0" smtClean="0"/>
              <a:t>Tejido conjuntivo </a:t>
            </a:r>
            <a:r>
              <a:rPr lang="es-ES" sz="2400" dirty="0" err="1" smtClean="0"/>
              <a:t>subepitelial</a:t>
            </a:r>
            <a:endParaRPr lang="es-ES_tradnl" sz="2400" dirty="0" smtClean="0"/>
          </a:p>
        </p:txBody>
      </p:sp>
    </p:spTree>
    <p:extLst>
      <p:ext uri="{BB962C8B-B14F-4D97-AF65-F5344CB8AC3E}">
        <p14:creationId xmlns:p14="http://schemas.microsoft.com/office/powerpoint/2010/main" val="859514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579444"/>
            <a:ext cx="10515600" cy="1325563"/>
          </a:xfrm>
        </p:spPr>
        <p:txBody>
          <a:bodyPr>
            <a:noAutofit/>
          </a:bodyPr>
          <a:lstStyle/>
          <a:p>
            <a:r>
              <a:rPr lang="es-ES_tradnl" sz="2000" dirty="0"/>
              <a:t>5</a:t>
            </a:r>
            <a:r>
              <a:rPr lang="es-ES_tradnl" sz="2000" dirty="0" smtClean="0"/>
              <a:t>.3  </a:t>
            </a:r>
            <a:r>
              <a:rPr lang="es-ES" sz="2000" b="1" dirty="0" smtClean="0"/>
              <a:t>Esófago o vagina</a:t>
            </a:r>
            <a:r>
              <a:rPr lang="es-ES" sz="2000" dirty="0" smtClean="0"/>
              <a:t>. </a:t>
            </a:r>
            <a:r>
              <a:rPr lang="es-MX" sz="2000" dirty="0" smtClean="0"/>
              <a:t>Observa </a:t>
            </a:r>
            <a:r>
              <a:rPr lang="es-MX" sz="2000" dirty="0"/>
              <a:t>el epitelio plano estratificado sin estrato córneo. Las células epiteliales más </a:t>
            </a:r>
            <a:r>
              <a:rPr lang="es-MX" sz="2000" dirty="0" smtClean="0"/>
              <a:t>superficiales son planas y </a:t>
            </a:r>
            <a:r>
              <a:rPr lang="es-MX" sz="2000" dirty="0"/>
              <a:t>aún conservan los  </a:t>
            </a:r>
            <a:r>
              <a:rPr lang="es-MX" sz="2000" dirty="0" smtClean="0"/>
              <a:t>núcleos, </a:t>
            </a:r>
            <a:r>
              <a:rPr lang="es-MX" sz="2000" dirty="0"/>
              <a:t>ya que carece de estrato </a:t>
            </a:r>
            <a:r>
              <a:rPr lang="es-MX" sz="2000" dirty="0" smtClean="0"/>
              <a:t>córneo. </a:t>
            </a:r>
            <a:r>
              <a:rPr lang="es-ES" sz="2000" dirty="0"/>
              <a:t>Señala lo que se te pide. </a:t>
            </a:r>
            <a:endParaRPr lang="es-ES_tradnl" sz="2000" dirty="0"/>
          </a:p>
        </p:txBody>
      </p:sp>
      <p:sp>
        <p:nvSpPr>
          <p:cNvPr id="5" name="Marcador de contenido 4"/>
          <p:cNvSpPr>
            <a:spLocks noGrp="1"/>
          </p:cNvSpPr>
          <p:nvPr>
            <p:ph sz="half" idx="1"/>
          </p:nvPr>
        </p:nvSpPr>
        <p:spPr>
          <a:xfrm>
            <a:off x="838200" y="1825624"/>
            <a:ext cx="7213600" cy="4740275"/>
          </a:xfrm>
          <a:ln>
            <a:solidFill>
              <a:schemeClr val="accent1"/>
            </a:solidFill>
          </a:ln>
        </p:spPr>
        <p:txBody>
          <a:bodyPr/>
          <a:lstStyle/>
          <a:p>
            <a:pPr lvl="0"/>
            <a:r>
              <a:rPr lang="es-ES_tradnl" sz="1800" dirty="0">
                <a:solidFill>
                  <a:prstClr val="black"/>
                </a:solidFill>
              </a:rPr>
              <a:t>Coloca la imagen </a:t>
            </a:r>
            <a:r>
              <a:rPr lang="es-ES_tradnl" sz="1800" dirty="0" err="1">
                <a:solidFill>
                  <a:prstClr val="black"/>
                </a:solidFill>
              </a:rPr>
              <a:t>aqu</a:t>
            </a:r>
            <a:r>
              <a:rPr lang="es-ES" sz="1800" dirty="0">
                <a:solidFill>
                  <a:prstClr val="black"/>
                </a:solidFill>
              </a:rPr>
              <a:t>í</a:t>
            </a:r>
            <a:endParaRPr lang="es-ES_tradnl" sz="1800" dirty="0">
              <a:solidFill>
                <a:prstClr val="black"/>
              </a:solidFill>
            </a:endParaRPr>
          </a:p>
          <a:p>
            <a:endParaRPr lang="es-ES_tradnl" dirty="0"/>
          </a:p>
        </p:txBody>
      </p:sp>
      <p:sp>
        <p:nvSpPr>
          <p:cNvPr id="6" name="Marcador de contenido 5"/>
          <p:cNvSpPr>
            <a:spLocks noGrp="1"/>
          </p:cNvSpPr>
          <p:nvPr>
            <p:ph sz="half" idx="2"/>
          </p:nvPr>
        </p:nvSpPr>
        <p:spPr>
          <a:xfrm>
            <a:off x="8318500" y="1825625"/>
            <a:ext cx="3035300" cy="4351338"/>
          </a:xfrm>
        </p:spPr>
        <p:txBody>
          <a:bodyPr>
            <a:normAutofit/>
          </a:bodyPr>
          <a:lstStyle/>
          <a:p>
            <a:r>
              <a:rPr lang="es-ES_tradnl" sz="2400" dirty="0" err="1" smtClean="0"/>
              <a:t>Tinci</a:t>
            </a:r>
            <a:r>
              <a:rPr lang="es-ES" sz="2400" dirty="0" err="1" smtClean="0"/>
              <a:t>ón</a:t>
            </a:r>
            <a:r>
              <a:rPr lang="es-ES" sz="2400" dirty="0" smtClean="0"/>
              <a:t>: </a:t>
            </a:r>
          </a:p>
          <a:p>
            <a:endParaRPr lang="es-ES_tradnl" sz="2400" dirty="0" smtClean="0"/>
          </a:p>
          <a:p>
            <a:r>
              <a:rPr lang="es-ES_tradnl" sz="2400" dirty="0" smtClean="0"/>
              <a:t>Epitelio plano estratificado sin estrato c</a:t>
            </a:r>
            <a:r>
              <a:rPr lang="es-ES" sz="2400" dirty="0" err="1" smtClean="0"/>
              <a:t>órneo</a:t>
            </a:r>
            <a:endParaRPr lang="es-ES" sz="2400" dirty="0" smtClean="0"/>
          </a:p>
          <a:p>
            <a:r>
              <a:rPr lang="es-ES" sz="2400" dirty="0" smtClean="0"/>
              <a:t>Capa superficial de células planas con núcleos alargados</a:t>
            </a:r>
          </a:p>
          <a:p>
            <a:r>
              <a:rPr lang="es-ES" sz="2400" dirty="0" smtClean="0"/>
              <a:t>Membrana basal</a:t>
            </a:r>
          </a:p>
          <a:p>
            <a:r>
              <a:rPr lang="es-ES" sz="2400" dirty="0" smtClean="0"/>
              <a:t>Tejido conjuntivo </a:t>
            </a:r>
            <a:r>
              <a:rPr lang="es-ES" sz="2400" dirty="0" err="1" smtClean="0"/>
              <a:t>subepitelial</a:t>
            </a:r>
            <a:endParaRPr lang="es-ES_tradnl" sz="2400" dirty="0"/>
          </a:p>
          <a:p>
            <a:endParaRPr lang="es-ES_tradnl" sz="2400" dirty="0" smtClean="0"/>
          </a:p>
        </p:txBody>
      </p:sp>
    </p:spTree>
    <p:extLst>
      <p:ext uri="{BB962C8B-B14F-4D97-AF65-F5344CB8AC3E}">
        <p14:creationId xmlns:p14="http://schemas.microsoft.com/office/powerpoint/2010/main" val="1429590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665173"/>
            <a:ext cx="10515600" cy="1325563"/>
          </a:xfrm>
        </p:spPr>
        <p:txBody>
          <a:bodyPr>
            <a:noAutofit/>
          </a:bodyPr>
          <a:lstStyle/>
          <a:p>
            <a:r>
              <a:rPr lang="es-ES_tradnl" sz="1800" dirty="0"/>
              <a:t>5</a:t>
            </a:r>
            <a:r>
              <a:rPr lang="es-ES_tradnl" sz="1800" dirty="0" smtClean="0"/>
              <a:t>.4  </a:t>
            </a:r>
            <a:r>
              <a:rPr lang="es-ES" sz="1800" b="1" dirty="0" smtClean="0"/>
              <a:t>Tráquea</a:t>
            </a:r>
            <a:r>
              <a:rPr lang="es-ES" sz="1800" dirty="0" smtClean="0"/>
              <a:t>. </a:t>
            </a:r>
            <a:r>
              <a:rPr lang="es-MX" sz="1800" dirty="0" smtClean="0"/>
              <a:t>Observa </a:t>
            </a:r>
            <a:r>
              <a:rPr lang="es-MX" sz="1800" dirty="0"/>
              <a:t>el epitelio pseudoestratificado cilíndrico ciliado con células caliciformes. Todas las células se apoyan sobre la membrana basal pero no todas ellas llegan a la superficie apical por lo que los núcleos se disponen en diversos niveles dando el aspecto de un epitelio estratificado. En la superficie del epitelio se observan los </a:t>
            </a:r>
            <a:r>
              <a:rPr lang="es-MX" sz="1800" dirty="0" smtClean="0"/>
              <a:t>cilios.</a:t>
            </a:r>
            <a:r>
              <a:rPr lang="es-ES_tradnl" sz="1800" dirty="0"/>
              <a:t> </a:t>
            </a:r>
            <a:r>
              <a:rPr lang="es-ES" sz="1800" dirty="0"/>
              <a:t>Señala lo que se te pide. </a:t>
            </a:r>
            <a:endParaRPr lang="es-ES_tradnl" sz="1800" dirty="0"/>
          </a:p>
        </p:txBody>
      </p:sp>
      <p:sp>
        <p:nvSpPr>
          <p:cNvPr id="5" name="Marcador de contenido 4"/>
          <p:cNvSpPr>
            <a:spLocks noGrp="1"/>
          </p:cNvSpPr>
          <p:nvPr>
            <p:ph sz="half" idx="1"/>
          </p:nvPr>
        </p:nvSpPr>
        <p:spPr>
          <a:xfrm>
            <a:off x="838200" y="1825624"/>
            <a:ext cx="7213600" cy="4740275"/>
          </a:xfrm>
          <a:ln>
            <a:solidFill>
              <a:schemeClr val="accent1"/>
            </a:solidFill>
          </a:ln>
        </p:spPr>
        <p:txBody>
          <a:bodyPr/>
          <a:lstStyle/>
          <a:p>
            <a:pPr lvl="0"/>
            <a:r>
              <a:rPr lang="es-ES_tradnl" sz="1800" dirty="0">
                <a:solidFill>
                  <a:prstClr val="black"/>
                </a:solidFill>
              </a:rPr>
              <a:t>Coloca la imagen </a:t>
            </a:r>
            <a:r>
              <a:rPr lang="es-ES_tradnl" sz="1800" dirty="0" err="1">
                <a:solidFill>
                  <a:prstClr val="black"/>
                </a:solidFill>
              </a:rPr>
              <a:t>aqu</a:t>
            </a:r>
            <a:r>
              <a:rPr lang="es-ES" sz="1800" dirty="0">
                <a:solidFill>
                  <a:prstClr val="black"/>
                </a:solidFill>
              </a:rPr>
              <a:t>í</a:t>
            </a:r>
            <a:endParaRPr lang="es-ES_tradnl" sz="1800" dirty="0">
              <a:solidFill>
                <a:prstClr val="black"/>
              </a:solidFill>
            </a:endParaRPr>
          </a:p>
          <a:p>
            <a:endParaRPr lang="es-ES_tradnl" dirty="0"/>
          </a:p>
        </p:txBody>
      </p:sp>
      <p:sp>
        <p:nvSpPr>
          <p:cNvPr id="6" name="Marcador de contenido 5"/>
          <p:cNvSpPr>
            <a:spLocks noGrp="1"/>
          </p:cNvSpPr>
          <p:nvPr>
            <p:ph sz="half" idx="2"/>
          </p:nvPr>
        </p:nvSpPr>
        <p:spPr>
          <a:xfrm>
            <a:off x="8318500" y="1825625"/>
            <a:ext cx="3035300" cy="4351338"/>
          </a:xfrm>
        </p:spPr>
        <p:txBody>
          <a:bodyPr>
            <a:normAutofit/>
          </a:bodyPr>
          <a:lstStyle/>
          <a:p>
            <a:r>
              <a:rPr lang="es-ES_tradnl" sz="2400" dirty="0" err="1" smtClean="0"/>
              <a:t>Tinci</a:t>
            </a:r>
            <a:r>
              <a:rPr lang="es-ES" sz="2400" dirty="0" err="1" smtClean="0"/>
              <a:t>ón</a:t>
            </a:r>
            <a:r>
              <a:rPr lang="es-ES" sz="2400" dirty="0" smtClean="0"/>
              <a:t>: </a:t>
            </a:r>
            <a:endParaRPr lang="es-ES_tradnl" sz="2400" dirty="0" smtClean="0"/>
          </a:p>
          <a:p>
            <a:r>
              <a:rPr lang="es-ES_tradnl" sz="2400" dirty="0" smtClean="0"/>
              <a:t>Cilios en la superficie apical</a:t>
            </a:r>
          </a:p>
          <a:p>
            <a:r>
              <a:rPr lang="es-ES_tradnl" sz="2400" dirty="0" err="1" smtClean="0"/>
              <a:t>Posici</a:t>
            </a:r>
            <a:r>
              <a:rPr lang="es-ES" sz="2400" dirty="0" err="1" smtClean="0"/>
              <a:t>ón</a:t>
            </a:r>
            <a:r>
              <a:rPr lang="es-ES" sz="2400" dirty="0" smtClean="0"/>
              <a:t> medial o basal de los núcleos</a:t>
            </a:r>
          </a:p>
          <a:p>
            <a:r>
              <a:rPr lang="es-ES" sz="2400" dirty="0" smtClean="0"/>
              <a:t>Células epiteliales</a:t>
            </a:r>
          </a:p>
          <a:p>
            <a:r>
              <a:rPr lang="es-ES" sz="2400" dirty="0" smtClean="0"/>
              <a:t>Células caliciformes</a:t>
            </a:r>
          </a:p>
          <a:p>
            <a:r>
              <a:rPr lang="es-ES" sz="2400" dirty="0" smtClean="0"/>
              <a:t>Membrana basal</a:t>
            </a:r>
          </a:p>
          <a:p>
            <a:r>
              <a:rPr lang="es-ES" sz="2400" dirty="0" smtClean="0"/>
              <a:t>Tejido conjuntivo </a:t>
            </a:r>
            <a:r>
              <a:rPr lang="es-ES" sz="2400" dirty="0" err="1" smtClean="0"/>
              <a:t>subepitelial</a:t>
            </a:r>
            <a:endParaRPr lang="es-ES_tradnl" sz="2400" dirty="0"/>
          </a:p>
        </p:txBody>
      </p:sp>
    </p:spTree>
    <p:extLst>
      <p:ext uri="{BB962C8B-B14F-4D97-AF65-F5344CB8AC3E}">
        <p14:creationId xmlns:p14="http://schemas.microsoft.com/office/powerpoint/2010/main" val="1523027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650885"/>
            <a:ext cx="10515600" cy="1325563"/>
          </a:xfrm>
        </p:spPr>
        <p:txBody>
          <a:bodyPr>
            <a:noAutofit/>
          </a:bodyPr>
          <a:lstStyle/>
          <a:p>
            <a:r>
              <a:rPr lang="es-ES_tradnl" sz="1800" dirty="0" smtClean="0"/>
              <a:t>5.5  </a:t>
            </a:r>
            <a:r>
              <a:rPr lang="es-ES" sz="1800" b="1" dirty="0" smtClean="0"/>
              <a:t>Intestino delgado</a:t>
            </a:r>
            <a:r>
              <a:rPr lang="es-ES" sz="1800" dirty="0" smtClean="0"/>
              <a:t>. </a:t>
            </a:r>
            <a:r>
              <a:rPr lang="es-MX" sz="1800" dirty="0" smtClean="0"/>
              <a:t>Observa la </a:t>
            </a:r>
            <a:r>
              <a:rPr lang="es-ES" sz="1800" dirty="0" smtClean="0"/>
              <a:t>única capa de células que forma el</a:t>
            </a:r>
            <a:r>
              <a:rPr lang="es-MX" sz="1800" dirty="0" smtClean="0"/>
              <a:t> </a:t>
            </a:r>
            <a:r>
              <a:rPr lang="es-MX" sz="1800" dirty="0"/>
              <a:t>epitelio cilíndrico simple con microvellosidades y células caliciformes. La altura de las </a:t>
            </a:r>
            <a:r>
              <a:rPr lang="es-MX" sz="1800" dirty="0" smtClean="0"/>
              <a:t>células cil</a:t>
            </a:r>
            <a:r>
              <a:rPr lang="es-ES" sz="1800" dirty="0" smtClean="0"/>
              <a:t>índricas</a:t>
            </a:r>
            <a:r>
              <a:rPr lang="es-MX" sz="1800" dirty="0" smtClean="0"/>
              <a:t> predomina </a:t>
            </a:r>
            <a:r>
              <a:rPr lang="es-MX" sz="1800" dirty="0"/>
              <a:t>sobre el ancho y grosor de las mismas. El núcleo es ovalado y ocupa una posición </a:t>
            </a:r>
            <a:r>
              <a:rPr lang="es-MX" sz="1800" dirty="0" smtClean="0"/>
              <a:t>basal</a:t>
            </a:r>
            <a:r>
              <a:rPr lang="es-MX" sz="1800" dirty="0"/>
              <a:t>. En el  borde apical se observan microvellosidades. Las células caliciformes son </a:t>
            </a:r>
            <a:r>
              <a:rPr lang="es-MX" sz="1800" dirty="0" smtClean="0"/>
              <a:t>redondeadas, </a:t>
            </a:r>
            <a:r>
              <a:rPr lang="es-MX" sz="1800" dirty="0"/>
              <a:t>con citoplasma claro y núcleo </a:t>
            </a:r>
            <a:r>
              <a:rPr lang="es-MX" sz="1800" dirty="0" smtClean="0"/>
              <a:t>basal.</a:t>
            </a:r>
            <a:r>
              <a:rPr lang="es-ES_tradnl" sz="1800" dirty="0"/>
              <a:t> </a:t>
            </a:r>
            <a:r>
              <a:rPr lang="es-ES" sz="1800" dirty="0"/>
              <a:t>Señala lo que se te pide. </a:t>
            </a:r>
            <a:endParaRPr lang="es-ES_tradnl" sz="1800" dirty="0"/>
          </a:p>
        </p:txBody>
      </p:sp>
      <p:sp>
        <p:nvSpPr>
          <p:cNvPr id="5" name="Marcador de contenido 4"/>
          <p:cNvSpPr>
            <a:spLocks noGrp="1"/>
          </p:cNvSpPr>
          <p:nvPr>
            <p:ph sz="half" idx="1"/>
          </p:nvPr>
        </p:nvSpPr>
        <p:spPr>
          <a:xfrm>
            <a:off x="838200" y="1825624"/>
            <a:ext cx="7213600" cy="4740275"/>
          </a:xfrm>
          <a:ln>
            <a:solidFill>
              <a:schemeClr val="accent1"/>
            </a:solidFill>
          </a:ln>
        </p:spPr>
        <p:txBody>
          <a:bodyPr/>
          <a:lstStyle/>
          <a:p>
            <a:pPr lvl="0"/>
            <a:r>
              <a:rPr lang="es-ES_tradnl" sz="1800" dirty="0">
                <a:solidFill>
                  <a:prstClr val="black"/>
                </a:solidFill>
              </a:rPr>
              <a:t>Coloca la imagen </a:t>
            </a:r>
            <a:r>
              <a:rPr lang="es-ES_tradnl" sz="1800" dirty="0" err="1">
                <a:solidFill>
                  <a:prstClr val="black"/>
                </a:solidFill>
              </a:rPr>
              <a:t>aqu</a:t>
            </a:r>
            <a:r>
              <a:rPr lang="es-ES" sz="1800" dirty="0">
                <a:solidFill>
                  <a:prstClr val="black"/>
                </a:solidFill>
              </a:rPr>
              <a:t>í</a:t>
            </a:r>
            <a:endParaRPr lang="es-ES_tradnl" sz="1800" dirty="0">
              <a:solidFill>
                <a:prstClr val="black"/>
              </a:solidFill>
            </a:endParaRPr>
          </a:p>
          <a:p>
            <a:endParaRPr lang="es-ES_tradnl" dirty="0"/>
          </a:p>
        </p:txBody>
      </p:sp>
      <p:sp>
        <p:nvSpPr>
          <p:cNvPr id="6" name="Marcador de contenido 5"/>
          <p:cNvSpPr>
            <a:spLocks noGrp="1"/>
          </p:cNvSpPr>
          <p:nvPr>
            <p:ph sz="half" idx="2"/>
          </p:nvPr>
        </p:nvSpPr>
        <p:spPr>
          <a:xfrm>
            <a:off x="8318500" y="1825625"/>
            <a:ext cx="3035300" cy="4351338"/>
          </a:xfrm>
        </p:spPr>
        <p:txBody>
          <a:bodyPr>
            <a:normAutofit/>
          </a:bodyPr>
          <a:lstStyle/>
          <a:p>
            <a:r>
              <a:rPr lang="es-ES_tradnl" sz="2400" dirty="0" err="1" smtClean="0"/>
              <a:t>Tinci</a:t>
            </a:r>
            <a:r>
              <a:rPr lang="es-ES" sz="2400" dirty="0" err="1" smtClean="0"/>
              <a:t>ón</a:t>
            </a:r>
            <a:r>
              <a:rPr lang="es-ES" sz="2400" dirty="0" smtClean="0"/>
              <a:t>:</a:t>
            </a:r>
          </a:p>
          <a:p>
            <a:endParaRPr lang="es-ES_tradnl" sz="2400" dirty="0" smtClean="0"/>
          </a:p>
          <a:p>
            <a:r>
              <a:rPr lang="es-ES_tradnl" sz="2400" dirty="0" smtClean="0"/>
              <a:t>Microvellosidades en la superficie apical</a:t>
            </a:r>
          </a:p>
          <a:p>
            <a:r>
              <a:rPr lang="es-ES" sz="2400" dirty="0" smtClean="0"/>
              <a:t>Células cilíndricas</a:t>
            </a:r>
          </a:p>
          <a:p>
            <a:r>
              <a:rPr lang="es-ES" sz="2400" dirty="0" smtClean="0"/>
              <a:t>Células caliciformes</a:t>
            </a:r>
          </a:p>
          <a:p>
            <a:r>
              <a:rPr lang="es-ES" sz="2400" dirty="0" smtClean="0"/>
              <a:t>Membrana basal</a:t>
            </a:r>
          </a:p>
          <a:p>
            <a:r>
              <a:rPr lang="es-ES" sz="2400" dirty="0" smtClean="0"/>
              <a:t>Tejido conjuntivo </a:t>
            </a:r>
            <a:r>
              <a:rPr lang="es-ES" sz="2400" dirty="0" err="1" smtClean="0"/>
              <a:t>subepitelial</a:t>
            </a:r>
            <a:endParaRPr lang="es-ES_tradnl" sz="2400" dirty="0"/>
          </a:p>
        </p:txBody>
      </p:sp>
    </p:spTree>
    <p:extLst>
      <p:ext uri="{BB962C8B-B14F-4D97-AF65-F5344CB8AC3E}">
        <p14:creationId xmlns:p14="http://schemas.microsoft.com/office/powerpoint/2010/main" val="1973321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665173"/>
            <a:ext cx="10515600" cy="1325563"/>
          </a:xfrm>
        </p:spPr>
        <p:txBody>
          <a:bodyPr>
            <a:noAutofit/>
          </a:bodyPr>
          <a:lstStyle/>
          <a:p>
            <a:r>
              <a:rPr lang="es-ES_tradnl" sz="1800" dirty="0" smtClean="0"/>
              <a:t>5.6  </a:t>
            </a:r>
            <a:r>
              <a:rPr lang="es-ES" sz="1800" b="1" dirty="0" smtClean="0"/>
              <a:t>Plexo coroides</a:t>
            </a:r>
            <a:r>
              <a:rPr lang="es-ES" sz="1800" dirty="0" smtClean="0"/>
              <a:t>. </a:t>
            </a:r>
            <a:r>
              <a:rPr lang="es-MX" sz="1800" dirty="0" smtClean="0"/>
              <a:t>Observa el </a:t>
            </a:r>
            <a:r>
              <a:rPr lang="es-MX" sz="1800" dirty="0"/>
              <a:t>epitelio cúbico simple en la </a:t>
            </a:r>
            <a:r>
              <a:rPr lang="es-MX" sz="1800" dirty="0" smtClean="0"/>
              <a:t>superficie. </a:t>
            </a:r>
            <a:r>
              <a:rPr lang="es-MX" sz="1800" dirty="0"/>
              <a:t>Dicho epitelio está formado por células cúbicas con un núcleo esférico de posición </a:t>
            </a:r>
            <a:r>
              <a:rPr lang="es-MX" sz="1800" dirty="0" smtClean="0"/>
              <a:t>central. En </a:t>
            </a:r>
            <a:r>
              <a:rPr lang="es-MX" sz="1800" dirty="0"/>
              <a:t>el interior </a:t>
            </a:r>
            <a:r>
              <a:rPr lang="es-MX" sz="1800" dirty="0" smtClean="0"/>
              <a:t>del plexo, se </a:t>
            </a:r>
            <a:r>
              <a:rPr lang="es-MX" sz="1800" dirty="0"/>
              <a:t>observan capilares y vénulas revestidos de epitelio plano </a:t>
            </a:r>
            <a:r>
              <a:rPr lang="es-MX" sz="1800" dirty="0" smtClean="0"/>
              <a:t>simple (endotelio), </a:t>
            </a:r>
            <a:r>
              <a:rPr lang="es-MX" sz="1800" dirty="0"/>
              <a:t>rodeados de tejido conjuntivo. Las células de este epitelio son </a:t>
            </a:r>
            <a:r>
              <a:rPr lang="es-MX" sz="1800" dirty="0" smtClean="0"/>
              <a:t>delgadas </a:t>
            </a:r>
            <a:r>
              <a:rPr lang="es-MX" sz="1800" dirty="0"/>
              <a:t>con núcleos alargados </a:t>
            </a:r>
            <a:r>
              <a:rPr lang="es-MX" sz="1800" dirty="0" smtClean="0"/>
              <a:t>que </a:t>
            </a:r>
            <a:r>
              <a:rPr lang="es-MX" sz="1800" dirty="0"/>
              <a:t>sobresalen del grosor de las </a:t>
            </a:r>
            <a:r>
              <a:rPr lang="es-MX" sz="1800" dirty="0" smtClean="0"/>
              <a:t>células.</a:t>
            </a:r>
            <a:r>
              <a:rPr lang="es-ES_tradnl" sz="1800" dirty="0"/>
              <a:t> </a:t>
            </a:r>
            <a:r>
              <a:rPr lang="es-ES" sz="1800" dirty="0"/>
              <a:t>Señala lo que se te pide. </a:t>
            </a:r>
            <a:endParaRPr lang="es-ES_tradnl" sz="1800" dirty="0"/>
          </a:p>
        </p:txBody>
      </p:sp>
      <p:sp>
        <p:nvSpPr>
          <p:cNvPr id="5" name="Marcador de contenido 4"/>
          <p:cNvSpPr>
            <a:spLocks noGrp="1"/>
          </p:cNvSpPr>
          <p:nvPr>
            <p:ph sz="half" idx="1"/>
          </p:nvPr>
        </p:nvSpPr>
        <p:spPr>
          <a:xfrm>
            <a:off x="838200" y="1825624"/>
            <a:ext cx="7213600" cy="4740275"/>
          </a:xfrm>
          <a:ln>
            <a:solidFill>
              <a:schemeClr val="accent1"/>
            </a:solidFill>
          </a:ln>
        </p:spPr>
        <p:txBody>
          <a:bodyPr>
            <a:normAutofit lnSpcReduction="10000"/>
          </a:bodyPr>
          <a:lstStyle/>
          <a:p>
            <a:pPr lvl="0"/>
            <a:r>
              <a:rPr lang="es-ES_tradnl" sz="1800" dirty="0">
                <a:solidFill>
                  <a:prstClr val="black"/>
                </a:solidFill>
              </a:rPr>
              <a:t>Coloca la imagen </a:t>
            </a:r>
            <a:r>
              <a:rPr lang="es-ES_tradnl" sz="1800" dirty="0" err="1">
                <a:solidFill>
                  <a:prstClr val="black"/>
                </a:solidFill>
              </a:rPr>
              <a:t>aqu</a:t>
            </a:r>
            <a:r>
              <a:rPr lang="es-ES" sz="1800" dirty="0">
                <a:solidFill>
                  <a:prstClr val="black"/>
                </a:solidFill>
              </a:rPr>
              <a:t>í</a:t>
            </a:r>
            <a:endParaRPr lang="es-ES_tradnl" sz="1800" dirty="0">
              <a:solidFill>
                <a:prstClr val="black"/>
              </a:solidFill>
            </a:endParaRPr>
          </a:p>
          <a:p>
            <a:endParaRPr lang="es-ES_tradnl" dirty="0"/>
          </a:p>
        </p:txBody>
      </p:sp>
      <p:sp>
        <p:nvSpPr>
          <p:cNvPr id="6" name="Marcador de contenido 5"/>
          <p:cNvSpPr>
            <a:spLocks noGrp="1"/>
          </p:cNvSpPr>
          <p:nvPr>
            <p:ph sz="half" idx="2"/>
          </p:nvPr>
        </p:nvSpPr>
        <p:spPr>
          <a:xfrm>
            <a:off x="8318500" y="1825625"/>
            <a:ext cx="3035300" cy="4351338"/>
          </a:xfrm>
        </p:spPr>
        <p:txBody>
          <a:bodyPr>
            <a:normAutofit lnSpcReduction="10000"/>
          </a:bodyPr>
          <a:lstStyle/>
          <a:p>
            <a:r>
              <a:rPr lang="es-ES_tradnl" sz="2400" dirty="0" err="1" smtClean="0"/>
              <a:t>Tinci</a:t>
            </a:r>
            <a:r>
              <a:rPr lang="es-ES" sz="2400" dirty="0" err="1" smtClean="0"/>
              <a:t>ón</a:t>
            </a:r>
            <a:r>
              <a:rPr lang="es-ES" sz="2400" dirty="0" smtClean="0"/>
              <a:t>:</a:t>
            </a:r>
          </a:p>
          <a:p>
            <a:endParaRPr lang="es-ES_tradnl" sz="2400" dirty="0" smtClean="0"/>
          </a:p>
          <a:p>
            <a:r>
              <a:rPr lang="es-ES_tradnl" sz="2400" dirty="0" smtClean="0"/>
              <a:t>Epitelio c</a:t>
            </a:r>
            <a:r>
              <a:rPr lang="es-ES" sz="2400" dirty="0" err="1" smtClean="0"/>
              <a:t>úbico</a:t>
            </a:r>
            <a:r>
              <a:rPr lang="es-ES" sz="2400" dirty="0" smtClean="0"/>
              <a:t> simple</a:t>
            </a:r>
          </a:p>
          <a:p>
            <a:pPr lvl="1"/>
            <a:r>
              <a:rPr lang="es-ES" sz="2000" dirty="0" smtClean="0"/>
              <a:t>Núcleos redondos</a:t>
            </a:r>
          </a:p>
          <a:p>
            <a:r>
              <a:rPr lang="es-ES" sz="2400" dirty="0" smtClean="0"/>
              <a:t>Capilares</a:t>
            </a:r>
          </a:p>
          <a:p>
            <a:pPr lvl="1"/>
            <a:r>
              <a:rPr lang="es-ES" sz="2000" dirty="0" smtClean="0"/>
              <a:t>Epitelio plano simple, con núcleos alargados (endotelio)</a:t>
            </a:r>
          </a:p>
          <a:p>
            <a:r>
              <a:rPr lang="es-ES" sz="2400" dirty="0" smtClean="0"/>
              <a:t>Tejido conjuntivo laxo</a:t>
            </a:r>
          </a:p>
          <a:p>
            <a:endParaRPr lang="es-ES" sz="2400" dirty="0" smtClean="0"/>
          </a:p>
          <a:p>
            <a:endParaRPr lang="es-ES_tradnl" sz="2400" dirty="0" smtClean="0"/>
          </a:p>
        </p:txBody>
      </p:sp>
    </p:spTree>
    <p:extLst>
      <p:ext uri="{BB962C8B-B14F-4D97-AF65-F5344CB8AC3E}">
        <p14:creationId xmlns:p14="http://schemas.microsoft.com/office/powerpoint/2010/main" val="1365755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608020"/>
            <a:ext cx="10515600" cy="1325563"/>
          </a:xfrm>
        </p:spPr>
        <p:txBody>
          <a:bodyPr>
            <a:noAutofit/>
          </a:bodyPr>
          <a:lstStyle/>
          <a:p>
            <a:r>
              <a:rPr lang="es-ES_tradnl" sz="1800" dirty="0" smtClean="0"/>
              <a:t>5.7  </a:t>
            </a:r>
            <a:r>
              <a:rPr lang="es-ES" sz="1800" b="1" dirty="0" smtClean="0"/>
              <a:t>Cuello uterino o cérvix</a:t>
            </a:r>
            <a:r>
              <a:rPr lang="es-ES" sz="1800" dirty="0" smtClean="0"/>
              <a:t>. </a:t>
            </a:r>
            <a:r>
              <a:rPr lang="es-MX" sz="1800" dirty="0" smtClean="0"/>
              <a:t>Observa </a:t>
            </a:r>
            <a:r>
              <a:rPr lang="es-MX" sz="1800" dirty="0"/>
              <a:t>en la superficie una transición de epitelios, de plano estratificado sin estrato córneo (exocérvix) a un epitelio cilíndrico simple secretor (endocérvix).</a:t>
            </a:r>
            <a:r>
              <a:rPr lang="es-ES_tradnl" sz="1800" dirty="0"/>
              <a:t> </a:t>
            </a:r>
            <a:r>
              <a:rPr lang="es-ES" sz="1800" dirty="0"/>
              <a:t>Señala lo que se te pide. </a:t>
            </a:r>
            <a:endParaRPr lang="es-ES_tradnl" sz="1800" dirty="0"/>
          </a:p>
        </p:txBody>
      </p:sp>
      <p:sp>
        <p:nvSpPr>
          <p:cNvPr id="5" name="Marcador de contenido 4"/>
          <p:cNvSpPr>
            <a:spLocks noGrp="1"/>
          </p:cNvSpPr>
          <p:nvPr>
            <p:ph sz="half" idx="1"/>
          </p:nvPr>
        </p:nvSpPr>
        <p:spPr>
          <a:xfrm>
            <a:off x="838200" y="1825624"/>
            <a:ext cx="7213600" cy="4740275"/>
          </a:xfrm>
          <a:ln>
            <a:solidFill>
              <a:schemeClr val="accent1"/>
            </a:solidFill>
          </a:ln>
        </p:spPr>
        <p:txBody>
          <a:bodyPr>
            <a:normAutofit fontScale="92500" lnSpcReduction="10000"/>
          </a:bodyPr>
          <a:lstStyle/>
          <a:p>
            <a:pPr lvl="0"/>
            <a:r>
              <a:rPr lang="es-ES_tradnl" sz="1800" dirty="0">
                <a:solidFill>
                  <a:prstClr val="black"/>
                </a:solidFill>
              </a:rPr>
              <a:t>Coloca la imagen </a:t>
            </a:r>
            <a:r>
              <a:rPr lang="es-ES_tradnl" sz="1800" dirty="0" err="1">
                <a:solidFill>
                  <a:prstClr val="black"/>
                </a:solidFill>
              </a:rPr>
              <a:t>aqu</a:t>
            </a:r>
            <a:r>
              <a:rPr lang="es-ES" sz="1800" dirty="0">
                <a:solidFill>
                  <a:prstClr val="black"/>
                </a:solidFill>
              </a:rPr>
              <a:t>í</a:t>
            </a:r>
            <a:endParaRPr lang="es-ES_tradnl" sz="1800" dirty="0">
              <a:solidFill>
                <a:prstClr val="black"/>
              </a:solidFill>
            </a:endParaRPr>
          </a:p>
          <a:p>
            <a:endParaRPr lang="es-ES_tradnl" dirty="0"/>
          </a:p>
        </p:txBody>
      </p:sp>
      <p:sp>
        <p:nvSpPr>
          <p:cNvPr id="6" name="Marcador de contenido 5"/>
          <p:cNvSpPr>
            <a:spLocks noGrp="1"/>
          </p:cNvSpPr>
          <p:nvPr>
            <p:ph sz="half" idx="2"/>
          </p:nvPr>
        </p:nvSpPr>
        <p:spPr>
          <a:xfrm>
            <a:off x="8318500" y="1825625"/>
            <a:ext cx="3035300" cy="4351338"/>
          </a:xfrm>
        </p:spPr>
        <p:txBody>
          <a:bodyPr>
            <a:normAutofit fontScale="92500" lnSpcReduction="10000"/>
          </a:bodyPr>
          <a:lstStyle/>
          <a:p>
            <a:r>
              <a:rPr lang="es-ES_tradnl" sz="2400" dirty="0" err="1" smtClean="0"/>
              <a:t>Tinci</a:t>
            </a:r>
            <a:r>
              <a:rPr lang="es-ES" sz="2400" dirty="0" err="1" smtClean="0"/>
              <a:t>ón</a:t>
            </a:r>
            <a:r>
              <a:rPr lang="es-ES" sz="2400" dirty="0" smtClean="0"/>
              <a:t>:</a:t>
            </a:r>
          </a:p>
          <a:p>
            <a:endParaRPr lang="es-ES_tradnl" sz="2400" dirty="0" smtClean="0"/>
          </a:p>
          <a:p>
            <a:r>
              <a:rPr lang="es-ES_tradnl" sz="2400" dirty="0" smtClean="0"/>
              <a:t>Epitelio plano estratificado sin estrato c</a:t>
            </a:r>
            <a:r>
              <a:rPr lang="es-ES" sz="2400" dirty="0" err="1" smtClean="0"/>
              <a:t>órneo</a:t>
            </a:r>
            <a:endParaRPr lang="es-ES" sz="2400" dirty="0" smtClean="0"/>
          </a:p>
          <a:p>
            <a:r>
              <a:rPr lang="es-ES" sz="2400" dirty="0" smtClean="0"/>
              <a:t>Zona de transición de epitelios</a:t>
            </a:r>
          </a:p>
          <a:p>
            <a:r>
              <a:rPr lang="es-ES" sz="2400" dirty="0" smtClean="0"/>
              <a:t>Epitelio cilíndrico simple secretor</a:t>
            </a:r>
          </a:p>
          <a:p>
            <a:r>
              <a:rPr lang="es-ES" sz="2400" dirty="0" smtClean="0"/>
              <a:t>Membrana basal</a:t>
            </a:r>
          </a:p>
          <a:p>
            <a:r>
              <a:rPr lang="es-ES" sz="2400" dirty="0" smtClean="0"/>
              <a:t>Tejido conjuntivo </a:t>
            </a:r>
            <a:r>
              <a:rPr lang="es-ES" sz="2400" dirty="0" err="1" smtClean="0"/>
              <a:t>subepitelial</a:t>
            </a:r>
            <a:endParaRPr lang="es-ES_tradnl" sz="2400" dirty="0" smtClean="0"/>
          </a:p>
        </p:txBody>
      </p:sp>
    </p:spTree>
    <p:extLst>
      <p:ext uri="{BB962C8B-B14F-4D97-AF65-F5344CB8AC3E}">
        <p14:creationId xmlns:p14="http://schemas.microsoft.com/office/powerpoint/2010/main" val="1825390974"/>
      </p:ext>
    </p:extLst>
  </p:cSld>
  <p:clrMapOvr>
    <a:masterClrMapping/>
  </p:clrMapOvr>
</p:sld>
</file>

<file path=ppt/theme/theme1.xml><?xml version="1.0" encoding="utf-8"?>
<a:theme xmlns:a="http://schemas.openxmlformats.org/drawingml/2006/main" name="Tema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1" id="{5B9C1152-0AB5-D649-9147-01DACE9BC431}" vid="{B72FEF3F-818D-0548-9C1B-2686BBE0E7C2}"/>
    </a:ext>
  </a:extLst>
</a:theme>
</file>

<file path=docProps/app.xml><?xml version="1.0" encoding="utf-8"?>
<Properties xmlns="http://schemas.openxmlformats.org/officeDocument/2006/extended-properties" xmlns:vt="http://schemas.openxmlformats.org/officeDocument/2006/docPropsVTypes">
  <Template>manual</Template>
  <TotalTime>50</TotalTime>
  <Words>650</Words>
  <Application>Microsoft Macintosh PowerPoint</Application>
  <PresentationFormat>Panorámica</PresentationFormat>
  <Paragraphs>82</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American Typewriter</vt:lpstr>
      <vt:lpstr>Calibri</vt:lpstr>
      <vt:lpstr>Calibri Light</vt:lpstr>
      <vt:lpstr>Arial</vt:lpstr>
      <vt:lpstr>Tema2</vt:lpstr>
      <vt:lpstr>Presentación de PowerPoint</vt:lpstr>
      <vt:lpstr>Resultados de aprendizaje:  Identifica los distintos tipos de epitelios en fotomicrografías y en cortes histológicos.  Identifica las especializaciones de membrana en fotomicrografías con microscopía fotónica y micrografías electrónicas.</vt:lpstr>
      <vt:lpstr>5.1  Vejiga urinaria. Observa el epitelio de transición o transicional, mixto, polimorfo, globoso o urotelio. Las células superficiales son de mayor tamaño, algunas de ellas poseen dos núcleos y muestran un contorno superficial ligeramente convexo.  Señala lo que se te pide. </vt:lpstr>
      <vt:lpstr>5.2  Piel gruesa. Observa el epitelio plano estratificado con estrato córneo. Está formado por numerosas capas de células de diferentes formas. En el estrato más superficial se observan células planas que carecen de núcleos. Señala lo que se te pide. </vt:lpstr>
      <vt:lpstr>5.3  Esófago o vagina. Observa el epitelio plano estratificado sin estrato córneo. Las células epiteliales más superficiales son planas y aún conservan los  núcleos, ya que carece de estrato córneo. Señala lo que se te pide. </vt:lpstr>
      <vt:lpstr>5.4  Tráquea. Observa el epitelio pseudoestratificado cilíndrico ciliado con células caliciformes. Todas las células se apoyan sobre la membrana basal pero no todas ellas llegan a la superficie apical por lo que los núcleos se disponen en diversos niveles dando el aspecto de un epitelio estratificado. En la superficie del epitelio se observan los cilios. Señala lo que se te pide. </vt:lpstr>
      <vt:lpstr>5.5  Intestino delgado. Observa la única capa de células que forma el epitelio cilíndrico simple con microvellosidades y células caliciformes. La altura de las células cilíndricas predomina sobre el ancho y grosor de las mismas. El núcleo es ovalado y ocupa una posición basal. En el  borde apical se observan microvellosidades. Las células caliciformes son redondeadas, con citoplasma claro y núcleo basal. Señala lo que se te pide. </vt:lpstr>
      <vt:lpstr>5.6  Plexo coroides. Observa el epitelio cúbico simple en la superficie. Dicho epitelio está formado por células cúbicas con un núcleo esférico de posición central. En el interior del plexo, se observan capilares y vénulas revestidos de epitelio plano simple (endotelio), rodeados de tejido conjuntivo. Las células de este epitelio son delgadas con núcleos alargados que sobresalen del grosor de las células. Señala lo que se te pide. </vt:lpstr>
      <vt:lpstr>5.7  Cuello uterino o cérvix. Observa en la superficie una transición de epitelios, de plano estratificado sin estrato córneo (exocérvix) a un epitelio cilíndrico simple secretor (endocérvix). Señala lo que se te pide.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Usuario de Microsoft Office</cp:lastModifiedBy>
  <cp:revision>5</cp:revision>
  <dcterms:created xsi:type="dcterms:W3CDTF">2020-08-31T18:59:34Z</dcterms:created>
  <dcterms:modified xsi:type="dcterms:W3CDTF">2020-08-31T23:54:50Z</dcterms:modified>
</cp:coreProperties>
</file>