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91584"/>
  </p:normalViewPr>
  <p:slideViewPr>
    <p:cSldViewPr snapToGrid="0" snapToObjects="1" showGuides="1">
      <p:cViewPr varScale="1">
        <p:scale>
          <a:sx n="90" d="100"/>
          <a:sy n="90" d="100"/>
        </p:scale>
        <p:origin x="108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30623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80716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34908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94987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16456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207112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81522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48974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201430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15544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1430851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A7189-BECF-B54F-8D5B-B566DDECE636}" type="slidenum">
              <a:rPr lang="es-ES_tradnl" smtClean="0"/>
              <a:t>‹Nr.›</a:t>
            </a:fld>
            <a:endParaRPr lang="es-ES_tradnl"/>
          </a:p>
        </p:txBody>
      </p:sp>
      <p:pic>
        <p:nvPicPr>
          <p:cNvPr id="7" name="Imagen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4471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acmed.unam.mx/deptos/biocetis/atlas2013A/bio10/bio.html" TargetMode="External"/><Relationship Id="rId3" Type="http://schemas.openxmlformats.org/officeDocument/2006/relationships/hyperlink" Target="http://microvirtualbct.facmed.unam.mx/mv.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half" idx="2"/>
          </p:nvPr>
        </p:nvSpPr>
        <p:spPr>
          <a:xfrm>
            <a:off x="992188" y="1578610"/>
            <a:ext cx="6201092" cy="3511550"/>
          </a:xfrm>
        </p:spPr>
        <p:txBody>
          <a:bodyPr/>
          <a:lstStyle/>
          <a:p>
            <a:pPr algn="ctr"/>
            <a:r>
              <a:rPr lang="es-ES" sz="4000" b="1" dirty="0">
                <a:solidFill>
                  <a:srgbClr val="0070C0"/>
                </a:solidFill>
                <a:latin typeface="American Typewriter" charset="0"/>
                <a:ea typeface="American Typewriter" charset="0"/>
                <a:cs typeface="American Typewriter" charset="0"/>
              </a:rPr>
              <a:t>Manual digital de </a:t>
            </a:r>
            <a:r>
              <a:rPr lang="es-ES" sz="4000" b="1" dirty="0" smtClean="0">
                <a:solidFill>
                  <a:srgbClr val="0070C0"/>
                </a:solidFill>
                <a:latin typeface="American Typewriter" charset="0"/>
                <a:ea typeface="American Typewriter" charset="0"/>
                <a:cs typeface="American Typewriter" charset="0"/>
              </a:rPr>
              <a:t>prácticas</a:t>
            </a:r>
          </a:p>
          <a:p>
            <a:pPr algn="ctr"/>
            <a:r>
              <a:rPr lang="es-ES" sz="3200" dirty="0">
                <a:solidFill>
                  <a:prstClr val="black"/>
                </a:solidFill>
                <a:latin typeface="American Typewriter" charset="0"/>
                <a:ea typeface="American Typewriter" charset="0"/>
                <a:cs typeface="American Typewriter" charset="0"/>
              </a:rPr>
              <a:t/>
            </a:r>
            <a:br>
              <a:rPr lang="es-ES" sz="3200" dirty="0">
                <a:solidFill>
                  <a:prstClr val="black"/>
                </a:solidFill>
                <a:latin typeface="American Typewriter" charset="0"/>
                <a:ea typeface="American Typewriter" charset="0"/>
                <a:cs typeface="American Typewriter" charset="0"/>
              </a:rPr>
            </a:br>
            <a:r>
              <a:rPr lang="es-ES" sz="3200" dirty="0">
                <a:solidFill>
                  <a:prstClr val="black"/>
                </a:solidFill>
                <a:latin typeface="American Typewriter" charset="0"/>
                <a:ea typeface="American Typewriter" charset="0"/>
                <a:cs typeface="American Typewriter" charset="0"/>
              </a:rPr>
              <a:t> Práctica 4</a:t>
            </a:r>
            <a:r>
              <a:rPr lang="es-ES" sz="3200" dirty="0" smtClean="0">
                <a:solidFill>
                  <a:prstClr val="black"/>
                </a:solidFill>
                <a:latin typeface="American Typewriter" charset="0"/>
                <a:ea typeface="American Typewriter" charset="0"/>
                <a:cs typeface="American Typewriter" charset="0"/>
              </a:rPr>
              <a:t>. </a:t>
            </a:r>
          </a:p>
          <a:p>
            <a:pPr algn="ctr"/>
            <a:r>
              <a:rPr lang="es-ES" sz="3200" dirty="0" smtClean="0">
                <a:solidFill>
                  <a:prstClr val="black"/>
                </a:solidFill>
                <a:latin typeface="American Typewriter" charset="0"/>
                <a:ea typeface="American Typewriter" charset="0"/>
                <a:cs typeface="American Typewriter" charset="0"/>
              </a:rPr>
              <a:t>Biología Celular II.</a:t>
            </a:r>
          </a:p>
          <a:p>
            <a:pPr algn="ctr"/>
            <a:r>
              <a:rPr lang="es-ES" sz="3200" dirty="0" smtClean="0">
                <a:solidFill>
                  <a:prstClr val="black"/>
                </a:solidFill>
                <a:latin typeface="American Typewriter" charset="0"/>
                <a:ea typeface="American Typewriter" charset="0"/>
                <a:cs typeface="American Typewriter" charset="0"/>
              </a:rPr>
              <a:t>Inclusiones citoplasmáticas</a:t>
            </a:r>
          </a:p>
          <a:p>
            <a:pPr algn="ctr"/>
            <a:endParaRPr lang="es-ES_tradnl" dirty="0">
              <a:latin typeface="American Typewriter" charset="0"/>
              <a:ea typeface="American Typewriter" charset="0"/>
              <a:cs typeface="American Typewriter" charset="0"/>
            </a:endParaRPr>
          </a:p>
        </p:txBody>
      </p:sp>
      <p:sp>
        <p:nvSpPr>
          <p:cNvPr id="2" name="CuadroTexto 1"/>
          <p:cNvSpPr txBox="1"/>
          <p:nvPr/>
        </p:nvSpPr>
        <p:spPr>
          <a:xfrm>
            <a:off x="1349534" y="5090160"/>
            <a:ext cx="5486400" cy="1323439"/>
          </a:xfrm>
          <a:prstGeom prst="rect">
            <a:avLst/>
          </a:prstGeom>
          <a:noFill/>
        </p:spPr>
        <p:txBody>
          <a:bodyPr wrap="square" rtlCol="0">
            <a:spAutoFit/>
          </a:bodyPr>
          <a:lstStyle/>
          <a:p>
            <a:pPr algn="ctr"/>
            <a:r>
              <a:rPr lang="es-ES_tradnl" sz="2000" dirty="0"/>
              <a:t>Instrucciones generales:</a:t>
            </a:r>
          </a:p>
          <a:p>
            <a:pPr algn="ctr"/>
            <a:r>
              <a:rPr lang="es-ES_tradnl" sz="2000" dirty="0"/>
              <a:t>En el </a:t>
            </a:r>
            <a:r>
              <a:rPr lang="es-ES" sz="2000" dirty="0"/>
              <a:t>microscopio virtual o en el Atlas Digital del Departamento busca cada  preparación histológica o fotomicrografía y señala lo que se te pide.</a:t>
            </a:r>
            <a:endParaRPr lang="es-ES_tradnl" sz="20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6339" t="4758" r="15012" b="22836"/>
          <a:stretch/>
        </p:blipFill>
        <p:spPr>
          <a:xfrm rot="16200000">
            <a:off x="7165298" y="2188560"/>
            <a:ext cx="4826835" cy="3387775"/>
          </a:xfrm>
          <a:prstGeom prst="rect">
            <a:avLst/>
          </a:prstGeom>
          <a:ln w="57150">
            <a:solidFill>
              <a:schemeClr val="accent1"/>
            </a:solidFill>
          </a:ln>
        </p:spPr>
      </p:pic>
    </p:spTree>
    <p:extLst>
      <p:ext uri="{BB962C8B-B14F-4D97-AF65-F5344CB8AC3E}">
        <p14:creationId xmlns:p14="http://schemas.microsoft.com/office/powerpoint/2010/main" val="109208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47663"/>
            <a:ext cx="9144000" cy="2387600"/>
          </a:xfrm>
        </p:spPr>
        <p:txBody>
          <a:bodyPr>
            <a:normAutofit/>
          </a:bodyPr>
          <a:lstStyle/>
          <a:p>
            <a:pPr algn="l"/>
            <a:r>
              <a:rPr lang="es-ES_tradnl" sz="2800" b="1" dirty="0" smtClean="0"/>
              <a:t>Resultado de aprendizaje:</a:t>
            </a:r>
            <a:br>
              <a:rPr lang="es-ES_tradnl" sz="2800" b="1" dirty="0" smtClean="0"/>
            </a:br>
            <a:r>
              <a:rPr lang="es-ES_tradnl" sz="2800" b="1" dirty="0" smtClean="0"/>
              <a:t/>
            </a:r>
            <a:br>
              <a:rPr lang="es-ES_tradnl" sz="2800" b="1" dirty="0" smtClean="0"/>
            </a:br>
            <a:r>
              <a:rPr lang="es-ES_tradnl" sz="2800" b="1" dirty="0" smtClean="0"/>
              <a:t>Identifica las inclusiones en </a:t>
            </a:r>
            <a:r>
              <a:rPr lang="es-ES_tradnl" sz="2800" b="1" dirty="0" err="1" smtClean="0"/>
              <a:t>fotomicrograf</a:t>
            </a:r>
            <a:r>
              <a:rPr lang="es-ES" sz="2800" b="1" dirty="0" err="1" smtClean="0"/>
              <a:t>ías</a:t>
            </a:r>
            <a:r>
              <a:rPr lang="es-ES" sz="2800" b="1" dirty="0"/>
              <a:t> </a:t>
            </a:r>
            <a:r>
              <a:rPr lang="es-ES" sz="2800" b="1" dirty="0" smtClean="0"/>
              <a:t>de cortes histológicos. </a:t>
            </a:r>
            <a:endParaRPr lang="es-ES_tradnl" sz="2800" b="1" dirty="0"/>
          </a:p>
        </p:txBody>
      </p:sp>
      <p:sp>
        <p:nvSpPr>
          <p:cNvPr id="3" name="Subtítulo 2"/>
          <p:cNvSpPr>
            <a:spLocks noGrp="1"/>
          </p:cNvSpPr>
          <p:nvPr>
            <p:ph type="subTitle" idx="1"/>
          </p:nvPr>
        </p:nvSpPr>
        <p:spPr>
          <a:xfrm>
            <a:off x="1524000" y="2928938"/>
            <a:ext cx="9144000" cy="3065462"/>
          </a:xfrm>
        </p:spPr>
        <p:txBody>
          <a:bodyPr>
            <a:normAutofit fontScale="85000" lnSpcReduction="20000"/>
          </a:bodyPr>
          <a:lstStyle/>
          <a:p>
            <a:r>
              <a:rPr lang="es-ES_tradnl" sz="2800" dirty="0" smtClean="0"/>
              <a:t>Recursos: </a:t>
            </a:r>
          </a:p>
          <a:p>
            <a:r>
              <a:rPr lang="es-ES_tradnl" sz="2800" dirty="0" smtClean="0">
                <a:hlinkClick r:id="rId2"/>
              </a:rPr>
              <a:t>http://www.facmed.unam.mx/deptos/biocetis/atlas2013A/bio10/bio.html</a:t>
            </a:r>
            <a:endParaRPr lang="es-ES_tradnl" sz="2800" dirty="0" smtClean="0"/>
          </a:p>
          <a:p>
            <a:r>
              <a:rPr lang="es-ES_tradnl" sz="2800" dirty="0" smtClean="0">
                <a:hlinkClick r:id="rId3"/>
              </a:rPr>
              <a:t>http://microvirtualbct.facmed.unam.mx/mv.html</a:t>
            </a:r>
            <a:endParaRPr lang="es-ES" sz="2800" dirty="0" smtClean="0"/>
          </a:p>
          <a:p>
            <a:r>
              <a:rPr lang="es-ES" sz="2800" dirty="0" smtClean="0"/>
              <a:t>Mesencéfalo (neuronas con melanina)-página 1</a:t>
            </a:r>
          </a:p>
          <a:p>
            <a:r>
              <a:rPr lang="es-ES" sz="2800" dirty="0" smtClean="0"/>
              <a:t>Ganglio </a:t>
            </a:r>
            <a:r>
              <a:rPr lang="es-ES" sz="2800" dirty="0" err="1" smtClean="0"/>
              <a:t>intertraqueobronquial</a:t>
            </a:r>
            <a:r>
              <a:rPr lang="es-ES" sz="2800" dirty="0" smtClean="0"/>
              <a:t> (macrófagos con carbón)-página 3</a:t>
            </a:r>
          </a:p>
          <a:p>
            <a:r>
              <a:rPr lang="es-ES" sz="2800" dirty="0" smtClean="0"/>
              <a:t>Miocardio (</a:t>
            </a:r>
            <a:r>
              <a:rPr lang="es-ES" sz="2800" dirty="0" err="1" smtClean="0"/>
              <a:t>lipofuscina</a:t>
            </a:r>
            <a:r>
              <a:rPr lang="es-ES" sz="2800" dirty="0" smtClean="0"/>
              <a:t>)-página 6</a:t>
            </a:r>
          </a:p>
          <a:p>
            <a:r>
              <a:rPr lang="es-ES_tradnl" sz="2800" dirty="0" smtClean="0"/>
              <a:t>H</a:t>
            </a:r>
            <a:r>
              <a:rPr lang="es-ES" sz="2800" dirty="0" err="1" smtClean="0"/>
              <a:t>ígado</a:t>
            </a:r>
            <a:r>
              <a:rPr lang="es-ES" sz="2800" dirty="0" smtClean="0"/>
              <a:t> (glucógeno)-página 6</a:t>
            </a:r>
          </a:p>
          <a:p>
            <a:endParaRPr lang="es-ES" sz="2800" dirty="0" smtClean="0"/>
          </a:p>
          <a:p>
            <a:endParaRPr lang="es-ES" sz="2800" dirty="0" smtClean="0"/>
          </a:p>
          <a:p>
            <a:endParaRPr lang="es-ES" sz="2800" dirty="0" smtClean="0"/>
          </a:p>
          <a:p>
            <a:endParaRPr lang="es-ES_tradnl" sz="2800" dirty="0" smtClean="0"/>
          </a:p>
          <a:p>
            <a:endParaRPr lang="es-ES_tradnl" sz="2800" dirty="0" smtClean="0"/>
          </a:p>
          <a:p>
            <a:endParaRPr lang="es-ES_tradnl" sz="2800" dirty="0" smtClean="0"/>
          </a:p>
          <a:p>
            <a:endParaRPr lang="es-ES_tradnl" sz="2800" dirty="0" smtClean="0"/>
          </a:p>
          <a:p>
            <a:endParaRPr lang="es-ES_tradnl" sz="2800" dirty="0" smtClean="0"/>
          </a:p>
          <a:p>
            <a:endParaRPr lang="es-ES_tradnl" sz="2800" dirty="0"/>
          </a:p>
        </p:txBody>
      </p:sp>
    </p:spTree>
    <p:extLst>
      <p:ext uri="{BB962C8B-B14F-4D97-AF65-F5344CB8AC3E}">
        <p14:creationId xmlns:p14="http://schemas.microsoft.com/office/powerpoint/2010/main" val="213318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565156"/>
            <a:ext cx="10515600" cy="1325563"/>
          </a:xfrm>
        </p:spPr>
        <p:txBody>
          <a:bodyPr>
            <a:normAutofit/>
          </a:bodyPr>
          <a:lstStyle/>
          <a:p>
            <a:r>
              <a:rPr lang="es-ES_tradnl" sz="2000" dirty="0" smtClean="0"/>
              <a:t>4.1  </a:t>
            </a:r>
            <a:r>
              <a:rPr lang="es-ES_tradnl" sz="2000" b="1" dirty="0" smtClean="0"/>
              <a:t>H</a:t>
            </a:r>
            <a:r>
              <a:rPr lang="es-ES" sz="2000" b="1" dirty="0" err="1" smtClean="0"/>
              <a:t>ígado</a:t>
            </a:r>
            <a:r>
              <a:rPr lang="es-ES" sz="2000" b="1" dirty="0" smtClean="0"/>
              <a:t> con glucógeno</a:t>
            </a:r>
            <a:r>
              <a:rPr lang="es-ES" sz="2000" dirty="0" smtClean="0"/>
              <a:t>. Observa la coloración rojo magenta, que corresponde al glucógeno,  en el citoplasma de los hepatocitos. Señala lo que se te pide. </a:t>
            </a:r>
            <a:endParaRPr lang="es-ES_tradnl" sz="20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_tradnl" sz="2400" dirty="0" err="1" smtClean="0"/>
              <a:t>Tinci</a:t>
            </a:r>
            <a:r>
              <a:rPr lang="es-ES" sz="2400" dirty="0" err="1" smtClean="0"/>
              <a:t>ón</a:t>
            </a:r>
            <a:r>
              <a:rPr lang="es-ES" sz="2400" dirty="0" smtClean="0"/>
              <a:t>:</a:t>
            </a:r>
          </a:p>
          <a:p>
            <a:endParaRPr lang="es-ES_tradnl" sz="2400" dirty="0" smtClean="0"/>
          </a:p>
          <a:p>
            <a:r>
              <a:rPr lang="es-ES_tradnl" sz="2400" dirty="0" smtClean="0"/>
              <a:t>Hepatocitos</a:t>
            </a:r>
          </a:p>
          <a:p>
            <a:r>
              <a:rPr lang="es-ES_tradnl" sz="2400" dirty="0" smtClean="0"/>
              <a:t>Presencia de n</a:t>
            </a:r>
            <a:r>
              <a:rPr lang="es-ES" sz="2400" dirty="0" err="1" smtClean="0"/>
              <a:t>úcleos</a:t>
            </a:r>
            <a:r>
              <a:rPr lang="es-ES" sz="2400" dirty="0" smtClean="0"/>
              <a:t> y posición en las células</a:t>
            </a:r>
          </a:p>
          <a:p>
            <a:r>
              <a:rPr lang="es-ES" sz="2400" dirty="0" smtClean="0"/>
              <a:t>Presencia de glucógeno </a:t>
            </a:r>
          </a:p>
          <a:p>
            <a:endParaRPr lang="es-ES_tradnl" sz="2400" dirty="0"/>
          </a:p>
        </p:txBody>
      </p:sp>
    </p:spTree>
    <p:extLst>
      <p:ext uri="{BB962C8B-B14F-4D97-AF65-F5344CB8AC3E}">
        <p14:creationId xmlns:p14="http://schemas.microsoft.com/office/powerpoint/2010/main" val="131033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508005"/>
            <a:ext cx="10515600" cy="1325563"/>
          </a:xfrm>
        </p:spPr>
        <p:txBody>
          <a:bodyPr>
            <a:normAutofit/>
          </a:bodyPr>
          <a:lstStyle/>
          <a:p>
            <a:r>
              <a:rPr lang="es-ES_tradnl" sz="2000" dirty="0" smtClean="0"/>
              <a:t>4.2  </a:t>
            </a:r>
            <a:r>
              <a:rPr lang="es-ES" sz="2000" b="1" dirty="0" smtClean="0"/>
              <a:t>Ganglio linfático </a:t>
            </a:r>
            <a:r>
              <a:rPr lang="es-ES" sz="2000" b="1" dirty="0" err="1" smtClean="0"/>
              <a:t>intertraqueobronquial</a:t>
            </a:r>
            <a:r>
              <a:rPr lang="es-ES" sz="2000" dirty="0" smtClean="0"/>
              <a:t>. Observa este pigmento exógeno oscuro, que corresponde al carbón fagocitado por los macrófagos. Señala lo que se te pide.</a:t>
            </a:r>
            <a:endParaRPr lang="es-ES_tradnl" sz="20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_tradnl" sz="2400" dirty="0" err="1" smtClean="0"/>
              <a:t>Tinci</a:t>
            </a:r>
            <a:r>
              <a:rPr lang="es-ES" sz="2400" dirty="0" err="1" smtClean="0"/>
              <a:t>ón</a:t>
            </a:r>
            <a:r>
              <a:rPr lang="es-ES" sz="2400" dirty="0" smtClean="0"/>
              <a:t>:</a:t>
            </a:r>
            <a:endParaRPr lang="es-ES_tradnl" sz="2400" dirty="0" smtClean="0"/>
          </a:p>
          <a:p>
            <a:endParaRPr lang="es-ES_tradnl" sz="2400" dirty="0"/>
          </a:p>
          <a:p>
            <a:endParaRPr lang="es-ES_tradnl" sz="2400" dirty="0" smtClean="0"/>
          </a:p>
          <a:p>
            <a:r>
              <a:rPr lang="es-ES_tradnl" sz="2400" dirty="0" err="1" smtClean="0"/>
              <a:t>Macr</a:t>
            </a:r>
            <a:r>
              <a:rPr lang="es-ES" sz="2400" dirty="0" err="1" smtClean="0"/>
              <a:t>ófagos</a:t>
            </a:r>
            <a:r>
              <a:rPr lang="es-ES" sz="2400" dirty="0" smtClean="0"/>
              <a:t> con partículas de carbón</a:t>
            </a:r>
            <a:endParaRPr lang="es-ES_tradnl" sz="2400" dirty="0"/>
          </a:p>
        </p:txBody>
      </p:sp>
    </p:spTree>
    <p:extLst>
      <p:ext uri="{BB962C8B-B14F-4D97-AF65-F5344CB8AC3E}">
        <p14:creationId xmlns:p14="http://schemas.microsoft.com/office/powerpoint/2010/main" val="149227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636597"/>
            <a:ext cx="10515600" cy="1325563"/>
          </a:xfrm>
        </p:spPr>
        <p:txBody>
          <a:bodyPr>
            <a:normAutofit/>
          </a:bodyPr>
          <a:lstStyle/>
          <a:p>
            <a:r>
              <a:rPr lang="es-ES_tradnl" sz="2000" dirty="0" smtClean="0"/>
              <a:t>4.3  </a:t>
            </a:r>
            <a:r>
              <a:rPr lang="es-ES" sz="2000" b="1" dirty="0" smtClean="0"/>
              <a:t>Mesencéfalo</a:t>
            </a:r>
            <a:r>
              <a:rPr lang="es-ES" sz="2000" dirty="0" smtClean="0"/>
              <a:t>. </a:t>
            </a:r>
            <a:r>
              <a:rPr lang="es-MX" sz="2000" dirty="0" smtClean="0"/>
              <a:t>Observa </a:t>
            </a:r>
            <a:r>
              <a:rPr lang="es-MX" sz="2000" dirty="0"/>
              <a:t>el pigmento endógeno de neuromelanina (partículas de color negro) en el citoplasma de las neuronas situadas en la sustancia nigra.</a:t>
            </a:r>
            <a:r>
              <a:rPr lang="es-ES_tradnl" sz="2000" dirty="0" smtClean="0">
                <a:effectLst/>
              </a:rPr>
              <a:t> </a:t>
            </a:r>
            <a:r>
              <a:rPr lang="es-ES" sz="2000" dirty="0"/>
              <a:t>Señala lo que se te pide. </a:t>
            </a:r>
            <a:endParaRPr lang="es-ES_tradnl" sz="20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_tradnl" sz="2400" dirty="0" err="1" smtClean="0"/>
              <a:t>Tinci</a:t>
            </a:r>
            <a:r>
              <a:rPr lang="es-ES" sz="2400" dirty="0" err="1" smtClean="0"/>
              <a:t>ón</a:t>
            </a:r>
            <a:r>
              <a:rPr lang="es-ES" sz="2400" dirty="0" smtClean="0"/>
              <a:t>:</a:t>
            </a:r>
            <a:endParaRPr lang="es-ES_tradnl" sz="2400" dirty="0"/>
          </a:p>
          <a:p>
            <a:endParaRPr lang="es-ES_tradnl" sz="2400" dirty="0" smtClean="0"/>
          </a:p>
          <a:p>
            <a:r>
              <a:rPr lang="es-ES_tradnl" sz="2400" dirty="0" err="1" smtClean="0"/>
              <a:t>Neuromelanina</a:t>
            </a:r>
            <a:r>
              <a:rPr lang="es-ES_tradnl" sz="2400" dirty="0" smtClean="0"/>
              <a:t> en el citoplasma de las neuronas. </a:t>
            </a:r>
            <a:endParaRPr lang="es-ES_tradnl" sz="2400" dirty="0"/>
          </a:p>
        </p:txBody>
      </p:sp>
    </p:spTree>
    <p:extLst>
      <p:ext uri="{BB962C8B-B14F-4D97-AF65-F5344CB8AC3E}">
        <p14:creationId xmlns:p14="http://schemas.microsoft.com/office/powerpoint/2010/main" val="96182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579445"/>
            <a:ext cx="10515600" cy="1325563"/>
          </a:xfrm>
        </p:spPr>
        <p:txBody>
          <a:bodyPr>
            <a:noAutofit/>
          </a:bodyPr>
          <a:lstStyle/>
          <a:p>
            <a:r>
              <a:rPr lang="es-ES_tradnl" sz="2000" dirty="0" smtClean="0"/>
              <a:t>4.4  </a:t>
            </a:r>
            <a:r>
              <a:rPr lang="es-ES" sz="2000" b="1" dirty="0" smtClean="0"/>
              <a:t>Miocardio</a:t>
            </a:r>
            <a:r>
              <a:rPr lang="es-ES" sz="2000" dirty="0" smtClean="0"/>
              <a:t>. </a:t>
            </a:r>
            <a:r>
              <a:rPr lang="es-MX" sz="2000" dirty="0" smtClean="0"/>
              <a:t>Observa el pigmento de lipofucsina o pigmento de desgaste, de color rojo magenta, en las células musculares (miocardiocitos) del corazón. Se sitúa preferentemente en los espacios relacionados con los polos de los núcleos. </a:t>
            </a:r>
            <a:r>
              <a:rPr lang="es-ES" sz="2000" dirty="0"/>
              <a:t>Señala lo que se te pide. </a:t>
            </a:r>
            <a:endParaRPr lang="es-ES_tradnl" sz="20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_tradnl" sz="2400" dirty="0" err="1" smtClean="0"/>
              <a:t>Tinci</a:t>
            </a:r>
            <a:r>
              <a:rPr lang="es-ES" sz="2400" dirty="0" err="1" smtClean="0"/>
              <a:t>ón</a:t>
            </a:r>
            <a:r>
              <a:rPr lang="es-ES" sz="2400" dirty="0" smtClean="0"/>
              <a:t>:</a:t>
            </a:r>
            <a:endParaRPr lang="es-ES_tradnl" sz="2400" dirty="0" smtClean="0"/>
          </a:p>
          <a:p>
            <a:endParaRPr lang="es-ES_tradnl" sz="2400" dirty="0"/>
          </a:p>
          <a:p>
            <a:r>
              <a:rPr lang="es-ES_tradnl" sz="2400" dirty="0" err="1" smtClean="0"/>
              <a:t>Miocardiocitos</a:t>
            </a:r>
            <a:r>
              <a:rPr lang="es-ES_tradnl" sz="2400" dirty="0" smtClean="0"/>
              <a:t> en </a:t>
            </a:r>
            <a:r>
              <a:rPr lang="es-ES_tradnl" sz="2400" dirty="0" err="1" smtClean="0"/>
              <a:t>secci</a:t>
            </a:r>
            <a:r>
              <a:rPr lang="es-ES" sz="2400" dirty="0" err="1" smtClean="0"/>
              <a:t>ón</a:t>
            </a:r>
            <a:r>
              <a:rPr lang="es-ES" sz="2400" dirty="0" smtClean="0"/>
              <a:t> longitudinal</a:t>
            </a:r>
          </a:p>
          <a:p>
            <a:r>
              <a:rPr lang="es-ES" sz="2400" dirty="0" smtClean="0"/>
              <a:t>Núcleos</a:t>
            </a:r>
          </a:p>
          <a:p>
            <a:r>
              <a:rPr lang="es-ES" sz="2400" dirty="0" smtClean="0"/>
              <a:t>Pigmentos de </a:t>
            </a:r>
            <a:r>
              <a:rPr lang="es-ES" sz="2400" dirty="0" err="1" smtClean="0"/>
              <a:t>lipofucsina</a:t>
            </a:r>
            <a:endParaRPr lang="es-ES_tradnl" sz="2400" dirty="0"/>
          </a:p>
        </p:txBody>
      </p:sp>
    </p:spTree>
    <p:extLst>
      <p:ext uri="{BB962C8B-B14F-4D97-AF65-F5344CB8AC3E}">
        <p14:creationId xmlns:p14="http://schemas.microsoft.com/office/powerpoint/2010/main" val="828108451"/>
      </p:ext>
    </p:extLst>
  </p:cSld>
  <p:clrMapOvr>
    <a:masterClrMapping/>
  </p:clrMapOvr>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1" id="{5B9C1152-0AB5-D649-9147-01DACE9BC431}" vid="{B72FEF3F-818D-0548-9C1B-2686BBE0E7C2}"/>
    </a:ext>
  </a:extLst>
</a:theme>
</file>

<file path=docProps/app.xml><?xml version="1.0" encoding="utf-8"?>
<Properties xmlns="http://schemas.openxmlformats.org/officeDocument/2006/extended-properties" xmlns:vt="http://schemas.openxmlformats.org/officeDocument/2006/docPropsVTypes">
  <Template>manual</Template>
  <TotalTime>7</TotalTime>
  <Words>283</Words>
  <Application>Microsoft Macintosh PowerPoint</Application>
  <PresentationFormat>Panorámica</PresentationFormat>
  <Paragraphs>46</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American Typewriter</vt:lpstr>
      <vt:lpstr>Calibri</vt:lpstr>
      <vt:lpstr>Calibri Light</vt:lpstr>
      <vt:lpstr>Arial</vt:lpstr>
      <vt:lpstr>Tema2</vt:lpstr>
      <vt:lpstr>Presentación de PowerPoint</vt:lpstr>
      <vt:lpstr>Resultado de aprendizaje:  Identifica las inclusiones en fotomicrografías de cortes histológicos. </vt:lpstr>
      <vt:lpstr>4.1  Hígado con glucógeno. Observa la coloración rojo magenta, que corresponde al glucógeno,  en el citoplasma de los hepatocitos. Señala lo que se te pide. </vt:lpstr>
      <vt:lpstr>4.2  Ganglio linfático intertraqueobronquial. Observa este pigmento exógeno oscuro, que corresponde al carbón fagocitado por los macrófagos. Señala lo que se te pide.</vt:lpstr>
      <vt:lpstr>4.3  Mesencéfalo. Observa el pigmento endógeno de neuromelanina (partículas de color negro) en el citoplasma de las neuronas situadas en la sustancia nigra. Señala lo que se te pide. </vt:lpstr>
      <vt:lpstr>4.4  Miocardio. Observa el pigmento de lipofucsina o pigmento de desgaste, de color rojo magenta, en las células musculares (miocardiocitos) del corazón. Se sitúa preferentemente en los espacios relacionados con los polos de los núcleos. Señala lo que se te pide.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3</cp:revision>
  <dcterms:created xsi:type="dcterms:W3CDTF">2020-08-31T18:50:33Z</dcterms:created>
  <dcterms:modified xsi:type="dcterms:W3CDTF">2020-08-31T23:27:04Z</dcterms:modified>
</cp:coreProperties>
</file>