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/>
    <p:restoredTop sz="91584"/>
  </p:normalViewPr>
  <p:slideViewPr>
    <p:cSldViewPr snapToGrid="0" snapToObjects="1" showGuides="1">
      <p:cViewPr varScale="1">
        <p:scale>
          <a:sx n="90" d="100"/>
          <a:sy n="90" d="100"/>
        </p:scale>
        <p:origin x="108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623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716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08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987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56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112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522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974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430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444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085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7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facmed.unam.mx/deptos/biocetis/atlas2013A/bio2/bio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half" idx="2"/>
          </p:nvPr>
        </p:nvSpPr>
        <p:spPr>
          <a:xfrm>
            <a:off x="992188" y="1578610"/>
            <a:ext cx="6201092" cy="4282440"/>
          </a:xfrm>
        </p:spPr>
        <p:txBody>
          <a:bodyPr/>
          <a:lstStyle/>
          <a:p>
            <a:pPr algn="ctr"/>
            <a:r>
              <a:rPr lang="es-ES" sz="4000" b="1" dirty="0">
                <a:solidFill>
                  <a:srgbClr val="0070C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Manual digital de </a:t>
            </a:r>
            <a:r>
              <a:rPr lang="es-ES" sz="4000" b="1" dirty="0" smtClean="0">
                <a:solidFill>
                  <a:srgbClr val="0070C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prácticas</a:t>
            </a:r>
          </a:p>
          <a:p>
            <a:pPr algn="ctr"/>
            <a:r>
              <a:rPr lang="es-ES" sz="3200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s-ES" sz="3200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s-ES" sz="3200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Práctica 3</a:t>
            </a:r>
            <a:r>
              <a:rPr lang="es-ES" sz="3200" dirty="0" smtClean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. Biología Celular I.</a:t>
            </a:r>
          </a:p>
          <a:p>
            <a:pPr algn="ctr"/>
            <a:r>
              <a:rPr lang="es-ES" sz="3200" dirty="0" err="1" smtClean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Organelos</a:t>
            </a:r>
            <a:r>
              <a:rPr lang="es-ES" sz="3200" dirty="0" smtClean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Celulares</a:t>
            </a:r>
            <a:endParaRPr lang="es-ES_tradnl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t="9442" r="41048" b="-782"/>
          <a:stretch/>
        </p:blipFill>
        <p:spPr>
          <a:xfrm>
            <a:off x="7498080" y="1380490"/>
            <a:ext cx="3505200" cy="4822190"/>
          </a:xfrm>
        </p:spPr>
      </p:pic>
    </p:spTree>
    <p:extLst>
      <p:ext uri="{BB962C8B-B14F-4D97-AF65-F5344CB8AC3E}">
        <p14:creationId xmlns:p14="http://schemas.microsoft.com/office/powerpoint/2010/main" val="18280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>
            <a:noAutofit/>
          </a:bodyPr>
          <a:lstStyle/>
          <a:p>
            <a:r>
              <a:rPr lang="es-ES_tradnl" sz="2000" dirty="0" smtClean="0"/>
              <a:t/>
            </a:r>
            <a:br>
              <a:rPr lang="es-ES_tradnl" sz="2000" dirty="0" smtClean="0"/>
            </a:br>
            <a:r>
              <a:rPr lang="es-ES_tradnl" sz="2000" dirty="0" smtClean="0"/>
              <a:t>3.8 Busca en el Atlas Digital una </a:t>
            </a:r>
            <a:r>
              <a:rPr lang="es-ES_tradnl" sz="2000" dirty="0" err="1" smtClean="0"/>
              <a:t>micrograf</a:t>
            </a:r>
            <a:r>
              <a:rPr lang="es-ES" sz="2000" dirty="0" err="1" smtClean="0"/>
              <a:t>ía</a:t>
            </a:r>
            <a:r>
              <a:rPr lang="es-ES" sz="2000" dirty="0" smtClean="0"/>
              <a:t> electrónica</a:t>
            </a:r>
            <a:r>
              <a:rPr lang="es-ES_tradnl" sz="2000" dirty="0" smtClean="0"/>
              <a:t> de </a:t>
            </a:r>
            <a:r>
              <a:rPr lang="es-ES_tradnl" sz="2000" dirty="0" err="1" smtClean="0"/>
              <a:t>transmisi</a:t>
            </a:r>
            <a:r>
              <a:rPr lang="es-ES" sz="2000" dirty="0" err="1" smtClean="0"/>
              <a:t>ón</a:t>
            </a:r>
            <a:r>
              <a:rPr lang="es-ES" sz="2000" dirty="0" smtClean="0"/>
              <a:t> de </a:t>
            </a:r>
            <a:r>
              <a:rPr lang="es-ES" sz="2000" u="sng" dirty="0" smtClean="0"/>
              <a:t>peroxisomas</a:t>
            </a:r>
            <a:r>
              <a:rPr lang="es-ES_tradnl" sz="2000" dirty="0" smtClean="0"/>
              <a:t>, col</a:t>
            </a:r>
            <a:r>
              <a:rPr lang="es-ES" sz="2000" dirty="0" err="1" smtClean="0"/>
              <a:t>ó</a:t>
            </a:r>
            <a:r>
              <a:rPr lang="es-ES_tradnl" sz="2000" dirty="0" smtClean="0"/>
              <a:t>cala en el recuadro y señala lo que se te pide. </a:t>
            </a:r>
            <a:endParaRPr lang="es-ES_tradnl" sz="2000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7248525" cy="4600575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s-ES_tradnl" sz="1400" dirty="0" smtClean="0"/>
              <a:t>Coloca la imagen </a:t>
            </a:r>
            <a:r>
              <a:rPr lang="es-ES_tradnl" sz="1400" dirty="0" err="1" smtClean="0"/>
              <a:t>aqu</a:t>
            </a:r>
            <a:r>
              <a:rPr lang="es-ES" sz="1400" dirty="0" smtClean="0"/>
              <a:t>í</a:t>
            </a:r>
            <a:endParaRPr lang="es-ES_tradnl" sz="1400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8301038" y="1825625"/>
            <a:ext cx="3052762" cy="4351338"/>
          </a:xfrm>
        </p:spPr>
        <p:txBody>
          <a:bodyPr>
            <a:normAutofit/>
          </a:bodyPr>
          <a:lstStyle/>
          <a:p>
            <a:endParaRPr lang="es-ES" sz="2400" dirty="0" smtClean="0"/>
          </a:p>
          <a:p>
            <a:r>
              <a:rPr lang="es-ES" sz="2400" dirty="0" smtClean="0"/>
              <a:t>Membrana del peroxisoma</a:t>
            </a:r>
          </a:p>
          <a:p>
            <a:endParaRPr lang="es-ES" sz="2400" dirty="0"/>
          </a:p>
          <a:p>
            <a:r>
              <a:rPr lang="es-ES" sz="2400" dirty="0" smtClean="0"/>
              <a:t>Contenido del peroxisoma</a:t>
            </a:r>
          </a:p>
          <a:p>
            <a:endParaRPr lang="es-ES" sz="2400" dirty="0"/>
          </a:p>
          <a:p>
            <a:r>
              <a:rPr lang="es-ES" sz="2400" dirty="0" smtClean="0"/>
              <a:t>Cristales de urato-oxidasa</a:t>
            </a:r>
          </a:p>
        </p:txBody>
      </p:sp>
    </p:spTree>
    <p:extLst>
      <p:ext uri="{BB962C8B-B14F-4D97-AF65-F5344CB8AC3E}">
        <p14:creationId xmlns:p14="http://schemas.microsoft.com/office/powerpoint/2010/main" val="94785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450975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es-ES_tradnl" sz="2800" b="1" dirty="0"/>
              <a:t>Resultado de </a:t>
            </a:r>
            <a:r>
              <a:rPr lang="es-ES_tradnl" sz="2800" b="1" dirty="0" smtClean="0"/>
              <a:t>aprendizaje:</a:t>
            </a:r>
            <a:br>
              <a:rPr lang="es-ES_tradnl" sz="2800" b="1" dirty="0" smtClean="0"/>
            </a:br>
            <a:r>
              <a:rPr lang="es-ES_tradnl" sz="2800" b="1" dirty="0" smtClean="0"/>
              <a:t/>
            </a:r>
            <a:br>
              <a:rPr lang="es-ES_tradnl" sz="2800" b="1" dirty="0" smtClean="0"/>
            </a:br>
            <a:r>
              <a:rPr lang="es-ES_tradnl" sz="2800" dirty="0" smtClean="0"/>
              <a:t>Identifica </a:t>
            </a:r>
            <a:r>
              <a:rPr lang="es-ES_tradnl" sz="2800" dirty="0"/>
              <a:t>en </a:t>
            </a:r>
            <a:r>
              <a:rPr lang="es-ES_tradnl" sz="2800" dirty="0" err="1"/>
              <a:t>micrograf</a:t>
            </a:r>
            <a:r>
              <a:rPr lang="es-ES" sz="2800" dirty="0" err="1"/>
              <a:t>ías</a:t>
            </a:r>
            <a:r>
              <a:rPr lang="es-ES" sz="2800" dirty="0"/>
              <a:t> electrónicas la morfología de los </a:t>
            </a:r>
            <a:r>
              <a:rPr lang="es-ES" sz="2800" dirty="0" err="1"/>
              <a:t>organelos</a:t>
            </a:r>
            <a:r>
              <a:rPr lang="es-ES" sz="2800" dirty="0"/>
              <a:t> celulares.</a:t>
            </a:r>
            <a:r>
              <a:rPr lang="es-ES_tradnl" sz="2800" dirty="0"/>
              <a:t/>
            </a:r>
            <a:br>
              <a:rPr lang="es-ES_tradnl" sz="2800" dirty="0"/>
            </a:br>
            <a:r>
              <a:rPr lang="es-ES_tradnl" sz="2800" dirty="0"/>
              <a:t/>
            </a:r>
            <a:br>
              <a:rPr lang="es-ES_tradnl" sz="2800" dirty="0"/>
            </a:br>
            <a:endParaRPr lang="es-ES_tradnl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_tradnl" sz="2800" dirty="0"/>
              <a:t>Recursos</a:t>
            </a:r>
            <a:r>
              <a:rPr lang="es-ES_tradnl" sz="2800" dirty="0" smtClean="0"/>
              <a:t>:</a:t>
            </a:r>
          </a:p>
          <a:p>
            <a:endParaRPr lang="es-ES_tradnl" sz="2800" dirty="0" smtClean="0"/>
          </a:p>
          <a:p>
            <a:r>
              <a:rPr lang="es-ES_tradnl" sz="2800" dirty="0">
                <a:hlinkClick r:id="rId2"/>
              </a:rPr>
              <a:t>http://www.facmed.unam.mx/deptos/biocetis/atlas2013A/bio2/bio.html</a:t>
            </a:r>
            <a:r>
              <a:rPr lang="es-ES_tradnl" sz="2800" dirty="0"/>
              <a:t>  </a:t>
            </a:r>
            <a:r>
              <a:rPr lang="es-ES_tradnl" sz="2800" dirty="0" err="1"/>
              <a:t>Biolog</a:t>
            </a:r>
            <a:r>
              <a:rPr lang="es-ES" sz="2800" dirty="0" err="1"/>
              <a:t>ía</a:t>
            </a:r>
            <a:r>
              <a:rPr lang="es-ES" sz="2800" dirty="0"/>
              <a:t> Celular</a:t>
            </a:r>
            <a:endParaRPr lang="es-ES_tradnl" sz="2800" dirty="0"/>
          </a:p>
          <a:p>
            <a:endParaRPr lang="es-ES_tradnl" sz="2800" dirty="0" smtClean="0"/>
          </a:p>
          <a:p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100371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65145"/>
            <a:ext cx="10515600" cy="1325563"/>
          </a:xfrm>
        </p:spPr>
        <p:txBody>
          <a:bodyPr>
            <a:noAutofit/>
          </a:bodyPr>
          <a:lstStyle/>
          <a:p>
            <a:r>
              <a:rPr lang="es-ES_tradnl" sz="2000" dirty="0" smtClean="0"/>
              <a:t/>
            </a:r>
            <a:br>
              <a:rPr lang="es-ES_tradnl" sz="2000" dirty="0" smtClean="0"/>
            </a:br>
            <a:r>
              <a:rPr lang="es-ES_tradnl" sz="2000" dirty="0" smtClean="0"/>
              <a:t>3.1 Busca en el Atlas Digital una </a:t>
            </a:r>
            <a:r>
              <a:rPr lang="es-ES_tradnl" sz="2000" dirty="0" err="1" smtClean="0"/>
              <a:t>micrograf</a:t>
            </a:r>
            <a:r>
              <a:rPr lang="es-ES" sz="2000" dirty="0" err="1" smtClean="0"/>
              <a:t>ía</a:t>
            </a:r>
            <a:r>
              <a:rPr lang="es-ES" sz="2000" dirty="0" smtClean="0"/>
              <a:t> electrónica</a:t>
            </a:r>
            <a:r>
              <a:rPr lang="es-ES_tradnl" sz="2000" dirty="0" smtClean="0"/>
              <a:t> de </a:t>
            </a:r>
            <a:r>
              <a:rPr lang="es-ES_tradnl" sz="2000" dirty="0" err="1" smtClean="0"/>
              <a:t>transmisi</a:t>
            </a:r>
            <a:r>
              <a:rPr lang="es-ES" sz="2000" dirty="0" err="1" smtClean="0"/>
              <a:t>ón</a:t>
            </a:r>
            <a:r>
              <a:rPr lang="es-ES" sz="2000" dirty="0" smtClean="0"/>
              <a:t> de la </a:t>
            </a:r>
            <a:r>
              <a:rPr lang="es-ES_tradnl" sz="2000" u="sng" dirty="0" smtClean="0"/>
              <a:t>membrana celular</a:t>
            </a:r>
            <a:r>
              <a:rPr lang="es-ES_tradnl" sz="2000" dirty="0" smtClean="0"/>
              <a:t>, col</a:t>
            </a:r>
            <a:r>
              <a:rPr lang="es-ES" sz="2000" dirty="0" err="1" smtClean="0"/>
              <a:t>ó</a:t>
            </a:r>
            <a:r>
              <a:rPr lang="es-ES_tradnl" sz="2000" dirty="0" smtClean="0"/>
              <a:t>cala en el recuadro y señala lo que se te pide. </a:t>
            </a:r>
            <a:endParaRPr lang="es-ES_tradnl" sz="2000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6877051" cy="4632326"/>
          </a:xfrm>
          <a:ln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s-ES_tradnl" sz="1400" dirty="0" smtClean="0"/>
              <a:t>Coloca la imagen </a:t>
            </a:r>
            <a:r>
              <a:rPr lang="es-ES_tradnl" sz="1400" dirty="0" err="1" smtClean="0"/>
              <a:t>aqu</a:t>
            </a:r>
            <a:r>
              <a:rPr lang="es-ES" sz="1400" dirty="0" smtClean="0"/>
              <a:t>í</a:t>
            </a:r>
            <a:endParaRPr lang="es-ES_tradnl" sz="1400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7900988" y="1825625"/>
            <a:ext cx="3452812" cy="4351338"/>
          </a:xfrm>
        </p:spPr>
        <p:txBody>
          <a:bodyPr>
            <a:normAutofit fontScale="92500" lnSpcReduction="10000"/>
          </a:bodyPr>
          <a:lstStyle/>
          <a:p>
            <a:r>
              <a:rPr lang="es-ES_tradnl" sz="2400" dirty="0" smtClean="0"/>
              <a:t>Espacio extracelular</a:t>
            </a:r>
          </a:p>
          <a:p>
            <a:r>
              <a:rPr lang="es-ES_tradnl" sz="2400" dirty="0" err="1" smtClean="0"/>
              <a:t>Glucoc</a:t>
            </a:r>
            <a:r>
              <a:rPr lang="es-ES" sz="2400" dirty="0" err="1" smtClean="0"/>
              <a:t>álix</a:t>
            </a:r>
            <a:endParaRPr lang="es-ES" sz="2400" dirty="0" smtClean="0"/>
          </a:p>
          <a:p>
            <a:endParaRPr lang="es-ES" sz="2400" dirty="0" smtClean="0"/>
          </a:p>
          <a:p>
            <a:pPr marL="0" indent="0">
              <a:buNone/>
            </a:pPr>
            <a:r>
              <a:rPr lang="es-ES" sz="2400" b="1" dirty="0" smtClean="0"/>
              <a:t>ESTRUCTURA TRILAMINAR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smtClean="0"/>
              <a:t>Lámina </a:t>
            </a:r>
            <a:r>
              <a:rPr lang="es-ES" sz="2400" dirty="0" err="1" smtClean="0"/>
              <a:t>electrondensa</a:t>
            </a:r>
            <a:r>
              <a:rPr lang="es-ES" sz="2400" dirty="0" smtClean="0"/>
              <a:t> externa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smtClean="0"/>
              <a:t>Lámina </a:t>
            </a:r>
            <a:r>
              <a:rPr lang="es-ES" sz="2400" dirty="0" err="1" smtClean="0"/>
              <a:t>electronlúcida</a:t>
            </a:r>
            <a:r>
              <a:rPr lang="es-ES" sz="2400" dirty="0" smtClean="0"/>
              <a:t> central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smtClean="0"/>
              <a:t>Lámina </a:t>
            </a:r>
            <a:r>
              <a:rPr lang="es-ES" sz="2400" dirty="0" err="1" smtClean="0"/>
              <a:t>electrondensa</a:t>
            </a:r>
            <a:r>
              <a:rPr lang="es-ES" sz="2400" dirty="0" smtClean="0"/>
              <a:t> interna</a:t>
            </a:r>
          </a:p>
          <a:p>
            <a:pPr marL="514350" indent="-514350">
              <a:buFont typeface="+mj-lt"/>
              <a:buAutoNum type="arabicPeriod"/>
            </a:pPr>
            <a:endParaRPr lang="es-ES" sz="2400" dirty="0" smtClean="0"/>
          </a:p>
          <a:p>
            <a:r>
              <a:rPr lang="es-ES" sz="2400" dirty="0" smtClean="0"/>
              <a:t>Espacio citoplasmático</a:t>
            </a:r>
          </a:p>
          <a:p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91591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93733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2000" dirty="0"/>
              <a:t>3</a:t>
            </a:r>
            <a:r>
              <a:rPr lang="es-ES_tradnl" sz="2000" dirty="0" smtClean="0"/>
              <a:t>.2 Busca en el internet un esquema de la membrana celular o </a:t>
            </a:r>
            <a:r>
              <a:rPr lang="es-ES_tradnl" sz="2000" dirty="0" err="1" smtClean="0"/>
              <a:t>plasmalema</a:t>
            </a:r>
            <a:r>
              <a:rPr lang="es-ES_tradnl" sz="2000" dirty="0" smtClean="0"/>
              <a:t> donde puedas señalar sus componentes moleculares. </a:t>
            </a:r>
            <a:endParaRPr lang="es-ES_tradnl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162801" cy="4560888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s-ES_tradnl" sz="1400" dirty="0" smtClean="0"/>
              <a:t>Coloca</a:t>
            </a:r>
            <a:r>
              <a:rPr lang="es-ES" sz="1400" dirty="0" smtClean="0"/>
              <a:t> la imagen aquí</a:t>
            </a:r>
            <a:endParaRPr lang="es-ES_tradnl" sz="14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115300" y="1825625"/>
            <a:ext cx="3238499" cy="4351338"/>
          </a:xfrm>
        </p:spPr>
        <p:txBody>
          <a:bodyPr>
            <a:normAutofit/>
          </a:bodyPr>
          <a:lstStyle/>
          <a:p>
            <a:r>
              <a:rPr lang="es-ES" sz="2400" dirty="0" smtClean="0"/>
              <a:t>Proteínas integrales</a:t>
            </a:r>
          </a:p>
          <a:p>
            <a:r>
              <a:rPr lang="es-ES_tradnl" sz="2400" dirty="0" smtClean="0"/>
              <a:t>Mol</a:t>
            </a:r>
            <a:r>
              <a:rPr lang="es-ES" sz="2400" dirty="0" err="1" smtClean="0"/>
              <a:t>éculas</a:t>
            </a:r>
            <a:r>
              <a:rPr lang="es-ES" sz="2400" dirty="0" smtClean="0"/>
              <a:t> de carbohidratos</a:t>
            </a:r>
          </a:p>
          <a:p>
            <a:r>
              <a:rPr lang="es-ES" sz="2400" dirty="0" smtClean="0"/>
              <a:t>Cabezas de fosfolípidos</a:t>
            </a:r>
          </a:p>
          <a:p>
            <a:r>
              <a:rPr lang="es-ES" sz="2400" dirty="0" smtClean="0"/>
              <a:t>Moléculas de colesterol</a:t>
            </a:r>
          </a:p>
          <a:p>
            <a:r>
              <a:rPr lang="es-ES" sz="2400" dirty="0" smtClean="0"/>
              <a:t>Colas de fosfolípidos</a:t>
            </a:r>
          </a:p>
          <a:p>
            <a:r>
              <a:rPr lang="es-ES" sz="2400" dirty="0" smtClean="0"/>
              <a:t>Proteínas periféricas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51523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07993"/>
            <a:ext cx="10515600" cy="1325563"/>
          </a:xfrm>
        </p:spPr>
        <p:txBody>
          <a:bodyPr>
            <a:noAutofit/>
          </a:bodyPr>
          <a:lstStyle/>
          <a:p>
            <a:r>
              <a:rPr lang="es-ES_tradnl" sz="2000" dirty="0" smtClean="0"/>
              <a:t/>
            </a:r>
            <a:br>
              <a:rPr lang="es-ES_tradnl" sz="2000" dirty="0" smtClean="0"/>
            </a:br>
            <a:r>
              <a:rPr lang="es-ES_tradnl" sz="2000" dirty="0" smtClean="0"/>
              <a:t>3.3 Busca en el Atlas Digital una </a:t>
            </a:r>
            <a:r>
              <a:rPr lang="es-ES_tradnl" sz="2000" dirty="0" err="1" smtClean="0"/>
              <a:t>micrograf</a:t>
            </a:r>
            <a:r>
              <a:rPr lang="es-ES" sz="2000" dirty="0" err="1" smtClean="0"/>
              <a:t>ía</a:t>
            </a:r>
            <a:r>
              <a:rPr lang="es-ES" sz="2000" dirty="0" smtClean="0"/>
              <a:t> electrónica</a:t>
            </a:r>
            <a:r>
              <a:rPr lang="es-ES_tradnl" sz="2000" dirty="0" smtClean="0"/>
              <a:t> de </a:t>
            </a:r>
            <a:r>
              <a:rPr lang="es-ES_tradnl" sz="2000" dirty="0" err="1" smtClean="0"/>
              <a:t>transmisi</a:t>
            </a:r>
            <a:r>
              <a:rPr lang="es-ES" sz="2000" dirty="0" err="1" smtClean="0"/>
              <a:t>ón</a:t>
            </a:r>
            <a:r>
              <a:rPr lang="es-ES" sz="2000" dirty="0" smtClean="0"/>
              <a:t> del </a:t>
            </a:r>
            <a:r>
              <a:rPr lang="es-ES" sz="2000" u="sng" dirty="0" smtClean="0"/>
              <a:t>retículo endoplásmico rugoso (RER)</a:t>
            </a:r>
            <a:r>
              <a:rPr lang="es-ES_tradnl" sz="2000" dirty="0" smtClean="0"/>
              <a:t>, col</a:t>
            </a:r>
            <a:r>
              <a:rPr lang="es-ES" sz="2000" dirty="0" err="1" smtClean="0"/>
              <a:t>ó</a:t>
            </a:r>
            <a:r>
              <a:rPr lang="es-ES_tradnl" sz="2000" dirty="0" smtClean="0"/>
              <a:t>cala en el recuadro y señala lo que se te pide. </a:t>
            </a:r>
            <a:endParaRPr lang="es-ES_tradnl" sz="2000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205664" cy="4351338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s-ES_tradnl" sz="1400" dirty="0" smtClean="0"/>
              <a:t>Coloca la imagen </a:t>
            </a:r>
            <a:r>
              <a:rPr lang="es-ES_tradnl" sz="1400" dirty="0" err="1" smtClean="0"/>
              <a:t>aqu</a:t>
            </a:r>
            <a:r>
              <a:rPr lang="es-ES" sz="1400" dirty="0" smtClean="0"/>
              <a:t>í</a:t>
            </a:r>
            <a:endParaRPr lang="es-ES_tradnl" sz="1400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8201024" y="1825625"/>
            <a:ext cx="3152775" cy="4351338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>Citoplasma</a:t>
            </a:r>
          </a:p>
          <a:p>
            <a:endParaRPr lang="es-ES_tradnl" sz="2400" dirty="0"/>
          </a:p>
          <a:p>
            <a:r>
              <a:rPr lang="es-ES_tradnl" sz="2400" dirty="0" smtClean="0"/>
              <a:t>Ribosomas</a:t>
            </a:r>
          </a:p>
          <a:p>
            <a:endParaRPr lang="es-ES_tradnl" sz="2400" dirty="0"/>
          </a:p>
          <a:p>
            <a:r>
              <a:rPr lang="es-ES_tradnl" sz="2400" dirty="0" smtClean="0"/>
              <a:t>Cisternas </a:t>
            </a:r>
            <a:r>
              <a:rPr lang="es-ES_tradnl" sz="2400" dirty="0" err="1" smtClean="0"/>
              <a:t>membranales</a:t>
            </a:r>
            <a:endParaRPr lang="es-ES_tradnl" sz="2400" dirty="0" smtClean="0"/>
          </a:p>
          <a:p>
            <a:endParaRPr lang="es-ES_tradnl" sz="2400" dirty="0"/>
          </a:p>
          <a:p>
            <a:r>
              <a:rPr lang="es-ES_tradnl" sz="2400" dirty="0" smtClean="0"/>
              <a:t>Espacios de las cisternas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33725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50859"/>
            <a:ext cx="10515600" cy="1325563"/>
          </a:xfrm>
        </p:spPr>
        <p:txBody>
          <a:bodyPr>
            <a:noAutofit/>
          </a:bodyPr>
          <a:lstStyle/>
          <a:p>
            <a:r>
              <a:rPr lang="es-ES_tradnl" sz="2000" dirty="0" smtClean="0"/>
              <a:t/>
            </a:r>
            <a:br>
              <a:rPr lang="es-ES_tradnl" sz="2000" dirty="0" smtClean="0"/>
            </a:br>
            <a:r>
              <a:rPr lang="es-ES_tradnl" sz="2000" dirty="0" smtClean="0"/>
              <a:t>3.4 Busca en el Atlas Digital una </a:t>
            </a:r>
            <a:r>
              <a:rPr lang="es-ES_tradnl" sz="2000" dirty="0" err="1" smtClean="0"/>
              <a:t>micrograf</a:t>
            </a:r>
            <a:r>
              <a:rPr lang="es-ES" sz="2000" dirty="0" err="1" smtClean="0"/>
              <a:t>ía</a:t>
            </a:r>
            <a:r>
              <a:rPr lang="es-ES" sz="2000" dirty="0" smtClean="0"/>
              <a:t> electrónica</a:t>
            </a:r>
            <a:r>
              <a:rPr lang="es-ES_tradnl" sz="2000" dirty="0" smtClean="0"/>
              <a:t> de </a:t>
            </a:r>
            <a:r>
              <a:rPr lang="es-ES_tradnl" sz="2000" dirty="0" err="1" smtClean="0"/>
              <a:t>transmisi</a:t>
            </a:r>
            <a:r>
              <a:rPr lang="es-ES" sz="2000" dirty="0" err="1" smtClean="0"/>
              <a:t>ón</a:t>
            </a:r>
            <a:r>
              <a:rPr lang="es-ES" sz="2000" dirty="0" smtClean="0"/>
              <a:t> del </a:t>
            </a:r>
            <a:r>
              <a:rPr lang="es-ES" sz="2000" u="sng" dirty="0" smtClean="0"/>
              <a:t>retículo endoplásmico liso (REL)</a:t>
            </a:r>
            <a:r>
              <a:rPr lang="es-ES_tradnl" sz="2000" u="sng" dirty="0" smtClean="0"/>
              <a:t>, </a:t>
            </a:r>
            <a:r>
              <a:rPr lang="es-ES_tradnl" sz="2000" dirty="0" smtClean="0"/>
              <a:t>col</a:t>
            </a:r>
            <a:r>
              <a:rPr lang="es-ES" sz="2000" dirty="0" err="1" smtClean="0"/>
              <a:t>ó</a:t>
            </a:r>
            <a:r>
              <a:rPr lang="es-ES_tradnl" sz="2000" dirty="0" smtClean="0"/>
              <a:t>cala en el recuadro y señala lo que se te pide. </a:t>
            </a:r>
            <a:endParaRPr lang="es-ES_tradnl" sz="2000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7205664" cy="4546601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s-ES_tradnl" sz="1400" dirty="0" smtClean="0"/>
              <a:t>Coloca la imagen </a:t>
            </a:r>
            <a:r>
              <a:rPr lang="es-ES_tradnl" sz="1400" dirty="0" err="1" smtClean="0"/>
              <a:t>aqu</a:t>
            </a:r>
            <a:r>
              <a:rPr lang="es-ES" sz="1400" dirty="0" smtClean="0"/>
              <a:t>í</a:t>
            </a:r>
            <a:endParaRPr lang="es-ES_tradnl" sz="1400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8272462" y="1825625"/>
            <a:ext cx="3081337" cy="4351338"/>
          </a:xfrm>
        </p:spPr>
        <p:txBody>
          <a:bodyPr>
            <a:normAutofit/>
          </a:bodyPr>
          <a:lstStyle/>
          <a:p>
            <a:endParaRPr lang="es-ES_tradnl" sz="2400" dirty="0" smtClean="0"/>
          </a:p>
          <a:p>
            <a:r>
              <a:rPr lang="es-ES_tradnl" sz="2400" dirty="0" smtClean="0"/>
              <a:t>Citoplasma</a:t>
            </a:r>
          </a:p>
          <a:p>
            <a:endParaRPr lang="es-ES_tradnl" sz="2400" dirty="0"/>
          </a:p>
          <a:p>
            <a:r>
              <a:rPr lang="es-ES_tradnl" sz="2400" dirty="0" smtClean="0"/>
              <a:t>T</a:t>
            </a:r>
            <a:r>
              <a:rPr lang="es-ES" sz="2400" dirty="0" err="1" smtClean="0"/>
              <a:t>úbulos</a:t>
            </a:r>
            <a:r>
              <a:rPr lang="es-ES" sz="2400" dirty="0" smtClean="0"/>
              <a:t> anastomosados</a:t>
            </a:r>
            <a:endParaRPr lang="es-ES_tradnl" sz="2400" dirty="0" smtClean="0"/>
          </a:p>
          <a:p>
            <a:endParaRPr lang="es-ES_tradnl" sz="2400" dirty="0" smtClean="0"/>
          </a:p>
          <a:p>
            <a:r>
              <a:rPr lang="es-ES_tradnl" sz="2400" dirty="0" smtClean="0"/>
              <a:t>Luz de t</a:t>
            </a:r>
            <a:r>
              <a:rPr lang="es-ES" sz="2400" dirty="0" err="1" smtClean="0"/>
              <a:t>úbulos</a:t>
            </a:r>
            <a:r>
              <a:rPr lang="es-ES" sz="2400" dirty="0" smtClean="0"/>
              <a:t> anastomosados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557875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79433"/>
            <a:ext cx="10515600" cy="1325563"/>
          </a:xfrm>
        </p:spPr>
        <p:txBody>
          <a:bodyPr>
            <a:noAutofit/>
          </a:bodyPr>
          <a:lstStyle/>
          <a:p>
            <a:r>
              <a:rPr lang="es-ES_tradnl" sz="2000" dirty="0" smtClean="0"/>
              <a:t/>
            </a:r>
            <a:br>
              <a:rPr lang="es-ES_tradnl" sz="2000" dirty="0" smtClean="0"/>
            </a:br>
            <a:r>
              <a:rPr lang="es-ES_tradnl" sz="2000" dirty="0" smtClean="0"/>
              <a:t>3.5 Busca en el Atlas Digital una </a:t>
            </a:r>
            <a:r>
              <a:rPr lang="es-ES_tradnl" sz="2000" dirty="0" err="1" smtClean="0"/>
              <a:t>micrograf</a:t>
            </a:r>
            <a:r>
              <a:rPr lang="es-ES" sz="2000" dirty="0" err="1" smtClean="0"/>
              <a:t>ía</a:t>
            </a:r>
            <a:r>
              <a:rPr lang="es-ES" sz="2000" dirty="0" smtClean="0"/>
              <a:t> electrónica</a:t>
            </a:r>
            <a:r>
              <a:rPr lang="es-ES_tradnl" sz="2000" dirty="0" smtClean="0"/>
              <a:t> de </a:t>
            </a:r>
            <a:r>
              <a:rPr lang="es-ES_tradnl" sz="2000" dirty="0" err="1" smtClean="0"/>
              <a:t>transmisi</a:t>
            </a:r>
            <a:r>
              <a:rPr lang="es-ES" sz="2000" dirty="0" err="1" smtClean="0"/>
              <a:t>ón</a:t>
            </a:r>
            <a:r>
              <a:rPr lang="es-ES" sz="2000" dirty="0" smtClean="0"/>
              <a:t> del </a:t>
            </a:r>
            <a:r>
              <a:rPr lang="es-ES" sz="2000" u="sng" dirty="0" smtClean="0"/>
              <a:t>Aparato de Golgi</a:t>
            </a:r>
            <a:r>
              <a:rPr lang="es-ES_tradnl" sz="2000" dirty="0" smtClean="0"/>
              <a:t>, col</a:t>
            </a:r>
            <a:r>
              <a:rPr lang="es-ES" sz="2000" dirty="0" err="1" smtClean="0"/>
              <a:t>ó</a:t>
            </a:r>
            <a:r>
              <a:rPr lang="es-ES_tradnl" sz="2000" dirty="0" smtClean="0"/>
              <a:t>cala en el recuadro y señala lo que se te pide. </a:t>
            </a:r>
            <a:endParaRPr lang="es-ES_tradnl" sz="2000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7234239" cy="4560889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s-ES_tradnl" sz="1400" dirty="0" smtClean="0"/>
              <a:t>Coloca la imagen </a:t>
            </a:r>
            <a:r>
              <a:rPr lang="es-ES_tradnl" sz="1400" dirty="0" err="1" smtClean="0"/>
              <a:t>aqu</a:t>
            </a:r>
            <a:r>
              <a:rPr lang="es-ES" sz="1400" dirty="0" smtClean="0"/>
              <a:t>í</a:t>
            </a:r>
            <a:endParaRPr lang="es-ES_tradnl" sz="1400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8515350" y="1825625"/>
            <a:ext cx="2838450" cy="4351338"/>
          </a:xfrm>
        </p:spPr>
        <p:txBody>
          <a:bodyPr>
            <a:normAutofit/>
          </a:bodyPr>
          <a:lstStyle/>
          <a:p>
            <a:endParaRPr lang="es-ES_tradnl" sz="2400" dirty="0" smtClean="0"/>
          </a:p>
          <a:p>
            <a:endParaRPr lang="es-ES_tradnl" sz="2400" dirty="0" smtClean="0"/>
          </a:p>
          <a:p>
            <a:r>
              <a:rPr lang="es-ES_tradnl" sz="2400" dirty="0" smtClean="0"/>
              <a:t>Gr</a:t>
            </a:r>
            <a:r>
              <a:rPr lang="es-ES" sz="2400" dirty="0" smtClean="0"/>
              <a:t>ánulos de secreción</a:t>
            </a:r>
          </a:p>
          <a:p>
            <a:r>
              <a:rPr lang="es-ES" sz="2400" dirty="0" smtClean="0"/>
              <a:t>Cisternas </a:t>
            </a:r>
            <a:r>
              <a:rPr lang="es-ES" sz="2400" dirty="0" err="1" smtClean="0"/>
              <a:t>trans</a:t>
            </a:r>
            <a:endParaRPr lang="es-ES" sz="2400" dirty="0" smtClean="0"/>
          </a:p>
          <a:p>
            <a:r>
              <a:rPr lang="es-ES" sz="2400" dirty="0" smtClean="0"/>
              <a:t>Cisternas mediales</a:t>
            </a:r>
          </a:p>
          <a:p>
            <a:r>
              <a:rPr lang="es-ES" sz="2400" dirty="0" smtClean="0"/>
              <a:t>Cisternas </a:t>
            </a:r>
            <a:r>
              <a:rPr lang="es-ES" sz="2400" dirty="0" err="1" smtClean="0"/>
              <a:t>cis</a:t>
            </a:r>
            <a:endParaRPr lang="es-ES" sz="2400" dirty="0" smtClean="0"/>
          </a:p>
          <a:p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150651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22295"/>
            <a:ext cx="10515600" cy="1325563"/>
          </a:xfrm>
        </p:spPr>
        <p:txBody>
          <a:bodyPr>
            <a:noAutofit/>
          </a:bodyPr>
          <a:lstStyle/>
          <a:p>
            <a:r>
              <a:rPr lang="es-ES_tradnl" sz="2000" dirty="0" smtClean="0"/>
              <a:t/>
            </a:r>
            <a:br>
              <a:rPr lang="es-ES_tradnl" sz="2000" dirty="0" smtClean="0"/>
            </a:br>
            <a:r>
              <a:rPr lang="es-ES_tradnl" sz="2000" dirty="0" smtClean="0"/>
              <a:t>3.6 Busca en el Atlas Digital una </a:t>
            </a:r>
            <a:r>
              <a:rPr lang="es-ES_tradnl" sz="2000" dirty="0" err="1" smtClean="0"/>
              <a:t>micrograf</a:t>
            </a:r>
            <a:r>
              <a:rPr lang="es-ES" sz="2000" dirty="0" err="1" smtClean="0"/>
              <a:t>ía</a:t>
            </a:r>
            <a:r>
              <a:rPr lang="es-ES" sz="2000" dirty="0" smtClean="0"/>
              <a:t> electrónica</a:t>
            </a:r>
            <a:r>
              <a:rPr lang="es-ES_tradnl" sz="2000" dirty="0" smtClean="0"/>
              <a:t> de </a:t>
            </a:r>
            <a:r>
              <a:rPr lang="es-ES_tradnl" sz="2000" dirty="0" err="1" smtClean="0"/>
              <a:t>transmisi</a:t>
            </a:r>
            <a:r>
              <a:rPr lang="es-ES" sz="2000" dirty="0" err="1" smtClean="0"/>
              <a:t>ón</a:t>
            </a:r>
            <a:r>
              <a:rPr lang="es-ES" sz="2000" dirty="0" smtClean="0"/>
              <a:t> de una </a:t>
            </a:r>
            <a:r>
              <a:rPr lang="es-ES" sz="2000" u="sng" dirty="0" smtClean="0"/>
              <a:t>mitocondria</a:t>
            </a:r>
            <a:r>
              <a:rPr lang="es-ES_tradnl" sz="2000" dirty="0" smtClean="0"/>
              <a:t>, col</a:t>
            </a:r>
            <a:r>
              <a:rPr lang="es-ES" sz="2000" dirty="0" err="1" smtClean="0"/>
              <a:t>ó</a:t>
            </a:r>
            <a:r>
              <a:rPr lang="es-ES_tradnl" sz="2000" dirty="0" smtClean="0"/>
              <a:t>cala en el recuadro y señala lo que se te pide. </a:t>
            </a:r>
            <a:endParaRPr lang="es-ES_tradnl" sz="2000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205664" cy="4675188"/>
          </a:xfrm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r>
              <a:rPr lang="es-ES_tradnl" sz="1400" dirty="0" smtClean="0"/>
              <a:t>Coloca la imagen </a:t>
            </a:r>
            <a:r>
              <a:rPr lang="es-ES_tradnl" sz="1400" dirty="0" err="1" smtClean="0"/>
              <a:t>aqu</a:t>
            </a:r>
            <a:r>
              <a:rPr lang="es-ES" sz="1400" dirty="0" smtClean="0"/>
              <a:t>í</a:t>
            </a:r>
            <a:endParaRPr lang="es-ES_tradnl" sz="1400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8229600" y="1825625"/>
            <a:ext cx="3124200" cy="4351338"/>
          </a:xfrm>
        </p:spPr>
        <p:txBody>
          <a:bodyPr>
            <a:normAutofit lnSpcReduction="10000"/>
          </a:bodyPr>
          <a:lstStyle/>
          <a:p>
            <a:endParaRPr lang="es-ES" sz="2400" dirty="0" smtClean="0"/>
          </a:p>
          <a:p>
            <a:r>
              <a:rPr lang="es-ES" sz="2400" dirty="0" smtClean="0"/>
              <a:t>Membrana mitocondrial externa</a:t>
            </a:r>
          </a:p>
          <a:p>
            <a:r>
              <a:rPr lang="es-ES" sz="2400" dirty="0" smtClean="0"/>
              <a:t>Espacio </a:t>
            </a:r>
            <a:r>
              <a:rPr lang="es-ES" sz="2400" dirty="0" err="1" smtClean="0"/>
              <a:t>intermembranal</a:t>
            </a:r>
            <a:endParaRPr lang="es-ES" sz="2400" dirty="0" smtClean="0"/>
          </a:p>
          <a:p>
            <a:r>
              <a:rPr lang="es-ES" sz="2400" dirty="0" smtClean="0"/>
              <a:t>Membrana mitocondrial interna</a:t>
            </a:r>
          </a:p>
          <a:p>
            <a:r>
              <a:rPr lang="es-ES" sz="2400" dirty="0" smtClean="0"/>
              <a:t>Crestas mitocondriales</a:t>
            </a:r>
          </a:p>
          <a:p>
            <a:r>
              <a:rPr lang="es-ES" sz="2400" dirty="0" smtClean="0"/>
              <a:t>Matriz mitocondrial</a:t>
            </a:r>
          </a:p>
          <a:p>
            <a:r>
              <a:rPr lang="es-ES" sz="2400" dirty="0" smtClean="0"/>
              <a:t>Cuerpos densos</a:t>
            </a:r>
          </a:p>
        </p:txBody>
      </p:sp>
    </p:spTree>
    <p:extLst>
      <p:ext uri="{BB962C8B-B14F-4D97-AF65-F5344CB8AC3E}">
        <p14:creationId xmlns:p14="http://schemas.microsoft.com/office/powerpoint/2010/main" val="138248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36567"/>
            <a:ext cx="10515600" cy="1325563"/>
          </a:xfrm>
        </p:spPr>
        <p:txBody>
          <a:bodyPr>
            <a:noAutofit/>
          </a:bodyPr>
          <a:lstStyle/>
          <a:p>
            <a:r>
              <a:rPr lang="es-ES_tradnl" sz="2000" dirty="0" smtClean="0"/>
              <a:t/>
            </a:r>
            <a:br>
              <a:rPr lang="es-ES_tradnl" sz="2000" dirty="0" smtClean="0"/>
            </a:br>
            <a:r>
              <a:rPr lang="es-ES_tradnl" sz="2000" dirty="0" smtClean="0"/>
              <a:t>3.7 Busca en el Atlas Digital las </a:t>
            </a:r>
            <a:r>
              <a:rPr lang="es-ES_tradnl" sz="2000" dirty="0" err="1" smtClean="0"/>
              <a:t>micrograf</a:t>
            </a:r>
            <a:r>
              <a:rPr lang="es-ES" sz="2000" dirty="0" err="1" smtClean="0"/>
              <a:t>ías</a:t>
            </a:r>
            <a:r>
              <a:rPr lang="es-ES" sz="2000" dirty="0" smtClean="0"/>
              <a:t> electrónicas</a:t>
            </a:r>
            <a:r>
              <a:rPr lang="es-ES_tradnl" sz="2000" dirty="0" smtClean="0"/>
              <a:t> de </a:t>
            </a:r>
            <a:r>
              <a:rPr lang="es-ES_tradnl" sz="2000" dirty="0" err="1" smtClean="0"/>
              <a:t>transmisi</a:t>
            </a:r>
            <a:r>
              <a:rPr lang="es-ES" sz="2000" dirty="0" err="1" smtClean="0"/>
              <a:t>ón</a:t>
            </a:r>
            <a:r>
              <a:rPr lang="es-ES" sz="2000" dirty="0" smtClean="0"/>
              <a:t> de </a:t>
            </a:r>
            <a:r>
              <a:rPr lang="es-ES" sz="2000" u="sng" dirty="0" smtClean="0"/>
              <a:t>lisosomas y cuerpos residuales,</a:t>
            </a:r>
            <a:r>
              <a:rPr lang="es-ES" sz="2000" dirty="0" smtClean="0"/>
              <a:t> </a:t>
            </a:r>
            <a:r>
              <a:rPr lang="es-ES_tradnl" sz="2000" dirty="0" smtClean="0"/>
              <a:t>col</a:t>
            </a:r>
            <a:r>
              <a:rPr lang="es-ES" sz="2000" dirty="0" err="1" smtClean="0"/>
              <a:t>ó</a:t>
            </a:r>
            <a:r>
              <a:rPr lang="es-ES_tradnl" sz="2000" dirty="0" smtClean="0"/>
              <a:t>calas en el recuadro y señala lo que se te pide. </a:t>
            </a:r>
            <a:endParaRPr lang="es-ES_tradnl" sz="2000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7205663" cy="4746625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s-ES_tradnl" sz="1400" dirty="0" smtClean="0"/>
              <a:t>Coloca la imagen </a:t>
            </a:r>
            <a:r>
              <a:rPr lang="es-ES_tradnl" sz="1400" dirty="0" err="1" smtClean="0"/>
              <a:t>aqu</a:t>
            </a:r>
            <a:r>
              <a:rPr lang="es-ES" sz="1400" dirty="0" smtClean="0"/>
              <a:t>í</a:t>
            </a:r>
            <a:endParaRPr lang="es-ES_tradnl" sz="1400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8415338" y="1825625"/>
            <a:ext cx="29384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 smtClean="0"/>
              <a:t>Lisosoma:</a:t>
            </a:r>
          </a:p>
          <a:p>
            <a:r>
              <a:rPr lang="es-ES" sz="2400" dirty="0" smtClean="0"/>
              <a:t>Membrana </a:t>
            </a:r>
            <a:r>
              <a:rPr lang="es-ES" sz="2400" dirty="0" err="1" smtClean="0"/>
              <a:t>lisosomal</a:t>
            </a:r>
            <a:endParaRPr lang="es-ES" sz="2400" dirty="0" smtClean="0"/>
          </a:p>
          <a:p>
            <a:r>
              <a:rPr lang="es-ES" sz="2400" dirty="0" smtClean="0"/>
              <a:t>Contenido </a:t>
            </a:r>
            <a:r>
              <a:rPr lang="es-ES" sz="2400" dirty="0" err="1" smtClean="0"/>
              <a:t>lisosomal</a:t>
            </a:r>
            <a:endParaRPr lang="es-ES" sz="2400" dirty="0" smtClean="0"/>
          </a:p>
          <a:p>
            <a:endParaRPr lang="es-ES" sz="2400" dirty="0"/>
          </a:p>
          <a:p>
            <a:pPr marL="0" indent="0">
              <a:buNone/>
            </a:pPr>
            <a:r>
              <a:rPr lang="es-ES" sz="2400" b="1" dirty="0" smtClean="0"/>
              <a:t>Cuerpo residual:</a:t>
            </a:r>
          </a:p>
          <a:p>
            <a:r>
              <a:rPr lang="es-ES" sz="2400" dirty="0" smtClean="0"/>
              <a:t>Contenido del cuerpo residual</a:t>
            </a:r>
          </a:p>
        </p:txBody>
      </p:sp>
    </p:spTree>
    <p:extLst>
      <p:ext uri="{BB962C8B-B14F-4D97-AF65-F5344CB8AC3E}">
        <p14:creationId xmlns:p14="http://schemas.microsoft.com/office/powerpoint/2010/main" val="21207981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1" id="{5B9C1152-0AB5-D649-9147-01DACE9BC431}" vid="{B72FEF3F-818D-0548-9C1B-2686BBE0E7C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manual</Template>
  <TotalTime>13</TotalTime>
  <Words>172</Words>
  <Application>Microsoft Macintosh PowerPoint</Application>
  <PresentationFormat>Panorámica</PresentationFormat>
  <Paragraphs>76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American Typewriter</vt:lpstr>
      <vt:lpstr>Calibri</vt:lpstr>
      <vt:lpstr>Calibri Light</vt:lpstr>
      <vt:lpstr>Arial</vt:lpstr>
      <vt:lpstr>Tema2</vt:lpstr>
      <vt:lpstr>Presentación de PowerPoint</vt:lpstr>
      <vt:lpstr>Resultado de aprendizaje:  Identifica en micrografías electrónicas la morfología de los organelos celulares.  </vt:lpstr>
      <vt:lpstr> 3.1 Busca en el Atlas Digital una micrografía electrónica de transmisión de la membrana celular, colócala en el recuadro y señala lo que se te pide. </vt:lpstr>
      <vt:lpstr>3.2 Busca en el internet un esquema de la membrana celular o plasmalema donde puedas señalar sus componentes moleculares. </vt:lpstr>
      <vt:lpstr> 3.3 Busca en el Atlas Digital una micrografía electrónica de transmisión del retículo endoplásmico rugoso (RER), colócala en el recuadro y señala lo que se te pide. </vt:lpstr>
      <vt:lpstr> 3.4 Busca en el Atlas Digital una micrografía electrónica de transmisión del retículo endoplásmico liso (REL), colócala en el recuadro y señala lo que se te pide. </vt:lpstr>
      <vt:lpstr> 3.5 Busca en el Atlas Digital una micrografía electrónica de transmisión del Aparato de Golgi, colócala en el recuadro y señala lo que se te pide. </vt:lpstr>
      <vt:lpstr> 3.6 Busca en el Atlas Digital una micrografía electrónica de transmisión de una mitocondria, colócala en el recuadro y señala lo que se te pide. </vt:lpstr>
      <vt:lpstr> 3.7 Busca en el Atlas Digital las micrografías electrónicas de transmisión de lisosomas y cuerpos residuales, colócalas en el recuadro y señala lo que se te pide. </vt:lpstr>
      <vt:lpstr> 3.8 Busca en el Atlas Digital una micrografía electrónica de transmisión de peroxisomas, colócala en el recuadro y señala lo que se te pide.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3</cp:revision>
  <dcterms:created xsi:type="dcterms:W3CDTF">2020-08-31T18:38:57Z</dcterms:created>
  <dcterms:modified xsi:type="dcterms:W3CDTF">2020-08-31T23:26:05Z</dcterms:modified>
</cp:coreProperties>
</file>