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/>
    <p:restoredTop sz="91584"/>
  </p:normalViewPr>
  <p:slideViewPr>
    <p:cSldViewPr snapToGrid="0" snapToObjects="1" showGuides="1">
      <p:cViewPr varScale="1">
        <p:scale>
          <a:sx n="90" d="100"/>
          <a:sy n="90" d="100"/>
        </p:scale>
        <p:origin x="1088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10/9/20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6237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10/9/20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07163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10/9/20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908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10/9/20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4987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10/9/20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456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10/9/20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7112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10/9/20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15221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10/9/20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8974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10/9/20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14308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10/9/20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5444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/>
              <a:t>10/9/20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3085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DB4CA-10EF-2442-B223-E41B26272794}" type="datetimeFigureOut">
              <a:rPr lang="es-ES_tradnl" smtClean="0"/>
              <a:t>10/9/20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A7189-BECF-B54F-8D5B-B566DDECE636}" type="slidenum">
              <a:rPr lang="es-ES_tradnl" smtClean="0"/>
              <a:t>‹Nr.›</a:t>
            </a:fld>
            <a:endParaRPr lang="es-ES_tradnl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47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icrovirtualbct.facmed.unam.mx/mv.html" TargetMode="External"/><Relationship Id="rId3" Type="http://schemas.openxmlformats.org/officeDocument/2006/relationships/hyperlink" Target="http://www.facmed.unam.mx/deptos/biocetis/atlas2013A/new/lab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rcador de contenido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69071" y="2315949"/>
            <a:ext cx="4462986" cy="2988309"/>
          </a:xfrm>
          <a:ln w="57150">
            <a:solidFill>
              <a:schemeClr val="accent1"/>
            </a:solidFill>
          </a:ln>
        </p:spPr>
      </p:pic>
      <p:sp>
        <p:nvSpPr>
          <p:cNvPr id="13" name="Marcador de texto 12"/>
          <p:cNvSpPr>
            <a:spLocks noGrp="1"/>
          </p:cNvSpPr>
          <p:nvPr>
            <p:ph type="body" sz="half" idx="2"/>
          </p:nvPr>
        </p:nvSpPr>
        <p:spPr>
          <a:xfrm>
            <a:off x="992188" y="1578610"/>
            <a:ext cx="6201092" cy="4282440"/>
          </a:xfrm>
        </p:spPr>
        <p:txBody>
          <a:bodyPr/>
          <a:lstStyle/>
          <a:p>
            <a:pPr algn="ctr"/>
            <a:r>
              <a:rPr lang="es-ES" sz="4000" b="1" dirty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Manual digital de </a:t>
            </a:r>
            <a:r>
              <a:rPr lang="es-ES" sz="4000" b="1" dirty="0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prácticas</a:t>
            </a:r>
          </a:p>
          <a:p>
            <a:pPr algn="ctr"/>
            <a:r>
              <a:rPr lang="es-ES" sz="3200" dirty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/>
            </a:r>
            <a:br>
              <a:rPr lang="es-ES" sz="3200" dirty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</a:br>
            <a:r>
              <a:rPr lang="es-ES" sz="3200" dirty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Práctica </a:t>
            </a:r>
            <a:r>
              <a:rPr lang="es-ES" sz="3200" dirty="0" smtClean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2. Técnica Histológica</a:t>
            </a:r>
            <a:endParaRPr lang="es-ES_tradnl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4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485045"/>
            <a:ext cx="10515600" cy="1325563"/>
          </a:xfrm>
        </p:spPr>
        <p:txBody>
          <a:bodyPr>
            <a:normAutofit/>
          </a:bodyPr>
          <a:lstStyle/>
          <a:p>
            <a:r>
              <a:rPr lang="es-ES_tradnl" sz="2800" b="1" dirty="0" smtClean="0"/>
              <a:t>Resultado </a:t>
            </a:r>
            <a:r>
              <a:rPr lang="es-ES_tradnl" sz="2800" b="1" dirty="0" smtClean="0"/>
              <a:t>de aprendizaje: </a:t>
            </a:r>
            <a:endParaRPr lang="es-ES_tradnl" sz="2800" b="1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400" dirty="0"/>
              <a:t>Indica la </a:t>
            </a:r>
            <a:r>
              <a:rPr lang="es-ES_tradnl" sz="2400" dirty="0" err="1"/>
              <a:t>funci</a:t>
            </a:r>
            <a:r>
              <a:rPr lang="es-ES" sz="2400" dirty="0" err="1"/>
              <a:t>ón</a:t>
            </a:r>
            <a:r>
              <a:rPr lang="es-ES" sz="2400" dirty="0"/>
              <a:t> de la fijación, haciendo énfasis en el fijador más usado en la técnica histológica ordinaria. </a:t>
            </a:r>
            <a:endParaRPr lang="es-ES" sz="2400" dirty="0" smtClean="0"/>
          </a:p>
          <a:p>
            <a:endParaRPr lang="es-ES" sz="2400" dirty="0"/>
          </a:p>
          <a:p>
            <a:endParaRPr lang="es-ES" sz="2400" dirty="0"/>
          </a:p>
          <a:p>
            <a:pPr marL="0" indent="0" algn="ctr">
              <a:buNone/>
            </a:pPr>
            <a:r>
              <a:rPr lang="es-ES_tradnl" dirty="0"/>
              <a:t>Recursos</a:t>
            </a:r>
            <a:r>
              <a:rPr lang="es-ES_tradnl" dirty="0" smtClean="0"/>
              <a:t>:</a:t>
            </a:r>
          </a:p>
          <a:p>
            <a:pPr marL="0" indent="0" algn="ctr">
              <a:buNone/>
            </a:pPr>
            <a:r>
              <a:rPr lang="es-ES" sz="2400" dirty="0" smtClean="0"/>
              <a:t>Encuentra la laminilla en el Microscopio virtual, en la página o pestaña señalada </a:t>
            </a:r>
          </a:p>
          <a:p>
            <a:pPr marL="0" indent="0" algn="ctr">
              <a:buNone/>
            </a:pPr>
            <a:r>
              <a:rPr lang="es-ES_tradnl" sz="2400" dirty="0" smtClean="0">
                <a:hlinkClick r:id="rId2"/>
              </a:rPr>
              <a:t>http</a:t>
            </a:r>
            <a:r>
              <a:rPr lang="es-ES_tradnl" sz="2400" dirty="0">
                <a:hlinkClick r:id="rId2"/>
              </a:rPr>
              <a:t>://microvirtualbct.facmed.unam.mx/mv.html</a:t>
            </a:r>
            <a:r>
              <a:rPr lang="es-ES_tradnl" sz="2400" dirty="0"/>
              <a:t> p</a:t>
            </a:r>
            <a:r>
              <a:rPr lang="es-ES" sz="2400" dirty="0" err="1"/>
              <a:t>ágina</a:t>
            </a:r>
            <a:r>
              <a:rPr lang="es-ES" sz="2400" dirty="0"/>
              <a:t> </a:t>
            </a:r>
            <a:r>
              <a:rPr lang="es-ES" sz="2400" dirty="0"/>
              <a:t>6</a:t>
            </a:r>
            <a:endParaRPr lang="es-ES" sz="2400" dirty="0" smtClean="0"/>
          </a:p>
          <a:p>
            <a:pPr marL="0" indent="0" algn="ctr">
              <a:buNone/>
            </a:pPr>
            <a:r>
              <a:rPr lang="es-ES" sz="2400" dirty="0" smtClean="0"/>
              <a:t>O busca la fotomicrografía en el Atlas, en el capítulo correspondiente</a:t>
            </a:r>
            <a:endParaRPr lang="es-ES" sz="2400" dirty="0"/>
          </a:p>
          <a:p>
            <a:pPr marL="0" indent="0" algn="ctr">
              <a:buNone/>
            </a:pPr>
            <a:r>
              <a:rPr lang="es-ES" sz="2400" dirty="0">
                <a:hlinkClick r:id="rId3"/>
              </a:rPr>
              <a:t>http://www.facmed.unam.mx/deptos/biocetis/atlas2013A/new/lab.html</a:t>
            </a:r>
            <a:r>
              <a:rPr lang="es-ES" sz="2400" dirty="0"/>
              <a:t> La técnica histológica</a:t>
            </a:r>
          </a:p>
          <a:p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719772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0196" y="832332"/>
            <a:ext cx="10683604" cy="1136127"/>
          </a:xfrm>
        </p:spPr>
        <p:txBody>
          <a:bodyPr>
            <a:noAutofit/>
          </a:bodyPr>
          <a:lstStyle/>
          <a:p>
            <a:r>
              <a:rPr lang="es-ES_tradnl" sz="2000" dirty="0" smtClean="0"/>
              <a:t/>
            </a:r>
            <a:br>
              <a:rPr lang="es-ES_tradnl" sz="2000" dirty="0" smtClean="0"/>
            </a:br>
            <a:r>
              <a:rPr lang="es-ES_tradnl" sz="2000" dirty="0" smtClean="0"/>
              <a:t>2.1 En el </a:t>
            </a:r>
            <a:r>
              <a:rPr lang="es-ES" sz="2000" dirty="0"/>
              <a:t>m</a:t>
            </a:r>
            <a:r>
              <a:rPr lang="es-ES" sz="2000" dirty="0" smtClean="0"/>
              <a:t>icroscopio virtual o en el Atlas Digital del Departamento busca el riñón fijado y no fijado. Coloca una captura de pantalla de la muestra fijada y otra de la no fijada. </a:t>
            </a: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 smtClean="0"/>
              <a:t>En la imagen de riñón fijado se observa una coloración más intensa y, como la muestra está mejor conservada, los límites celulares y los núcleos se observan bien y con nitidez en comparación con el riñón no fijado. </a:t>
            </a:r>
            <a:endParaRPr lang="es-ES_tradnl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0398" y="2317723"/>
            <a:ext cx="5181600" cy="4351338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s-ES_tradnl" sz="1400" dirty="0" smtClean="0"/>
              <a:t>Coloca </a:t>
            </a:r>
            <a:r>
              <a:rPr lang="es-ES_tradnl" sz="1400" dirty="0" err="1" smtClean="0"/>
              <a:t>aqu</a:t>
            </a:r>
            <a:r>
              <a:rPr lang="es-ES" sz="1400" dirty="0" smtClean="0"/>
              <a:t>í una captura de pantalla del riñón fijado </a:t>
            </a:r>
            <a:endParaRPr lang="es-ES_tradnl" sz="1400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>
          <a:xfrm>
            <a:off x="6172200" y="2317723"/>
            <a:ext cx="5181600" cy="4351338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s-ES_tradnl" sz="1400" dirty="0" smtClean="0"/>
              <a:t>Coloca </a:t>
            </a:r>
            <a:r>
              <a:rPr lang="es-ES_tradnl" sz="1400" dirty="0" err="1" smtClean="0"/>
              <a:t>aqu</a:t>
            </a:r>
            <a:r>
              <a:rPr lang="es-ES" sz="1400" dirty="0" smtClean="0"/>
              <a:t>í una captura de pantalla del riñón no fijado </a:t>
            </a:r>
            <a:endParaRPr lang="es-ES_tradnl" sz="1400" dirty="0"/>
          </a:p>
        </p:txBody>
      </p:sp>
    </p:spTree>
    <p:extLst>
      <p:ext uri="{BB962C8B-B14F-4D97-AF65-F5344CB8AC3E}">
        <p14:creationId xmlns:p14="http://schemas.microsoft.com/office/powerpoint/2010/main" val="191271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1" id="{5B9C1152-0AB5-D649-9147-01DACE9BC431}" vid="{B72FEF3F-818D-0548-9C1B-2686BBE0E7C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manual</Template>
  <TotalTime>16</TotalTime>
  <Words>90</Words>
  <Application>Microsoft Macintosh PowerPoint</Application>
  <PresentationFormat>Panorámica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American Typewriter</vt:lpstr>
      <vt:lpstr>Arial</vt:lpstr>
      <vt:lpstr>Calibri</vt:lpstr>
      <vt:lpstr>Calibri Light</vt:lpstr>
      <vt:lpstr>Tema2</vt:lpstr>
      <vt:lpstr>Presentación de PowerPoint</vt:lpstr>
      <vt:lpstr>Resultado de aprendizaje: </vt:lpstr>
      <vt:lpstr> 2.1 En el microscopio virtual o en el Atlas Digital del Departamento busca el riñón fijado y no fijado. Coloca una captura de pantalla de la muestra fijada y otra de la no fijada.  En la imagen de riñón fijado se observa una coloración más intensa y, como la muestra está mejor conservada, los límites celulares y los núcleos se observan bien y con nitidez en comparación con el riñón no fijado.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3</cp:revision>
  <dcterms:created xsi:type="dcterms:W3CDTF">2020-08-31T18:27:13Z</dcterms:created>
  <dcterms:modified xsi:type="dcterms:W3CDTF">2020-09-10T19:02:10Z</dcterms:modified>
</cp:coreProperties>
</file>