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7"/>
    <p:restoredTop sz="91584"/>
  </p:normalViewPr>
  <p:slideViewPr>
    <p:cSldViewPr snapToGrid="0" snapToObjects="1" showGuides="1">
      <p:cViewPr varScale="1">
        <p:scale>
          <a:sx n="90" d="100"/>
          <a:sy n="90" d="100"/>
        </p:scale>
        <p:origin x="1088" y="2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_tradnl" smtClean="0"/>
              <a:t>Clic para editar título</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t>31/8/20</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t>‹Nr.›</a:t>
            </a:fld>
            <a:endParaRPr lang="es-ES_tradnl"/>
          </a:p>
        </p:txBody>
      </p:sp>
    </p:spTree>
    <p:extLst>
      <p:ext uri="{BB962C8B-B14F-4D97-AF65-F5344CB8AC3E}">
        <p14:creationId xmlns:p14="http://schemas.microsoft.com/office/powerpoint/2010/main" val="306237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t>31/8/20</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t>‹Nr.›</a:t>
            </a:fld>
            <a:endParaRPr lang="es-ES_tradnl"/>
          </a:p>
        </p:txBody>
      </p:sp>
    </p:spTree>
    <p:extLst>
      <p:ext uri="{BB962C8B-B14F-4D97-AF65-F5344CB8AC3E}">
        <p14:creationId xmlns:p14="http://schemas.microsoft.com/office/powerpoint/2010/main" val="807163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t>31/8/20</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t>‹Nr.›</a:t>
            </a:fld>
            <a:endParaRPr lang="es-ES_tradnl"/>
          </a:p>
        </p:txBody>
      </p:sp>
    </p:spTree>
    <p:extLst>
      <p:ext uri="{BB962C8B-B14F-4D97-AF65-F5344CB8AC3E}">
        <p14:creationId xmlns:p14="http://schemas.microsoft.com/office/powerpoint/2010/main" val="349082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t>31/8/20</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t>‹Nr.›</a:t>
            </a:fld>
            <a:endParaRPr lang="es-ES_tradnl"/>
          </a:p>
        </p:txBody>
      </p:sp>
    </p:spTree>
    <p:extLst>
      <p:ext uri="{BB962C8B-B14F-4D97-AF65-F5344CB8AC3E}">
        <p14:creationId xmlns:p14="http://schemas.microsoft.com/office/powerpoint/2010/main" val="949875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smtClean="0"/>
              <a:t>Clic para editar título</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C45DB4CA-10EF-2442-B223-E41B26272794}" type="datetimeFigureOut">
              <a:rPr lang="es-ES_tradnl" smtClean="0"/>
              <a:t>31/8/20</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t>‹Nr.›</a:t>
            </a:fld>
            <a:endParaRPr lang="es-ES_tradnl"/>
          </a:p>
        </p:txBody>
      </p:sp>
    </p:spTree>
    <p:extLst>
      <p:ext uri="{BB962C8B-B14F-4D97-AF65-F5344CB8AC3E}">
        <p14:creationId xmlns:p14="http://schemas.microsoft.com/office/powerpoint/2010/main" val="164567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p>
            <a:fld id="{C45DB4CA-10EF-2442-B223-E41B26272794}" type="datetimeFigureOut">
              <a:rPr lang="es-ES_tradnl" smtClean="0"/>
              <a:t>31/8/20</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t>‹Nr.›</a:t>
            </a:fld>
            <a:endParaRPr lang="es-ES_tradnl"/>
          </a:p>
        </p:txBody>
      </p:sp>
    </p:spTree>
    <p:extLst>
      <p:ext uri="{BB962C8B-B14F-4D97-AF65-F5344CB8AC3E}">
        <p14:creationId xmlns:p14="http://schemas.microsoft.com/office/powerpoint/2010/main" val="2071123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smtClean="0"/>
              <a:t>Clic para editar título</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p>
            <a:fld id="{C45DB4CA-10EF-2442-B223-E41B26272794}" type="datetimeFigureOut">
              <a:rPr lang="es-ES_tradnl" smtClean="0"/>
              <a:t>31/8/20</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266A7189-BECF-B54F-8D5B-B566DDECE636}" type="slidenum">
              <a:rPr lang="es-ES_tradnl" smtClean="0"/>
              <a:t>‹Nr.›</a:t>
            </a:fld>
            <a:endParaRPr lang="es-ES_tradnl"/>
          </a:p>
        </p:txBody>
      </p:sp>
    </p:spTree>
    <p:extLst>
      <p:ext uri="{BB962C8B-B14F-4D97-AF65-F5344CB8AC3E}">
        <p14:creationId xmlns:p14="http://schemas.microsoft.com/office/powerpoint/2010/main" val="815221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p>
            <a:fld id="{C45DB4CA-10EF-2442-B223-E41B26272794}" type="datetimeFigureOut">
              <a:rPr lang="es-ES_tradnl" smtClean="0"/>
              <a:t>31/8/20</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266A7189-BECF-B54F-8D5B-B566DDECE636}" type="slidenum">
              <a:rPr lang="es-ES_tradnl" smtClean="0"/>
              <a:t>‹Nr.›</a:t>
            </a:fld>
            <a:endParaRPr lang="es-ES_tradnl"/>
          </a:p>
        </p:txBody>
      </p:sp>
    </p:spTree>
    <p:extLst>
      <p:ext uri="{BB962C8B-B14F-4D97-AF65-F5344CB8AC3E}">
        <p14:creationId xmlns:p14="http://schemas.microsoft.com/office/powerpoint/2010/main" val="489746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45DB4CA-10EF-2442-B223-E41B26272794}" type="datetimeFigureOut">
              <a:rPr lang="es-ES_tradnl" smtClean="0"/>
              <a:t>31/8/20</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266A7189-BECF-B54F-8D5B-B566DDECE636}" type="slidenum">
              <a:rPr lang="es-ES_tradnl" smtClean="0"/>
              <a:t>‹Nr.›</a:t>
            </a:fld>
            <a:endParaRPr lang="es-ES_tradnl"/>
          </a:p>
        </p:txBody>
      </p:sp>
    </p:spTree>
    <p:extLst>
      <p:ext uri="{BB962C8B-B14F-4D97-AF65-F5344CB8AC3E}">
        <p14:creationId xmlns:p14="http://schemas.microsoft.com/office/powerpoint/2010/main" val="2014308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C45DB4CA-10EF-2442-B223-E41B26272794}" type="datetimeFigureOut">
              <a:rPr lang="es-ES_tradnl" smtClean="0"/>
              <a:t>31/8/20</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t>‹Nr.›</a:t>
            </a:fld>
            <a:endParaRPr lang="es-ES_tradnl"/>
          </a:p>
        </p:txBody>
      </p:sp>
    </p:spTree>
    <p:extLst>
      <p:ext uri="{BB962C8B-B14F-4D97-AF65-F5344CB8AC3E}">
        <p14:creationId xmlns:p14="http://schemas.microsoft.com/office/powerpoint/2010/main" val="1554445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C45DB4CA-10EF-2442-B223-E41B26272794}" type="datetimeFigureOut">
              <a:rPr lang="es-ES_tradnl" smtClean="0"/>
              <a:t>31/8/20</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t>‹Nr.›</a:t>
            </a:fld>
            <a:endParaRPr lang="es-ES_tradnl"/>
          </a:p>
        </p:txBody>
      </p:sp>
    </p:spTree>
    <p:extLst>
      <p:ext uri="{BB962C8B-B14F-4D97-AF65-F5344CB8AC3E}">
        <p14:creationId xmlns:p14="http://schemas.microsoft.com/office/powerpoint/2010/main" val="14308519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smtClean="0"/>
              <a:t>Clic para editar título</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5DB4CA-10EF-2442-B223-E41B26272794}" type="datetimeFigureOut">
              <a:rPr lang="es-ES_tradnl" smtClean="0"/>
              <a:t>31/8/20</a:t>
            </a:fld>
            <a:endParaRPr lang="es-ES_tradn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A7189-BECF-B54F-8D5B-B566DDECE636}" type="slidenum">
              <a:rPr lang="es-ES_tradnl" smtClean="0"/>
              <a:t>‹Nr.›</a:t>
            </a:fld>
            <a:endParaRPr lang="es-ES_tradnl"/>
          </a:p>
        </p:txBody>
      </p:sp>
      <p:pic>
        <p:nvPicPr>
          <p:cNvPr id="7" name="Imagen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844471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facmed.unam.mx/deptos/biocetis/atlas2013A/hueso/hueso.html" TargetMode="External"/><Relationship Id="rId3" Type="http://schemas.openxmlformats.org/officeDocument/2006/relationships/hyperlink" Target="http://microvirtualbct.facmed.unam.mx/mv.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arcador de texto 12"/>
          <p:cNvSpPr>
            <a:spLocks noGrp="1"/>
          </p:cNvSpPr>
          <p:nvPr>
            <p:ph type="body" sz="half" idx="2"/>
          </p:nvPr>
        </p:nvSpPr>
        <p:spPr>
          <a:xfrm>
            <a:off x="992188" y="1578610"/>
            <a:ext cx="6201092" cy="3511550"/>
          </a:xfrm>
        </p:spPr>
        <p:txBody>
          <a:bodyPr/>
          <a:lstStyle/>
          <a:p>
            <a:pPr algn="ctr"/>
            <a:r>
              <a:rPr lang="es-ES" sz="4000" b="1" dirty="0">
                <a:solidFill>
                  <a:srgbClr val="0070C0"/>
                </a:solidFill>
                <a:latin typeface="American Typewriter" charset="0"/>
                <a:ea typeface="American Typewriter" charset="0"/>
                <a:cs typeface="American Typewriter" charset="0"/>
              </a:rPr>
              <a:t>Manual digital de </a:t>
            </a:r>
            <a:r>
              <a:rPr lang="es-ES" sz="4000" b="1" dirty="0" smtClean="0">
                <a:solidFill>
                  <a:srgbClr val="0070C0"/>
                </a:solidFill>
                <a:latin typeface="American Typewriter" charset="0"/>
                <a:ea typeface="American Typewriter" charset="0"/>
                <a:cs typeface="American Typewriter" charset="0"/>
              </a:rPr>
              <a:t>prácticas</a:t>
            </a:r>
          </a:p>
          <a:p>
            <a:pPr algn="ctr"/>
            <a:r>
              <a:rPr lang="es-ES" sz="3200" dirty="0">
                <a:solidFill>
                  <a:prstClr val="black"/>
                </a:solidFill>
                <a:latin typeface="American Typewriter" charset="0"/>
                <a:ea typeface="American Typewriter" charset="0"/>
                <a:cs typeface="American Typewriter" charset="0"/>
              </a:rPr>
              <a:t/>
            </a:r>
            <a:br>
              <a:rPr lang="es-ES" sz="3200" dirty="0">
                <a:solidFill>
                  <a:prstClr val="black"/>
                </a:solidFill>
                <a:latin typeface="American Typewriter" charset="0"/>
                <a:ea typeface="American Typewriter" charset="0"/>
                <a:cs typeface="American Typewriter" charset="0"/>
              </a:rPr>
            </a:br>
            <a:r>
              <a:rPr lang="es-ES" sz="3200" dirty="0">
                <a:solidFill>
                  <a:prstClr val="black"/>
                </a:solidFill>
                <a:latin typeface="American Typewriter" charset="0"/>
                <a:ea typeface="American Typewriter" charset="0"/>
                <a:cs typeface="American Typewriter" charset="0"/>
              </a:rPr>
              <a:t> Práctica </a:t>
            </a:r>
            <a:r>
              <a:rPr lang="es-ES" sz="3200" dirty="0" smtClean="0">
                <a:solidFill>
                  <a:prstClr val="black"/>
                </a:solidFill>
                <a:latin typeface="American Typewriter" charset="0"/>
                <a:ea typeface="American Typewriter" charset="0"/>
                <a:cs typeface="American Typewriter" charset="0"/>
              </a:rPr>
              <a:t>10. </a:t>
            </a:r>
          </a:p>
          <a:p>
            <a:pPr algn="ctr"/>
            <a:r>
              <a:rPr lang="es-ES" sz="3200" dirty="0" smtClean="0">
                <a:solidFill>
                  <a:prstClr val="black"/>
                </a:solidFill>
                <a:latin typeface="American Typewriter" charset="0"/>
                <a:ea typeface="American Typewriter" charset="0"/>
                <a:cs typeface="American Typewriter" charset="0"/>
              </a:rPr>
              <a:t>Tejido óseo</a:t>
            </a:r>
          </a:p>
          <a:p>
            <a:pPr algn="ctr"/>
            <a:endParaRPr lang="es-ES_tradnl" dirty="0">
              <a:latin typeface="American Typewriter" charset="0"/>
              <a:ea typeface="American Typewriter" charset="0"/>
              <a:cs typeface="American Typewriter" charset="0"/>
            </a:endParaRPr>
          </a:p>
        </p:txBody>
      </p:sp>
      <p:sp>
        <p:nvSpPr>
          <p:cNvPr id="2" name="CuadroTexto 1"/>
          <p:cNvSpPr txBox="1"/>
          <p:nvPr/>
        </p:nvSpPr>
        <p:spPr>
          <a:xfrm>
            <a:off x="1349534" y="4815840"/>
            <a:ext cx="5486400" cy="1323439"/>
          </a:xfrm>
          <a:prstGeom prst="rect">
            <a:avLst/>
          </a:prstGeom>
          <a:noFill/>
        </p:spPr>
        <p:txBody>
          <a:bodyPr wrap="square" rtlCol="0">
            <a:spAutoFit/>
          </a:bodyPr>
          <a:lstStyle/>
          <a:p>
            <a:pPr algn="ctr"/>
            <a:r>
              <a:rPr lang="es-ES_tradnl" sz="2000" dirty="0"/>
              <a:t>Instrucciones generales:</a:t>
            </a:r>
          </a:p>
          <a:p>
            <a:pPr algn="ctr"/>
            <a:r>
              <a:rPr lang="es-ES_tradnl" sz="2000" dirty="0"/>
              <a:t>En el </a:t>
            </a:r>
            <a:r>
              <a:rPr lang="es-ES" sz="2000" dirty="0"/>
              <a:t>microscopio virtual o en el Atlas Digital del Departamento busca cada  preparación histológica o fotomicrografía y señala lo que se te pide.</a:t>
            </a:r>
            <a:endParaRPr lang="es-ES_tradnl" sz="20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7014193" y="2206453"/>
            <a:ext cx="4847858" cy="3191276"/>
          </a:xfrm>
          <a:prstGeom prst="rect">
            <a:avLst/>
          </a:prstGeom>
          <a:ln w="57150">
            <a:solidFill>
              <a:schemeClr val="accent1"/>
            </a:solidFill>
          </a:ln>
        </p:spPr>
      </p:pic>
    </p:spTree>
    <p:extLst>
      <p:ext uri="{BB962C8B-B14F-4D97-AF65-F5344CB8AC3E}">
        <p14:creationId xmlns:p14="http://schemas.microsoft.com/office/powerpoint/2010/main" val="1927897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541338"/>
            <a:ext cx="9144000" cy="2387600"/>
          </a:xfrm>
        </p:spPr>
        <p:txBody>
          <a:bodyPr>
            <a:noAutofit/>
          </a:bodyPr>
          <a:lstStyle/>
          <a:p>
            <a:pPr algn="l"/>
            <a:r>
              <a:rPr lang="es-ES_tradnl" sz="2000" b="1" dirty="0" smtClean="0"/>
              <a:t>Resultados de aprendizaje:</a:t>
            </a:r>
            <a:br>
              <a:rPr lang="es-ES_tradnl" sz="2000" b="1" dirty="0" smtClean="0"/>
            </a:br>
            <a:r>
              <a:rPr lang="es-ES_tradnl" sz="2000" b="1" dirty="0" smtClean="0"/>
              <a:t/>
            </a:r>
            <a:br>
              <a:rPr lang="es-ES_tradnl" sz="2000" b="1" dirty="0" smtClean="0"/>
            </a:br>
            <a:r>
              <a:rPr lang="es-ES" sz="2000" b="1" dirty="0" smtClean="0"/>
              <a:t>Identifica los componentes del tejido óseo en fotomicrografías y en cortes histológicos.</a:t>
            </a:r>
            <a:br>
              <a:rPr lang="es-ES" sz="2000" b="1" dirty="0" smtClean="0"/>
            </a:br>
            <a:r>
              <a:rPr lang="es-ES" sz="2000" b="1" dirty="0" smtClean="0"/>
              <a:t>Identifica el hueso esponjoso y el hueso compacto en fotomicrografías y en cortes histológicos. </a:t>
            </a:r>
            <a:br>
              <a:rPr lang="es-ES" sz="2000" b="1" dirty="0" smtClean="0"/>
            </a:br>
            <a:r>
              <a:rPr lang="es-ES" sz="2000" b="1" dirty="0" smtClean="0"/>
              <a:t>Identifica la osificación </a:t>
            </a:r>
            <a:r>
              <a:rPr lang="es-ES" sz="2000" b="1" dirty="0" err="1" smtClean="0"/>
              <a:t>intramembranosa</a:t>
            </a:r>
            <a:r>
              <a:rPr lang="es-ES" sz="2000" b="1" dirty="0" smtClean="0"/>
              <a:t> y </a:t>
            </a:r>
            <a:r>
              <a:rPr lang="es-ES" sz="2000" b="1" dirty="0" err="1" smtClean="0"/>
              <a:t>endocondral</a:t>
            </a:r>
            <a:r>
              <a:rPr lang="es-ES" sz="2000" b="1" dirty="0" smtClean="0"/>
              <a:t> en fotomicrografías y en cortes histológicos</a:t>
            </a:r>
            <a:endParaRPr lang="es-ES_tradnl" sz="2000" b="1" dirty="0"/>
          </a:p>
        </p:txBody>
      </p:sp>
      <p:sp>
        <p:nvSpPr>
          <p:cNvPr id="3" name="Subtítulo 2"/>
          <p:cNvSpPr>
            <a:spLocks noGrp="1"/>
          </p:cNvSpPr>
          <p:nvPr>
            <p:ph type="subTitle" idx="1"/>
          </p:nvPr>
        </p:nvSpPr>
        <p:spPr>
          <a:xfrm>
            <a:off x="1524000" y="3200401"/>
            <a:ext cx="9144000" cy="3344862"/>
          </a:xfrm>
        </p:spPr>
        <p:txBody>
          <a:bodyPr>
            <a:noAutofit/>
          </a:bodyPr>
          <a:lstStyle/>
          <a:p>
            <a:r>
              <a:rPr lang="es-ES_tradnl" sz="2000" dirty="0" smtClean="0"/>
              <a:t>Recursos: </a:t>
            </a:r>
          </a:p>
          <a:p>
            <a:r>
              <a:rPr lang="es-ES_tradnl" sz="2000" dirty="0">
                <a:hlinkClick r:id="rId2"/>
              </a:rPr>
              <a:t>http://</a:t>
            </a:r>
            <a:r>
              <a:rPr lang="es-ES_tradnl" sz="2000" dirty="0" smtClean="0">
                <a:hlinkClick r:id="rId2"/>
              </a:rPr>
              <a:t>www.facmed.unam.mx/deptos/biocetis/atlas2013A/hueso/hueso.html</a:t>
            </a:r>
            <a:endParaRPr lang="es-ES_tradnl" sz="2000" dirty="0" smtClean="0"/>
          </a:p>
          <a:p>
            <a:r>
              <a:rPr lang="es-ES_tradnl" sz="2000" dirty="0" smtClean="0">
                <a:hlinkClick r:id="rId3"/>
              </a:rPr>
              <a:t>http://microvirtualbct.facmed.unam.mx/mv.html</a:t>
            </a:r>
            <a:endParaRPr lang="es-ES" sz="2000" dirty="0" smtClean="0"/>
          </a:p>
          <a:p>
            <a:r>
              <a:rPr lang="es-ES" sz="2000" dirty="0" smtClean="0"/>
              <a:t>Hueso lijado-página 1</a:t>
            </a:r>
          </a:p>
          <a:p>
            <a:r>
              <a:rPr lang="es-ES" sz="2000" dirty="0" err="1" smtClean="0"/>
              <a:t>Calota</a:t>
            </a:r>
            <a:r>
              <a:rPr lang="es-ES" sz="2000" dirty="0" smtClean="0"/>
              <a:t> de feto-página 3</a:t>
            </a:r>
          </a:p>
          <a:p>
            <a:r>
              <a:rPr lang="es-ES" sz="2000" dirty="0" smtClean="0"/>
              <a:t>Tibia de feto-página 7</a:t>
            </a:r>
          </a:p>
          <a:p>
            <a:endParaRPr lang="es-ES" sz="2000" dirty="0" smtClean="0"/>
          </a:p>
          <a:p>
            <a:endParaRPr lang="es-ES" sz="2000" dirty="0" smtClean="0"/>
          </a:p>
          <a:p>
            <a:endParaRPr lang="es-ES" sz="2000" dirty="0" smtClean="0"/>
          </a:p>
          <a:p>
            <a:endParaRPr lang="es-ES_tradnl" sz="2000" dirty="0" smtClean="0"/>
          </a:p>
          <a:p>
            <a:endParaRPr lang="es-ES_tradnl" sz="2000" dirty="0" smtClean="0"/>
          </a:p>
          <a:p>
            <a:endParaRPr lang="es-ES_tradnl" sz="2000" dirty="0" smtClean="0"/>
          </a:p>
          <a:p>
            <a:endParaRPr lang="es-ES_tradnl" sz="2000" dirty="0" smtClean="0"/>
          </a:p>
          <a:p>
            <a:endParaRPr lang="es-ES_tradnl" sz="2000" dirty="0" smtClean="0"/>
          </a:p>
          <a:p>
            <a:endParaRPr lang="es-ES_tradnl" sz="2000" dirty="0"/>
          </a:p>
        </p:txBody>
      </p:sp>
    </p:spTree>
    <p:extLst>
      <p:ext uri="{BB962C8B-B14F-4D97-AF65-F5344CB8AC3E}">
        <p14:creationId xmlns:p14="http://schemas.microsoft.com/office/powerpoint/2010/main" val="1876898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736600"/>
            <a:ext cx="10515600" cy="1325563"/>
          </a:xfrm>
        </p:spPr>
        <p:txBody>
          <a:bodyPr>
            <a:noAutofit/>
          </a:bodyPr>
          <a:lstStyle/>
          <a:p>
            <a:r>
              <a:rPr lang="es-ES_tradnl" sz="1800" dirty="0" smtClean="0"/>
              <a:t>10.1 </a:t>
            </a:r>
            <a:r>
              <a:rPr lang="es-ES_tradnl" sz="1800" b="1" dirty="0" smtClean="0"/>
              <a:t>Hueso lijado (hueso compacto). </a:t>
            </a:r>
            <a:r>
              <a:rPr lang="es-MX" sz="1800" dirty="0" smtClean="0"/>
              <a:t>Observa </a:t>
            </a:r>
            <a:r>
              <a:rPr lang="es-MX" sz="1800" dirty="0"/>
              <a:t>secciones transversales y longitudinales de las osteonas o sistemas de Havers constituidos por laminillas concéntricas de matriz ósea y entre ellas espacios de forma estrellada o “lagunas óseas”  que alojan a los osteocitos. En la parte central de la osteona se </a:t>
            </a:r>
            <a:r>
              <a:rPr lang="es-MX" sz="1800" dirty="0" smtClean="0"/>
              <a:t>distingue el conducto </a:t>
            </a:r>
            <a:r>
              <a:rPr lang="es-MX" sz="1800" dirty="0"/>
              <a:t>de Havers.  Entre dos conductos de Havers se disponen los conductos de Volkmann o perforantes que comunican osteonas de manera </a:t>
            </a:r>
            <a:r>
              <a:rPr lang="es-MX" sz="1800" dirty="0" smtClean="0"/>
              <a:t>perpendicular. </a:t>
            </a:r>
            <a:r>
              <a:rPr lang="es-ES_tradnl" sz="1800" dirty="0" smtClean="0"/>
              <a:t> </a:t>
            </a:r>
            <a:r>
              <a:rPr lang="es-ES" sz="1800" dirty="0" smtClean="0"/>
              <a:t>Señala </a:t>
            </a:r>
            <a:r>
              <a:rPr lang="es-ES" sz="1800" dirty="0"/>
              <a:t>lo que se te pide. </a:t>
            </a:r>
            <a:endParaRPr lang="es-ES_tradnl" sz="18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fontScale="92500"/>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1825625"/>
            <a:ext cx="3035300" cy="4351338"/>
          </a:xfrm>
        </p:spPr>
        <p:txBody>
          <a:bodyPr>
            <a:normAutofit fontScale="92500"/>
          </a:bodyPr>
          <a:lstStyle/>
          <a:p>
            <a:endParaRPr lang="es-ES_tradnl" sz="2400" dirty="0" smtClean="0"/>
          </a:p>
          <a:p>
            <a:r>
              <a:rPr lang="es-ES" sz="2400" dirty="0" smtClean="0"/>
              <a:t>Sin tinción. </a:t>
            </a:r>
          </a:p>
          <a:p>
            <a:pPr marL="0" indent="0">
              <a:buNone/>
            </a:pPr>
            <a:r>
              <a:rPr lang="es-ES_tradnl" sz="2400" b="1" dirty="0" err="1" smtClean="0"/>
              <a:t>Osteonas</a:t>
            </a:r>
            <a:r>
              <a:rPr lang="es-ES_tradnl" sz="2400" b="1" dirty="0" smtClean="0"/>
              <a:t> o sistemas de </a:t>
            </a:r>
            <a:r>
              <a:rPr lang="es-ES_tradnl" sz="2400" b="1" dirty="0" err="1" smtClean="0"/>
              <a:t>Havers</a:t>
            </a:r>
            <a:endParaRPr lang="es-ES_tradnl" sz="2400" b="1" dirty="0" smtClean="0"/>
          </a:p>
          <a:p>
            <a:r>
              <a:rPr lang="es-ES_tradnl" sz="2400" dirty="0" smtClean="0"/>
              <a:t>Laminillas de las </a:t>
            </a:r>
            <a:r>
              <a:rPr lang="es-ES_tradnl" sz="2400" dirty="0" err="1" smtClean="0"/>
              <a:t>osteonas</a:t>
            </a:r>
            <a:endParaRPr lang="es-ES_tradnl" sz="2400" dirty="0" smtClean="0"/>
          </a:p>
          <a:p>
            <a:r>
              <a:rPr lang="es-ES_tradnl" sz="2400" dirty="0" smtClean="0"/>
              <a:t>Lagunas </a:t>
            </a:r>
            <a:r>
              <a:rPr lang="es-ES" sz="2400" dirty="0" smtClean="0"/>
              <a:t>óseas</a:t>
            </a:r>
          </a:p>
          <a:p>
            <a:r>
              <a:rPr lang="es-ES" sz="2400" dirty="0" smtClean="0"/>
              <a:t>Canalículos óseos</a:t>
            </a:r>
          </a:p>
          <a:p>
            <a:r>
              <a:rPr lang="es-ES" sz="2400" dirty="0" smtClean="0"/>
              <a:t>Conductos de </a:t>
            </a:r>
            <a:r>
              <a:rPr lang="es-ES" sz="2400" dirty="0" err="1" smtClean="0"/>
              <a:t>Havers</a:t>
            </a:r>
            <a:endParaRPr lang="es-ES" sz="2400" dirty="0" smtClean="0"/>
          </a:p>
          <a:p>
            <a:pPr marL="0" indent="0">
              <a:buNone/>
            </a:pPr>
            <a:r>
              <a:rPr lang="es-ES" sz="2400" b="1" dirty="0" smtClean="0"/>
              <a:t>Conductos de </a:t>
            </a:r>
            <a:r>
              <a:rPr lang="es-ES" sz="2400" b="1" dirty="0" err="1" smtClean="0"/>
              <a:t>Volkman</a:t>
            </a:r>
            <a:r>
              <a:rPr lang="es-ES" sz="2400" b="1" dirty="0" smtClean="0"/>
              <a:t> o perforantes</a:t>
            </a:r>
            <a:endParaRPr lang="es-ES_tradnl" sz="2400" b="1" dirty="0" smtClean="0"/>
          </a:p>
        </p:txBody>
      </p:sp>
    </p:spTree>
    <p:extLst>
      <p:ext uri="{BB962C8B-B14F-4D97-AF65-F5344CB8AC3E}">
        <p14:creationId xmlns:p14="http://schemas.microsoft.com/office/powerpoint/2010/main" val="56202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765175"/>
            <a:ext cx="10515600" cy="1325563"/>
          </a:xfrm>
        </p:spPr>
        <p:txBody>
          <a:bodyPr>
            <a:noAutofit/>
          </a:bodyPr>
          <a:lstStyle/>
          <a:p>
            <a:r>
              <a:rPr lang="es-ES_tradnl" sz="1800" dirty="0" smtClean="0"/>
              <a:t>10.2  </a:t>
            </a:r>
            <a:r>
              <a:rPr lang="es-ES_tradnl" sz="1800" b="1" dirty="0" smtClean="0"/>
              <a:t>Cara, fosas nasales o </a:t>
            </a:r>
            <a:r>
              <a:rPr lang="es-ES_tradnl" sz="1800" b="1" dirty="0" err="1" smtClean="0"/>
              <a:t>calota</a:t>
            </a:r>
            <a:r>
              <a:rPr lang="es-ES_tradnl" sz="1800" b="1" dirty="0" smtClean="0"/>
              <a:t> de feto</a:t>
            </a:r>
            <a:r>
              <a:rPr lang="es-ES_tradnl" sz="1800" dirty="0" smtClean="0"/>
              <a:t>. </a:t>
            </a:r>
            <a:r>
              <a:rPr lang="es-MX" sz="1800" dirty="0" smtClean="0"/>
              <a:t>Observa </a:t>
            </a:r>
            <a:r>
              <a:rPr lang="es-MX" sz="1800" dirty="0"/>
              <a:t>las características de la osificación intramembranosa y su contenido: tejido </a:t>
            </a:r>
            <a:r>
              <a:rPr lang="es-MX" sz="1800" dirty="0" smtClean="0"/>
              <a:t>mesenquimatoso vascularizado, trabéculas </a:t>
            </a:r>
            <a:r>
              <a:rPr lang="es-MX" sz="1800" dirty="0"/>
              <a:t>óseas en formación, en donde se observan los osteocitos en su laguna rodeados de matriz orgánica. </a:t>
            </a:r>
            <a:r>
              <a:rPr lang="es-MX" sz="1800" dirty="0" smtClean="0"/>
              <a:t>Los osteoblastos est</a:t>
            </a:r>
            <a:r>
              <a:rPr lang="es-ES" sz="1800" dirty="0" err="1" smtClean="0"/>
              <a:t>án</a:t>
            </a:r>
            <a:r>
              <a:rPr lang="es-MX" sz="1800" dirty="0" smtClean="0"/>
              <a:t> </a:t>
            </a:r>
            <a:r>
              <a:rPr lang="es-MX" sz="1800" dirty="0"/>
              <a:t>localizados en los bordes </a:t>
            </a:r>
            <a:r>
              <a:rPr lang="es-MX" sz="1800" dirty="0" smtClean="0"/>
              <a:t>de las trab</a:t>
            </a:r>
            <a:r>
              <a:rPr lang="es-ES" sz="1800" dirty="0" err="1" smtClean="0"/>
              <a:t>éculas</a:t>
            </a:r>
            <a:r>
              <a:rPr lang="es-MX" sz="1800" dirty="0" smtClean="0"/>
              <a:t>. </a:t>
            </a:r>
            <a:r>
              <a:rPr lang="es-ES" sz="1800" dirty="0" smtClean="0"/>
              <a:t>Señala </a:t>
            </a:r>
            <a:r>
              <a:rPr lang="es-ES" sz="1800" dirty="0"/>
              <a:t>lo que se te pide. </a:t>
            </a:r>
            <a:r>
              <a:rPr lang="es-ES_tradnl" sz="1800" dirty="0"/>
              <a:t/>
            </a:r>
            <a:br>
              <a:rPr lang="es-ES_tradnl" sz="1800" dirty="0"/>
            </a:br>
            <a:endParaRPr lang="es-ES_tradnl" sz="1800" dirty="0"/>
          </a:p>
        </p:txBody>
      </p:sp>
      <p:sp>
        <p:nvSpPr>
          <p:cNvPr id="5" name="Marcador de contenido 4"/>
          <p:cNvSpPr>
            <a:spLocks noGrp="1"/>
          </p:cNvSpPr>
          <p:nvPr>
            <p:ph sz="half" idx="1"/>
          </p:nvPr>
        </p:nvSpPr>
        <p:spPr>
          <a:xfrm>
            <a:off x="838200" y="1825624"/>
            <a:ext cx="7213600" cy="4740275"/>
          </a:xfrm>
          <a:ln>
            <a:solidFill>
              <a:schemeClr val="accent1"/>
            </a:solidFill>
          </a:ln>
        </p:spPr>
        <p:txBody>
          <a:bodyPr>
            <a:normAutofit lnSpcReduction="10000"/>
          </a:bodyPr>
          <a:lstStyle/>
          <a:p>
            <a:pPr lvl="0"/>
            <a:r>
              <a:rPr lang="es-ES_tradnl" sz="1800" dirty="0">
                <a:solidFill>
                  <a:prstClr val="black"/>
                </a:solidFill>
              </a:rPr>
              <a:t>Coloca la imagen </a:t>
            </a:r>
            <a:r>
              <a:rPr lang="es-ES_tradnl" sz="1800" dirty="0" err="1">
                <a:solidFill>
                  <a:prstClr val="black"/>
                </a:solidFill>
              </a:rPr>
              <a:t>aqu</a:t>
            </a:r>
            <a:r>
              <a:rPr lang="es-ES" sz="1800" dirty="0">
                <a:solidFill>
                  <a:prstClr val="black"/>
                </a:solidFill>
              </a:rPr>
              <a:t>í</a:t>
            </a:r>
            <a:endParaRPr lang="es-ES_tradnl" sz="1800" dirty="0">
              <a:solidFill>
                <a:prstClr val="black"/>
              </a:solidFill>
            </a:endParaRPr>
          </a:p>
          <a:p>
            <a:endParaRPr lang="es-ES_tradnl" dirty="0"/>
          </a:p>
        </p:txBody>
      </p:sp>
      <p:sp>
        <p:nvSpPr>
          <p:cNvPr id="6" name="Marcador de contenido 5"/>
          <p:cNvSpPr>
            <a:spLocks noGrp="1"/>
          </p:cNvSpPr>
          <p:nvPr>
            <p:ph sz="half" idx="2"/>
          </p:nvPr>
        </p:nvSpPr>
        <p:spPr>
          <a:xfrm>
            <a:off x="8318500" y="1825625"/>
            <a:ext cx="3035300" cy="4351338"/>
          </a:xfrm>
        </p:spPr>
        <p:txBody>
          <a:bodyPr>
            <a:normAutofit lnSpcReduction="10000"/>
          </a:bodyPr>
          <a:lstStyle/>
          <a:p>
            <a:endParaRPr lang="es-ES_tradnl" sz="2400" dirty="0" smtClean="0"/>
          </a:p>
          <a:p>
            <a:r>
              <a:rPr lang="es-ES_tradnl" sz="2400" dirty="0" err="1" smtClean="0"/>
              <a:t>Tinci</a:t>
            </a:r>
            <a:r>
              <a:rPr lang="es-ES" sz="2400" dirty="0" err="1" smtClean="0"/>
              <a:t>ón</a:t>
            </a:r>
            <a:r>
              <a:rPr lang="es-ES" sz="2400" dirty="0" smtClean="0"/>
              <a:t>:</a:t>
            </a:r>
          </a:p>
          <a:p>
            <a:r>
              <a:rPr lang="es-ES_tradnl" sz="2400" dirty="0" smtClean="0"/>
              <a:t>Tejido </a:t>
            </a:r>
            <a:r>
              <a:rPr lang="es-ES_tradnl" sz="2400" dirty="0" err="1" smtClean="0"/>
              <a:t>mesenquimatoso</a:t>
            </a:r>
            <a:endParaRPr lang="es-ES_tradnl" sz="2400" dirty="0" smtClean="0"/>
          </a:p>
          <a:p>
            <a:r>
              <a:rPr lang="es-ES_tradnl" sz="2400" dirty="0" smtClean="0"/>
              <a:t>Vasos </a:t>
            </a:r>
            <a:r>
              <a:rPr lang="es-ES_tradnl" sz="2400" dirty="0" err="1" smtClean="0"/>
              <a:t>sangu</a:t>
            </a:r>
            <a:r>
              <a:rPr lang="es-ES" sz="2400" dirty="0" err="1" smtClean="0"/>
              <a:t>íneos</a:t>
            </a:r>
            <a:endParaRPr lang="es-ES" sz="2400" dirty="0" smtClean="0"/>
          </a:p>
          <a:p>
            <a:pPr marL="0" indent="0">
              <a:buNone/>
            </a:pPr>
            <a:r>
              <a:rPr lang="es-ES" sz="2400" b="1" dirty="0" smtClean="0"/>
              <a:t>Trabécula</a:t>
            </a:r>
            <a:r>
              <a:rPr lang="es-ES" sz="2400" dirty="0" smtClean="0"/>
              <a:t>:</a:t>
            </a:r>
          </a:p>
          <a:p>
            <a:r>
              <a:rPr lang="es-ES" sz="2400" dirty="0" err="1" smtClean="0"/>
              <a:t>Osteoide</a:t>
            </a:r>
            <a:endParaRPr lang="es-ES" sz="2400" dirty="0" smtClean="0"/>
          </a:p>
          <a:p>
            <a:r>
              <a:rPr lang="es-ES" sz="2400" dirty="0" smtClean="0"/>
              <a:t>Osteoblastos</a:t>
            </a:r>
          </a:p>
          <a:p>
            <a:r>
              <a:rPr lang="es-ES" sz="2400" dirty="0" smtClean="0"/>
              <a:t>Osteocitos</a:t>
            </a:r>
          </a:p>
          <a:p>
            <a:r>
              <a:rPr lang="es-ES" sz="2400" dirty="0" smtClean="0"/>
              <a:t>Osteoclastos</a:t>
            </a:r>
            <a:endParaRPr lang="es-ES" sz="2400" dirty="0"/>
          </a:p>
        </p:txBody>
      </p:sp>
    </p:spTree>
    <p:extLst>
      <p:ext uri="{BB962C8B-B14F-4D97-AF65-F5344CB8AC3E}">
        <p14:creationId xmlns:p14="http://schemas.microsoft.com/office/powerpoint/2010/main" val="1184911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736601"/>
            <a:ext cx="10515600" cy="1325563"/>
          </a:xfrm>
        </p:spPr>
        <p:txBody>
          <a:bodyPr>
            <a:noAutofit/>
          </a:bodyPr>
          <a:lstStyle/>
          <a:p>
            <a:r>
              <a:rPr lang="es-ES_tradnl" sz="1800" dirty="0" smtClean="0"/>
              <a:t>10.3  </a:t>
            </a:r>
            <a:r>
              <a:rPr lang="es-ES" sz="1800" b="1" dirty="0" smtClean="0"/>
              <a:t>Pie o mano de feto</a:t>
            </a:r>
            <a:r>
              <a:rPr lang="es-ES" sz="1800" dirty="0" smtClean="0"/>
              <a:t>.</a:t>
            </a:r>
            <a:r>
              <a:rPr lang="es-MX" sz="1800" dirty="0"/>
              <a:t> </a:t>
            </a:r>
            <a:r>
              <a:rPr lang="es-MX" sz="1800" dirty="0" smtClean="0"/>
              <a:t>Observa </a:t>
            </a:r>
            <a:r>
              <a:rPr lang="es-MX" sz="1800" dirty="0"/>
              <a:t>secciones longitudinales de los moldes cartilaginosos de los huesos carpales (mano) o tarsales (pie) para distinguir los procesos iniciales de osificación cartilaginosa o endocondral. Se visualiza el endostio atravesado por vasos sanguíneos y el punto de osificación endocondral </a:t>
            </a:r>
            <a:r>
              <a:rPr lang="es-MX" sz="1800" dirty="0" smtClean="0"/>
              <a:t>con hipertrofia de condrocitos en </a:t>
            </a:r>
            <a:r>
              <a:rPr lang="es-MX" sz="1800" dirty="0"/>
              <a:t>la parte media del molde </a:t>
            </a:r>
            <a:r>
              <a:rPr lang="es-MX" sz="1800" dirty="0" smtClean="0"/>
              <a:t>cartilaginoso.</a:t>
            </a:r>
            <a:r>
              <a:rPr lang="es-ES_tradnl" sz="1800" dirty="0"/>
              <a:t> </a:t>
            </a:r>
            <a:r>
              <a:rPr lang="es-ES" sz="1800" dirty="0" smtClean="0"/>
              <a:t>Señala </a:t>
            </a:r>
            <a:r>
              <a:rPr lang="es-ES" sz="1800" dirty="0"/>
              <a:t>lo que se te pide. </a:t>
            </a:r>
            <a:r>
              <a:rPr lang="es-ES_tradnl" sz="1800" dirty="0"/>
              <a:t/>
            </a:r>
            <a:br>
              <a:rPr lang="es-ES_tradnl" sz="1800" dirty="0"/>
            </a:br>
            <a:endParaRPr lang="es-ES_tradnl" sz="1800" dirty="0"/>
          </a:p>
        </p:txBody>
      </p:sp>
      <p:sp>
        <p:nvSpPr>
          <p:cNvPr id="5" name="Marcador de contenido 4"/>
          <p:cNvSpPr>
            <a:spLocks noGrp="1"/>
          </p:cNvSpPr>
          <p:nvPr>
            <p:ph sz="half" idx="1"/>
          </p:nvPr>
        </p:nvSpPr>
        <p:spPr>
          <a:xfrm>
            <a:off x="838200" y="1825624"/>
            <a:ext cx="7213600" cy="4740275"/>
          </a:xfrm>
          <a:ln>
            <a:solidFill>
              <a:schemeClr val="accent1"/>
            </a:solidFill>
          </a:ln>
        </p:spPr>
        <p:txBody>
          <a:bodyPr/>
          <a:lstStyle/>
          <a:p>
            <a:pPr lvl="0"/>
            <a:r>
              <a:rPr lang="es-ES_tradnl" sz="1800" dirty="0">
                <a:solidFill>
                  <a:prstClr val="black"/>
                </a:solidFill>
              </a:rPr>
              <a:t>Coloca la imagen </a:t>
            </a:r>
            <a:r>
              <a:rPr lang="es-ES_tradnl" sz="1800" dirty="0" err="1">
                <a:solidFill>
                  <a:prstClr val="black"/>
                </a:solidFill>
              </a:rPr>
              <a:t>aqu</a:t>
            </a:r>
            <a:r>
              <a:rPr lang="es-ES" sz="1800" dirty="0">
                <a:solidFill>
                  <a:prstClr val="black"/>
                </a:solidFill>
              </a:rPr>
              <a:t>í</a:t>
            </a:r>
            <a:endParaRPr lang="es-ES_tradnl" sz="1800" dirty="0">
              <a:solidFill>
                <a:prstClr val="black"/>
              </a:solidFill>
            </a:endParaRPr>
          </a:p>
          <a:p>
            <a:endParaRPr lang="es-ES_tradnl" dirty="0"/>
          </a:p>
        </p:txBody>
      </p:sp>
      <p:sp>
        <p:nvSpPr>
          <p:cNvPr id="6" name="Marcador de contenido 5"/>
          <p:cNvSpPr>
            <a:spLocks noGrp="1"/>
          </p:cNvSpPr>
          <p:nvPr>
            <p:ph sz="half" idx="2"/>
          </p:nvPr>
        </p:nvSpPr>
        <p:spPr>
          <a:xfrm>
            <a:off x="8318500" y="1825625"/>
            <a:ext cx="3035300" cy="4351338"/>
          </a:xfrm>
        </p:spPr>
        <p:txBody>
          <a:bodyPr>
            <a:normAutofit/>
          </a:bodyPr>
          <a:lstStyle/>
          <a:p>
            <a:r>
              <a:rPr lang="es-ES_tradnl" sz="2400" dirty="0" err="1" smtClean="0"/>
              <a:t>Tinci</a:t>
            </a:r>
            <a:r>
              <a:rPr lang="es-ES" sz="2400" dirty="0" err="1" smtClean="0"/>
              <a:t>ón</a:t>
            </a:r>
            <a:r>
              <a:rPr lang="es-ES" sz="2400" dirty="0" smtClean="0"/>
              <a:t>:</a:t>
            </a:r>
            <a:endParaRPr lang="es-ES_tradnl" sz="2400" dirty="0" smtClean="0"/>
          </a:p>
          <a:p>
            <a:endParaRPr lang="es-ES_tradnl" sz="2400" dirty="0" smtClean="0"/>
          </a:p>
          <a:p>
            <a:r>
              <a:rPr lang="es-ES_tradnl" sz="2400" dirty="0" smtClean="0"/>
              <a:t>Centro de </a:t>
            </a:r>
            <a:r>
              <a:rPr lang="es-ES_tradnl" sz="2400" dirty="0" err="1" smtClean="0"/>
              <a:t>osificaci</a:t>
            </a:r>
            <a:r>
              <a:rPr lang="es-ES" sz="2400" dirty="0" err="1" smtClean="0"/>
              <a:t>ón</a:t>
            </a:r>
            <a:endParaRPr lang="es-ES" sz="2400" dirty="0" smtClean="0"/>
          </a:p>
          <a:p>
            <a:r>
              <a:rPr lang="es-ES" sz="2400" dirty="0" err="1" smtClean="0"/>
              <a:t>Pericondrio</a:t>
            </a:r>
            <a:endParaRPr lang="es-ES" sz="2400" dirty="0" smtClean="0"/>
          </a:p>
          <a:p>
            <a:r>
              <a:rPr lang="es-ES" sz="2400" dirty="0" smtClean="0"/>
              <a:t>Molde de cartílago</a:t>
            </a:r>
          </a:p>
          <a:p>
            <a:r>
              <a:rPr lang="es-ES" sz="2400" dirty="0" smtClean="0"/>
              <a:t>Vasos </a:t>
            </a:r>
            <a:r>
              <a:rPr lang="es-ES" sz="2400" dirty="0" err="1" smtClean="0"/>
              <a:t>saguíneos</a:t>
            </a:r>
            <a:endParaRPr lang="es-ES" sz="2400" dirty="0" smtClean="0"/>
          </a:p>
          <a:p>
            <a:r>
              <a:rPr lang="es-ES" sz="2400" dirty="0" smtClean="0"/>
              <a:t>Zona de cartílago hipertrófico </a:t>
            </a:r>
            <a:endParaRPr lang="es-ES_tradnl" sz="2400" dirty="0"/>
          </a:p>
        </p:txBody>
      </p:sp>
    </p:spTree>
    <p:extLst>
      <p:ext uri="{BB962C8B-B14F-4D97-AF65-F5344CB8AC3E}">
        <p14:creationId xmlns:p14="http://schemas.microsoft.com/office/powerpoint/2010/main" val="537448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708025"/>
            <a:ext cx="10515600" cy="1325563"/>
          </a:xfrm>
        </p:spPr>
        <p:txBody>
          <a:bodyPr>
            <a:noAutofit/>
          </a:bodyPr>
          <a:lstStyle/>
          <a:p>
            <a:r>
              <a:rPr lang="es-ES_tradnl" sz="1800" dirty="0" smtClean="0"/>
              <a:t>10.4  </a:t>
            </a:r>
            <a:r>
              <a:rPr lang="es-ES" sz="1800" b="1" dirty="0" smtClean="0"/>
              <a:t>Tibia de feto</a:t>
            </a:r>
            <a:r>
              <a:rPr lang="es-ES" sz="1800" dirty="0" smtClean="0"/>
              <a:t>. </a:t>
            </a:r>
            <a:r>
              <a:rPr lang="es-MX" sz="1800" dirty="0" smtClean="0"/>
              <a:t>Observa </a:t>
            </a:r>
            <a:r>
              <a:rPr lang="es-MX" sz="1800" dirty="0"/>
              <a:t>la placa o disco epifisiario de un hueso largo. </a:t>
            </a:r>
            <a:r>
              <a:rPr lang="es-MX" sz="1800" dirty="0" smtClean="0"/>
              <a:t>Diferencia </a:t>
            </a:r>
            <a:r>
              <a:rPr lang="es-MX" sz="1800" dirty="0"/>
              <a:t>las cinco zonas de la osificación endocondral: zona de reserva o reposo, zona de cartílago de proliferación,  zona de maduración o hipertrofia,  zona de calcificación y  zona de osificación o resorción.</a:t>
            </a:r>
            <a:r>
              <a:rPr lang="es-ES_tradnl" sz="1800" dirty="0"/>
              <a:t> </a:t>
            </a:r>
            <a:r>
              <a:rPr lang="es-ES" sz="1800" dirty="0" smtClean="0"/>
              <a:t>Señala en la imagen lo </a:t>
            </a:r>
            <a:r>
              <a:rPr lang="es-ES" sz="1800" dirty="0"/>
              <a:t>que se te pide. </a:t>
            </a:r>
            <a:r>
              <a:rPr lang="es-ES_tradnl" sz="1800" dirty="0"/>
              <a:t/>
            </a:r>
            <a:br>
              <a:rPr lang="es-ES_tradnl" sz="1800" dirty="0"/>
            </a:br>
            <a:endParaRPr lang="es-ES_tradnl" sz="1800" dirty="0"/>
          </a:p>
        </p:txBody>
      </p:sp>
      <p:sp>
        <p:nvSpPr>
          <p:cNvPr id="5" name="Marcador de contenido 4"/>
          <p:cNvSpPr>
            <a:spLocks noGrp="1"/>
          </p:cNvSpPr>
          <p:nvPr>
            <p:ph sz="half" idx="1"/>
          </p:nvPr>
        </p:nvSpPr>
        <p:spPr>
          <a:xfrm>
            <a:off x="838200" y="1825624"/>
            <a:ext cx="7213600" cy="4740275"/>
          </a:xfrm>
          <a:ln>
            <a:solidFill>
              <a:schemeClr val="accent1"/>
            </a:solidFill>
          </a:ln>
        </p:spPr>
        <p:txBody>
          <a:bodyPr>
            <a:normAutofit lnSpcReduction="10000"/>
          </a:bodyPr>
          <a:lstStyle/>
          <a:p>
            <a:pPr lvl="0"/>
            <a:r>
              <a:rPr lang="es-ES_tradnl" sz="1800" dirty="0">
                <a:solidFill>
                  <a:prstClr val="black"/>
                </a:solidFill>
              </a:rPr>
              <a:t>Coloca la imagen </a:t>
            </a:r>
            <a:r>
              <a:rPr lang="es-ES_tradnl" sz="1800" dirty="0" err="1">
                <a:solidFill>
                  <a:prstClr val="black"/>
                </a:solidFill>
              </a:rPr>
              <a:t>aqu</a:t>
            </a:r>
            <a:r>
              <a:rPr lang="es-ES" sz="1800" dirty="0">
                <a:solidFill>
                  <a:prstClr val="black"/>
                </a:solidFill>
              </a:rPr>
              <a:t>í</a:t>
            </a:r>
            <a:endParaRPr lang="es-ES_tradnl" sz="1800" dirty="0">
              <a:solidFill>
                <a:prstClr val="black"/>
              </a:solidFill>
            </a:endParaRPr>
          </a:p>
          <a:p>
            <a:endParaRPr lang="es-ES_tradnl" dirty="0"/>
          </a:p>
        </p:txBody>
      </p:sp>
      <p:sp>
        <p:nvSpPr>
          <p:cNvPr id="6" name="Marcador de contenido 5"/>
          <p:cNvSpPr>
            <a:spLocks noGrp="1"/>
          </p:cNvSpPr>
          <p:nvPr>
            <p:ph sz="half" idx="2"/>
          </p:nvPr>
        </p:nvSpPr>
        <p:spPr>
          <a:xfrm>
            <a:off x="8318500" y="1825625"/>
            <a:ext cx="3035300" cy="4351338"/>
          </a:xfrm>
        </p:spPr>
        <p:txBody>
          <a:bodyPr>
            <a:normAutofit lnSpcReduction="10000"/>
          </a:bodyPr>
          <a:lstStyle/>
          <a:p>
            <a:endParaRPr lang="es-ES_tradnl" sz="2400" dirty="0" smtClean="0"/>
          </a:p>
          <a:p>
            <a:r>
              <a:rPr lang="es-ES_tradnl" sz="2400" dirty="0" err="1" smtClean="0"/>
              <a:t>Tinci</a:t>
            </a:r>
            <a:r>
              <a:rPr lang="es-ES" sz="2400" dirty="0" err="1" smtClean="0"/>
              <a:t>ón</a:t>
            </a:r>
            <a:r>
              <a:rPr lang="es-ES" sz="2400" dirty="0" smtClean="0"/>
              <a:t>: </a:t>
            </a:r>
            <a:endParaRPr lang="es-ES_tradnl" sz="2400" dirty="0" smtClean="0"/>
          </a:p>
          <a:p>
            <a:pPr marL="0" indent="0">
              <a:buNone/>
            </a:pPr>
            <a:r>
              <a:rPr lang="es-ES_tradnl" sz="2400" b="1" dirty="0" smtClean="0"/>
              <a:t>Placa o disco </a:t>
            </a:r>
            <a:r>
              <a:rPr lang="es-ES_tradnl" sz="2400" b="1" dirty="0" err="1" smtClean="0"/>
              <a:t>epifisiario</a:t>
            </a:r>
            <a:r>
              <a:rPr lang="es-ES_tradnl" sz="2400" b="1" dirty="0" smtClean="0"/>
              <a:t> (</a:t>
            </a:r>
            <a:r>
              <a:rPr lang="es-ES_tradnl" sz="2400" b="1" dirty="0" err="1" smtClean="0"/>
              <a:t>cart</a:t>
            </a:r>
            <a:r>
              <a:rPr lang="es-ES" sz="2400" b="1" dirty="0" err="1" smtClean="0"/>
              <a:t>ílago</a:t>
            </a:r>
            <a:r>
              <a:rPr lang="es-ES" sz="2400" b="1" dirty="0" smtClean="0"/>
              <a:t> de crecimiento)</a:t>
            </a:r>
          </a:p>
          <a:p>
            <a:r>
              <a:rPr lang="es-ES" sz="2400" dirty="0" smtClean="0"/>
              <a:t>Zona de reserva</a:t>
            </a:r>
          </a:p>
          <a:p>
            <a:r>
              <a:rPr lang="es-ES" sz="2400" dirty="0" smtClean="0"/>
              <a:t>Zona de proliferación</a:t>
            </a:r>
          </a:p>
          <a:p>
            <a:r>
              <a:rPr lang="es-ES" sz="2400" dirty="0" smtClean="0"/>
              <a:t>Zona de hipertrofia</a:t>
            </a:r>
          </a:p>
          <a:p>
            <a:r>
              <a:rPr lang="es-ES" sz="2400" dirty="0" smtClean="0"/>
              <a:t>Zona de calcificación</a:t>
            </a:r>
          </a:p>
          <a:p>
            <a:r>
              <a:rPr lang="es-ES" sz="2400" dirty="0" smtClean="0"/>
              <a:t>Zona de osificación o resorción</a:t>
            </a:r>
            <a:endParaRPr lang="es-ES_tradnl" sz="2400" dirty="0" smtClean="0"/>
          </a:p>
        </p:txBody>
      </p:sp>
    </p:spTree>
    <p:extLst>
      <p:ext uri="{BB962C8B-B14F-4D97-AF65-F5344CB8AC3E}">
        <p14:creationId xmlns:p14="http://schemas.microsoft.com/office/powerpoint/2010/main" val="1635027345"/>
      </p:ext>
    </p:extLst>
  </p:cSld>
  <p:clrMapOvr>
    <a:masterClrMapping/>
  </p:clrMapOvr>
</p:sld>
</file>

<file path=ppt/theme/theme1.xml><?xml version="1.0" encoding="utf-8"?>
<a:theme xmlns:a="http://schemas.openxmlformats.org/drawingml/2006/main" name="Tema2">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1" id="{5B9C1152-0AB5-D649-9147-01DACE9BC431}" vid="{B72FEF3F-818D-0548-9C1B-2686BBE0E7C2}"/>
    </a:ext>
  </a:extLst>
</a:theme>
</file>

<file path=docProps/app.xml><?xml version="1.0" encoding="utf-8"?>
<Properties xmlns="http://schemas.openxmlformats.org/officeDocument/2006/extended-properties" xmlns:vt="http://schemas.openxmlformats.org/officeDocument/2006/docPropsVTypes">
  <Template>manual</Template>
  <TotalTime>5</TotalTime>
  <Words>442</Words>
  <Application>Microsoft Macintosh PowerPoint</Application>
  <PresentationFormat>Panorámica</PresentationFormat>
  <Paragraphs>59</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American Typewriter</vt:lpstr>
      <vt:lpstr>Calibri</vt:lpstr>
      <vt:lpstr>Calibri Light</vt:lpstr>
      <vt:lpstr>Arial</vt:lpstr>
      <vt:lpstr>Tema2</vt:lpstr>
      <vt:lpstr>Presentación de PowerPoint</vt:lpstr>
      <vt:lpstr>Resultados de aprendizaje:  Identifica los componentes del tejido óseo en fotomicrografías y en cortes histológicos. Identifica el hueso esponjoso y el hueso compacto en fotomicrografías y en cortes histológicos.  Identifica la osificación intramembranosa y endocondral en fotomicrografías y en cortes histológicos</vt:lpstr>
      <vt:lpstr>10.1 Hueso lijado (hueso compacto). Observa secciones transversales y longitudinales de las osteonas o sistemas de Havers constituidos por laminillas concéntricas de matriz ósea y entre ellas espacios de forma estrellada o “lagunas óseas”  que alojan a los osteocitos. En la parte central de la osteona se distingue el conducto de Havers.  Entre dos conductos de Havers se disponen los conductos de Volkmann o perforantes que comunican osteonas de manera perpendicular.  Señala lo que se te pide. </vt:lpstr>
      <vt:lpstr>10.2  Cara, fosas nasales o calota de feto. Observa las características de la osificación intramembranosa y su contenido: tejido mesenquimatoso vascularizado, trabéculas óseas en formación, en donde se observan los osteocitos en su laguna rodeados de matriz orgánica. Los osteoblastos están localizados en los bordes de las trabéculas. Señala lo que se te pide.  </vt:lpstr>
      <vt:lpstr>10.3  Pie o mano de feto. Observa secciones longitudinales de los moldes cartilaginosos de los huesos carpales (mano) o tarsales (pie) para distinguir los procesos iniciales de osificación cartilaginosa o endocondral. Se visualiza el endostio atravesado por vasos sanguíneos y el punto de osificación endocondral con hipertrofia de condrocitos en la parte media del molde cartilaginoso. Señala lo que se te pide.  </vt:lpstr>
      <vt:lpstr>10.4  Tibia de feto. Observa la placa o disco epifisiario de un hueso largo. Diferencia las cinco zonas de la osificación endocondral: zona de reserva o reposo, zona de cartílago de proliferación,  zona de maduración o hipertrofia,  zona de calcificación y  zona de osificación o resorción. Señala en la imagen lo que se te pide.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Usuario de Microsoft Office</cp:lastModifiedBy>
  <cp:revision>2</cp:revision>
  <dcterms:created xsi:type="dcterms:W3CDTF">2020-08-31T20:14:21Z</dcterms:created>
  <dcterms:modified xsi:type="dcterms:W3CDTF">2020-08-31T23:39:10Z</dcterms:modified>
</cp:coreProperties>
</file>