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1584"/>
  </p:normalViewPr>
  <p:slideViewPr>
    <p:cSldViewPr snapToGrid="0" snapToObjects="1" showGuides="1">
      <p:cViewPr varScale="1">
        <p:scale>
          <a:sx n="90" d="100"/>
          <a:sy n="90" d="100"/>
        </p:scale>
        <p:origin x="108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23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716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08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987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56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112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522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974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430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444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085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7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8060372" y="987425"/>
            <a:ext cx="3295015" cy="4873625"/>
          </a:xfrm>
        </p:spPr>
        <p:txBody>
          <a:bodyPr/>
          <a:lstStyle/>
          <a:p>
            <a:endParaRPr lang="es-ES_tradnl"/>
          </a:p>
        </p:txBody>
      </p:sp>
      <p:sp>
        <p:nvSpPr>
          <p:cNvPr id="13" name="Marcador de texto 12"/>
          <p:cNvSpPr>
            <a:spLocks noGrp="1"/>
          </p:cNvSpPr>
          <p:nvPr>
            <p:ph type="body" sz="half" idx="2"/>
          </p:nvPr>
        </p:nvSpPr>
        <p:spPr>
          <a:xfrm>
            <a:off x="992188" y="1578610"/>
            <a:ext cx="6201092" cy="4282440"/>
          </a:xfrm>
        </p:spPr>
        <p:txBody>
          <a:bodyPr/>
          <a:lstStyle/>
          <a:p>
            <a:pPr algn="ctr"/>
            <a:r>
              <a:rPr lang="es-ES" sz="4000" b="1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Manual digital de </a:t>
            </a:r>
            <a:r>
              <a:rPr lang="es-ES" sz="4000" b="1" dirty="0" smtClean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prácticas</a:t>
            </a:r>
          </a:p>
          <a:p>
            <a:pPr algn="ctr"/>
            <a:r>
              <a:rPr lang="es-ES" sz="3200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s-ES" sz="3200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s-ES" sz="3200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Práctica 1. Microscopio fotónico </a:t>
            </a:r>
            <a:endParaRPr lang="es-ES_tradnl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4" name="Imagen 3" descr="DSC08640-small-filtered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373" y="987425"/>
            <a:ext cx="3295016" cy="48736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6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38200" y="793750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3200" b="1" dirty="0"/>
              <a:t>Resultados de aprendizaje:</a:t>
            </a:r>
            <a:br>
              <a:rPr lang="es-ES_tradnl" sz="3200" b="1" dirty="0"/>
            </a:br>
            <a:endParaRPr lang="es-ES_tradnl" sz="3200" b="1" dirty="0"/>
          </a:p>
        </p:txBody>
      </p:sp>
      <p:sp>
        <p:nvSpPr>
          <p:cNvPr id="7" name="Subtítulo 6"/>
          <p:cNvSpPr>
            <a:spLocks noGrp="1"/>
          </p:cNvSpPr>
          <p:nvPr>
            <p:ph idx="1"/>
          </p:nvPr>
        </p:nvSpPr>
        <p:spPr>
          <a:xfrm>
            <a:off x="838200" y="2268538"/>
            <a:ext cx="10515600" cy="4351338"/>
          </a:xfrm>
        </p:spPr>
        <p:txBody>
          <a:bodyPr>
            <a:no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s-ES_tradnl" sz="2400" dirty="0" smtClean="0"/>
              <a:t>Relaciona </a:t>
            </a:r>
            <a:r>
              <a:rPr lang="es-ES_tradnl" sz="2400" dirty="0"/>
              <a:t>las partes fundamentales del microscopio </a:t>
            </a:r>
            <a:r>
              <a:rPr lang="es-ES_tradnl" sz="2400" dirty="0" err="1"/>
              <a:t>fot</a:t>
            </a:r>
            <a:r>
              <a:rPr lang="es-ES" sz="2400" dirty="0" err="1"/>
              <a:t>ónico</a:t>
            </a:r>
            <a:r>
              <a:rPr lang="es-ES" sz="2400" dirty="0"/>
              <a:t> y su función: sistema óptico, mecánico e iluminación.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s-ES" sz="2400" dirty="0"/>
              <a:t>Identifica el significado de los números grabados en las lentes objetivo del microscopio fotónico: aumento del objetivo, apertura numérica.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s-ES" sz="2400" dirty="0"/>
              <a:t>Calcula el aumento total del campo microscópico.</a:t>
            </a:r>
            <a:endParaRPr lang="es-ES_tradnl" sz="2400" dirty="0"/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1309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1040"/>
            <a:ext cx="10515600" cy="1136127"/>
          </a:xfrm>
        </p:spPr>
        <p:txBody>
          <a:bodyPr>
            <a:noAutofit/>
          </a:bodyPr>
          <a:lstStyle/>
          <a:p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dirty="0" smtClean="0"/>
              <a:t>1.1 Busca en el internet la </a:t>
            </a:r>
            <a:r>
              <a:rPr lang="es-ES_tradnl" sz="2000" dirty="0"/>
              <a:t>fotografía </a:t>
            </a:r>
            <a:r>
              <a:rPr lang="es-ES_tradnl" sz="2000" dirty="0" smtClean="0"/>
              <a:t>de un microscopio </a:t>
            </a:r>
            <a:r>
              <a:rPr lang="es-ES_tradnl" sz="2000" dirty="0" err="1" smtClean="0"/>
              <a:t>fot</a:t>
            </a:r>
            <a:r>
              <a:rPr lang="es-ES" sz="2000" dirty="0" err="1" smtClean="0"/>
              <a:t>ónico</a:t>
            </a:r>
            <a:r>
              <a:rPr lang="es-ES" sz="2000" dirty="0" smtClean="0"/>
              <a:t>, colócala</a:t>
            </a:r>
            <a:r>
              <a:rPr lang="es-ES_tradnl" sz="2000" dirty="0" smtClean="0"/>
              <a:t> </a:t>
            </a:r>
            <a:r>
              <a:rPr lang="es-ES_tradnl" sz="2000" dirty="0"/>
              <a:t>e </a:t>
            </a:r>
            <a:r>
              <a:rPr lang="es-ES_tradnl" sz="2000" dirty="0" smtClean="0"/>
              <a:t>indica con una flecha cada uno de sus </a:t>
            </a:r>
            <a:r>
              <a:rPr lang="es-ES_tradnl" sz="2000" dirty="0"/>
              <a:t>componentes.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2814639" y="1528768"/>
            <a:ext cx="6715124" cy="508635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_tradnl" sz="1400" dirty="0" smtClean="0"/>
              <a:t>Coloca</a:t>
            </a:r>
            <a:r>
              <a:rPr lang="es-ES" sz="1400" dirty="0" smtClean="0"/>
              <a:t> la imagen aquí</a:t>
            </a:r>
            <a:endParaRPr lang="es-ES_tradnl" sz="14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9529763" y="2214348"/>
            <a:ext cx="2180016" cy="282167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ÓPTICO: </a:t>
            </a:r>
          </a:p>
          <a:p>
            <a:pPr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Condensador</a:t>
            </a:r>
          </a:p>
          <a:p>
            <a:pPr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 </a:t>
            </a:r>
          </a:p>
          <a:p>
            <a:pPr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Ocular</a:t>
            </a:r>
          </a:p>
          <a:p>
            <a:pPr marL="0" indent="0">
              <a:buNone/>
              <a:defRPr/>
            </a:pP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DE ILUMINACIÓN:</a:t>
            </a:r>
          </a:p>
          <a:p>
            <a:pPr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Fuente de luz 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charset="0"/>
              <a:buChar char="•"/>
            </a:pPr>
            <a:endParaRPr lang="es-ES_tradnl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73441" y="2040135"/>
            <a:ext cx="26246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MECÁNICO: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 o pie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Brazo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Tubo óptico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Cabezal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Revolver o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portaobjetivos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Platina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Tornillos micro y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Macrométrico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500060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2000" dirty="0" smtClean="0"/>
              <a:t>1.2 Busca en el internet la </a:t>
            </a:r>
            <a:r>
              <a:rPr lang="es-ES_tradnl" sz="2000" dirty="0" err="1" smtClean="0"/>
              <a:t>fotograf</a:t>
            </a:r>
            <a:r>
              <a:rPr lang="es-ES" sz="2000" dirty="0" err="1" smtClean="0"/>
              <a:t>ía</a:t>
            </a:r>
            <a:r>
              <a:rPr lang="es-ES" sz="2000" dirty="0" smtClean="0"/>
              <a:t> de un objetivo del microscopio fotónico, observa los números que tiene grabados e identifica con una flecha lo que se te pide.</a:t>
            </a:r>
            <a:endParaRPr lang="es-ES_tradnl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319962" cy="4760913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_tradnl" sz="1400" dirty="0" smtClean="0"/>
              <a:t>Coloca</a:t>
            </a:r>
            <a:r>
              <a:rPr lang="es-ES" sz="1400" dirty="0" smtClean="0"/>
              <a:t> la imagen aquí</a:t>
            </a:r>
            <a:endParaRPr lang="es-ES_tradnl" sz="14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158162" y="1825625"/>
            <a:ext cx="3195637" cy="4351338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Apertura </a:t>
            </a:r>
            <a:r>
              <a:rPr lang="es-ES_tradnl" sz="2400" dirty="0" err="1" smtClean="0"/>
              <a:t>num</a:t>
            </a:r>
            <a:r>
              <a:rPr lang="es-ES" sz="2400" dirty="0" smtClean="0"/>
              <a:t>érica</a:t>
            </a:r>
            <a:endParaRPr lang="es-ES" sz="2400" dirty="0" smtClean="0"/>
          </a:p>
          <a:p>
            <a:r>
              <a:rPr lang="es-ES" sz="2400" dirty="0" smtClean="0"/>
              <a:t>Aumento del objetivo </a:t>
            </a:r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2200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000" dirty="0" smtClean="0"/>
              <a:t>1.3 Calcula el aumento total en las siguientes situaciones.  </a:t>
            </a:r>
            <a:endParaRPr lang="es-ES_tradnl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Si </a:t>
            </a:r>
            <a:r>
              <a:rPr lang="es-ES_tradnl" sz="2400" dirty="0" err="1" smtClean="0"/>
              <a:t>est</a:t>
            </a:r>
            <a:r>
              <a:rPr lang="es-ES" sz="2400" dirty="0" err="1" smtClean="0"/>
              <a:t>ás</a:t>
            </a:r>
            <a:r>
              <a:rPr lang="es-ES_tradnl" sz="2400" dirty="0" smtClean="0"/>
              <a:t> observando un corte </a:t>
            </a:r>
            <a:r>
              <a:rPr lang="es-ES_tradnl" sz="2400" dirty="0" err="1" smtClean="0"/>
              <a:t>histol</a:t>
            </a:r>
            <a:r>
              <a:rPr lang="es-ES" sz="2400" dirty="0" err="1" smtClean="0"/>
              <a:t>ógico</a:t>
            </a:r>
            <a:r>
              <a:rPr lang="es-ES" sz="2400" dirty="0" smtClean="0"/>
              <a:t> con el objetivo de 20x que tiene una apertura numérica de 0.45 y sabes que el ocular es 10x.  </a:t>
            </a:r>
          </a:p>
          <a:p>
            <a:endParaRPr lang="es-ES_tradnl" sz="24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Si observas a </a:t>
            </a:r>
            <a:r>
              <a:rPr lang="es-ES_tradnl" sz="2400" dirty="0" err="1" smtClean="0"/>
              <a:t>trav</a:t>
            </a:r>
            <a:r>
              <a:rPr lang="es-ES" sz="2400" dirty="0" err="1" smtClean="0"/>
              <a:t>és</a:t>
            </a:r>
            <a:r>
              <a:rPr lang="es-ES" sz="2400" dirty="0" smtClean="0"/>
              <a:t> del objetivo de 100x, el ocular es 10x y la apertura numérica es de 1.25 .</a:t>
            </a:r>
          </a:p>
          <a:p>
            <a:endParaRPr lang="es-ES" sz="2400" dirty="0"/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176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1" id="{5B9C1152-0AB5-D649-9147-01DACE9BC431}" vid="{B72FEF3F-818D-0548-9C1B-2686BBE0E7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manual</Template>
  <TotalTime>16</TotalTime>
  <Words>194</Words>
  <Application>Microsoft Macintosh PowerPoint</Application>
  <PresentationFormat>Panorámica</PresentationFormat>
  <Paragraphs>31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American Typewriter</vt:lpstr>
      <vt:lpstr>Calibri</vt:lpstr>
      <vt:lpstr>Calibri Light</vt:lpstr>
      <vt:lpstr>Arial</vt:lpstr>
      <vt:lpstr>Tema2</vt:lpstr>
      <vt:lpstr>Presentación de PowerPoint</vt:lpstr>
      <vt:lpstr>Resultados de aprendizaje: </vt:lpstr>
      <vt:lpstr> 1.1 Busca en el internet la fotografía de un microscopio fotónico, colócala e indica con una flecha cada uno de sus componentes. </vt:lpstr>
      <vt:lpstr>1.2 Busca en el internet la fotografía de un objetivo del microscopio fotónico, observa los números que tiene grabados e identifica con una flecha lo que se te pide.</vt:lpstr>
      <vt:lpstr>1.3 Calcula el aumento total en las siguientes situaciones.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3</cp:revision>
  <dcterms:created xsi:type="dcterms:W3CDTF">2020-08-31T18:12:17Z</dcterms:created>
  <dcterms:modified xsi:type="dcterms:W3CDTF">2020-08-31T23:21:48Z</dcterms:modified>
</cp:coreProperties>
</file>